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1779" r:id="rId3"/>
    <p:sldId id="1783" r:id="rId4"/>
    <p:sldId id="1780" r:id="rId5"/>
    <p:sldId id="1781" r:id="rId6"/>
    <p:sldId id="1784" r:id="rId7"/>
    <p:sldId id="1778" r:id="rId8"/>
    <p:sldId id="1782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DAC8E28-FA87-43F1-9A7C-9CBABCA9D69B}">
          <p14:sldIdLst>
            <p14:sldId id="256"/>
            <p14:sldId id="1779"/>
            <p14:sldId id="1783"/>
            <p14:sldId id="1780"/>
            <p14:sldId id="1781"/>
            <p14:sldId id="1784"/>
            <p14:sldId id="1778"/>
            <p14:sldId id="17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109"/>
    <a:srgbClr val="046CB6"/>
    <a:srgbClr val="A50021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0899" autoAdjust="0"/>
  </p:normalViewPr>
  <p:slideViewPr>
    <p:cSldViewPr>
      <p:cViewPr varScale="1">
        <p:scale>
          <a:sx n="125" d="100"/>
          <a:sy n="125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E0210-FB21-4215-B8C7-54695A22225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905F2498-7572-41B6-A467-453C3B954B2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/>
            <a:t>Confidence </a:t>
          </a:r>
        </a:p>
      </dgm:t>
    </dgm:pt>
    <dgm:pt modelId="{E0C2D5DD-412E-4734-A484-D7E15D97DF8B}" type="parTrans" cxnId="{F360770C-A6BF-4A2E-A25C-D0E46649BF73}">
      <dgm:prSet/>
      <dgm:spPr/>
      <dgm:t>
        <a:bodyPr/>
        <a:lstStyle/>
        <a:p>
          <a:endParaRPr lang="en-US"/>
        </a:p>
      </dgm:t>
    </dgm:pt>
    <dgm:pt modelId="{7862C5C1-374A-46B6-99BE-A932E2EF510D}" type="sibTrans" cxnId="{F360770C-A6BF-4A2E-A25C-D0E46649BF73}">
      <dgm:prSet/>
      <dgm:spPr/>
      <dgm:t>
        <a:bodyPr/>
        <a:lstStyle/>
        <a:p>
          <a:endParaRPr lang="en-US"/>
        </a:p>
      </dgm:t>
    </dgm:pt>
    <dgm:pt modelId="{D45A667E-124A-4D17-8EC2-B708286BC4A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0" dirty="0"/>
            <a:t>Community</a:t>
          </a:r>
        </a:p>
      </dgm:t>
    </dgm:pt>
    <dgm:pt modelId="{6422FF84-C1A6-4B22-89CB-ABF3ECDF342A}" type="parTrans" cxnId="{38049B95-0FE0-4828-B238-180566A86EE0}">
      <dgm:prSet/>
      <dgm:spPr/>
      <dgm:t>
        <a:bodyPr/>
        <a:lstStyle/>
        <a:p>
          <a:endParaRPr lang="en-US"/>
        </a:p>
      </dgm:t>
    </dgm:pt>
    <dgm:pt modelId="{2CA2B6BD-1AE7-4996-AE0E-2AB9C11CE332}" type="sibTrans" cxnId="{38049B95-0FE0-4828-B238-180566A86EE0}">
      <dgm:prSet/>
      <dgm:spPr/>
      <dgm:t>
        <a:bodyPr/>
        <a:lstStyle/>
        <a:p>
          <a:endParaRPr lang="en-US"/>
        </a:p>
      </dgm:t>
    </dgm:pt>
    <dgm:pt modelId="{1C561BFF-8648-4158-B688-FEB6494F86E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0" dirty="0"/>
            <a:t>Commitment</a:t>
          </a:r>
        </a:p>
      </dgm:t>
    </dgm:pt>
    <dgm:pt modelId="{0083511F-51D4-4A6A-A8DB-DC6F9295C8D1}" type="parTrans" cxnId="{70A79BAF-9A10-473F-AB97-03CB9196883A}">
      <dgm:prSet/>
      <dgm:spPr/>
      <dgm:t>
        <a:bodyPr/>
        <a:lstStyle/>
        <a:p>
          <a:endParaRPr lang="en-US"/>
        </a:p>
      </dgm:t>
    </dgm:pt>
    <dgm:pt modelId="{2F613184-CA3A-4385-AA89-BC64B0C5F7F5}" type="sibTrans" cxnId="{70A79BAF-9A10-473F-AB97-03CB9196883A}">
      <dgm:prSet/>
      <dgm:spPr/>
      <dgm:t>
        <a:bodyPr/>
        <a:lstStyle/>
        <a:p>
          <a:endParaRPr lang="en-US"/>
        </a:p>
      </dgm:t>
    </dgm:pt>
    <dgm:pt modelId="{F09C7F89-176A-4962-8EE7-641249E537AA}">
      <dgm:prSet phldrT="[Text]" custT="1"/>
      <dgm:spPr/>
      <dgm:t>
        <a:bodyPr/>
        <a:lstStyle/>
        <a:p>
          <a:r>
            <a:rPr lang="en-US" sz="2400" b="0" dirty="0"/>
            <a:t>Compassion</a:t>
          </a:r>
        </a:p>
      </dgm:t>
    </dgm:pt>
    <dgm:pt modelId="{362D243A-7F55-4966-B546-D893CC7FB48B}" type="parTrans" cxnId="{BD751BEE-8CF3-44A3-8796-78DED72CB446}">
      <dgm:prSet/>
      <dgm:spPr/>
      <dgm:t>
        <a:bodyPr/>
        <a:lstStyle/>
        <a:p>
          <a:endParaRPr lang="en-US"/>
        </a:p>
      </dgm:t>
    </dgm:pt>
    <dgm:pt modelId="{5E48D9C0-6364-45A1-A609-6D8CEF59EEF8}" type="sibTrans" cxnId="{BD751BEE-8CF3-44A3-8796-78DED72CB446}">
      <dgm:prSet/>
      <dgm:spPr/>
      <dgm:t>
        <a:bodyPr/>
        <a:lstStyle/>
        <a:p>
          <a:endParaRPr lang="en-US"/>
        </a:p>
      </dgm:t>
    </dgm:pt>
    <dgm:pt modelId="{C45E6CEF-546E-43EA-BE73-2AA75228BC3A}">
      <dgm:prSet phldrT="[Text]" custT="1"/>
      <dgm:spPr>
        <a:solidFill>
          <a:srgbClr val="F79109"/>
        </a:solidFill>
      </dgm:spPr>
      <dgm:t>
        <a:bodyPr/>
        <a:lstStyle/>
        <a:p>
          <a:r>
            <a:rPr lang="en-US" sz="2400" b="0" dirty="0"/>
            <a:t>Centering</a:t>
          </a:r>
        </a:p>
      </dgm:t>
    </dgm:pt>
    <dgm:pt modelId="{B59852F2-FE8C-4E65-96A5-C8586A29CFC1}" type="parTrans" cxnId="{88914172-7083-4E46-9CC1-1FA327098D13}">
      <dgm:prSet/>
      <dgm:spPr/>
      <dgm:t>
        <a:bodyPr/>
        <a:lstStyle/>
        <a:p>
          <a:endParaRPr lang="en-US"/>
        </a:p>
      </dgm:t>
    </dgm:pt>
    <dgm:pt modelId="{451CD5D6-212A-4FA0-BC63-96438D04CC87}" type="sibTrans" cxnId="{88914172-7083-4E46-9CC1-1FA327098D13}">
      <dgm:prSet/>
      <dgm:spPr/>
      <dgm:t>
        <a:bodyPr/>
        <a:lstStyle/>
        <a:p>
          <a:endParaRPr lang="en-US"/>
        </a:p>
      </dgm:t>
    </dgm:pt>
    <dgm:pt modelId="{0C07AE2C-8435-4E78-A920-24FAA106E85D}" type="pres">
      <dgm:prSet presAssocID="{9C4E0210-FB21-4215-B8C7-54695A222251}" presName="compositeShape" presStyleCnt="0">
        <dgm:presLayoutVars>
          <dgm:chMax val="7"/>
          <dgm:dir/>
          <dgm:resizeHandles val="exact"/>
        </dgm:presLayoutVars>
      </dgm:prSet>
      <dgm:spPr/>
    </dgm:pt>
    <dgm:pt modelId="{E717F6B3-4CFA-4924-8BB1-3F73AFBF7001}" type="pres">
      <dgm:prSet presAssocID="{9C4E0210-FB21-4215-B8C7-54695A222251}" presName="wedge1" presStyleLbl="node1" presStyleIdx="0" presStyleCnt="5" custScaleX="126793" custScaleY="122916" custLinFactNeighborX="-2857" custLinFactNeighborY="4985"/>
      <dgm:spPr/>
    </dgm:pt>
    <dgm:pt modelId="{53702C2C-DE29-4C09-B529-E4A3074B1D48}" type="pres">
      <dgm:prSet presAssocID="{9C4E0210-FB21-4215-B8C7-54695A22225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D8ED005-7DFA-4672-8DF1-681425E2A85A}" type="pres">
      <dgm:prSet presAssocID="{9C4E0210-FB21-4215-B8C7-54695A222251}" presName="wedge2" presStyleLbl="node1" presStyleIdx="1" presStyleCnt="5" custScaleX="128079" custScaleY="120600"/>
      <dgm:spPr/>
    </dgm:pt>
    <dgm:pt modelId="{F40670F1-0B75-47FB-95DE-0A2A8BE522C1}" type="pres">
      <dgm:prSet presAssocID="{9C4E0210-FB21-4215-B8C7-54695A22225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DF32818-5139-45E3-9E0D-82EAE78D53B9}" type="pres">
      <dgm:prSet presAssocID="{9C4E0210-FB21-4215-B8C7-54695A222251}" presName="wedge3" presStyleLbl="node1" presStyleIdx="2" presStyleCnt="5" custScaleX="151829" custScaleY="112402"/>
      <dgm:spPr/>
    </dgm:pt>
    <dgm:pt modelId="{8BB59E7F-13D9-452C-AB33-CD1B636D8365}" type="pres">
      <dgm:prSet presAssocID="{9C4E0210-FB21-4215-B8C7-54695A22225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670C290-2CFC-4504-828A-18DDCDE64504}" type="pres">
      <dgm:prSet presAssocID="{9C4E0210-FB21-4215-B8C7-54695A222251}" presName="wedge4" presStyleLbl="node1" presStyleIdx="3" presStyleCnt="5" custScaleX="127674" custScaleY="121101"/>
      <dgm:spPr/>
    </dgm:pt>
    <dgm:pt modelId="{588B23FE-A94B-4D5D-970A-533B40CF32C9}" type="pres">
      <dgm:prSet presAssocID="{9C4E0210-FB21-4215-B8C7-54695A22225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AD8EC50-DFD8-47D9-864A-D81F13440422}" type="pres">
      <dgm:prSet presAssocID="{9C4E0210-FB21-4215-B8C7-54695A222251}" presName="wedge5" presStyleLbl="node1" presStyleIdx="4" presStyleCnt="5" custScaleX="128079" custScaleY="122886"/>
      <dgm:spPr/>
    </dgm:pt>
    <dgm:pt modelId="{18B7DFF4-5566-434C-AE29-0AC05DB6E655}" type="pres">
      <dgm:prSet presAssocID="{9C4E0210-FB21-4215-B8C7-54695A22225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1A7B100-2389-4628-9EA9-CDA2BC5C0B65}" type="presOf" srcId="{F09C7F89-176A-4962-8EE7-641249E537AA}" destId="{18B7DFF4-5566-434C-AE29-0AC05DB6E655}" srcOrd="1" destOrd="0" presId="urn:microsoft.com/office/officeart/2005/8/layout/chart3"/>
    <dgm:cxn modelId="{F360770C-A6BF-4A2E-A25C-D0E46649BF73}" srcId="{9C4E0210-FB21-4215-B8C7-54695A222251}" destId="{905F2498-7572-41B6-A467-453C3B954B2A}" srcOrd="0" destOrd="0" parTransId="{E0C2D5DD-412E-4734-A484-D7E15D97DF8B}" sibTransId="{7862C5C1-374A-46B6-99BE-A932E2EF510D}"/>
    <dgm:cxn modelId="{3DEF7317-5CA1-49F1-A9C1-8A20A1E129AF}" type="presOf" srcId="{905F2498-7572-41B6-A467-453C3B954B2A}" destId="{53702C2C-DE29-4C09-B529-E4A3074B1D48}" srcOrd="1" destOrd="0" presId="urn:microsoft.com/office/officeart/2005/8/layout/chart3"/>
    <dgm:cxn modelId="{D6D8A740-6DE3-435E-AC7A-0802548B928E}" type="presOf" srcId="{D45A667E-124A-4D17-8EC2-B708286BC4A2}" destId="{FD8ED005-7DFA-4672-8DF1-681425E2A85A}" srcOrd="0" destOrd="0" presId="urn:microsoft.com/office/officeart/2005/8/layout/chart3"/>
    <dgm:cxn modelId="{D772E740-A33F-4FA4-8BE1-E9D18D777A51}" type="presOf" srcId="{C45E6CEF-546E-43EA-BE73-2AA75228BC3A}" destId="{9670C290-2CFC-4504-828A-18DDCDE64504}" srcOrd="0" destOrd="0" presId="urn:microsoft.com/office/officeart/2005/8/layout/chart3"/>
    <dgm:cxn modelId="{4A03FE63-50F8-4AD5-B494-236B9E75B4FE}" type="presOf" srcId="{1C561BFF-8648-4158-B688-FEB6494F86E0}" destId="{ADF32818-5139-45E3-9E0D-82EAE78D53B9}" srcOrd="0" destOrd="0" presId="urn:microsoft.com/office/officeart/2005/8/layout/chart3"/>
    <dgm:cxn modelId="{457AEC66-85E9-4EE5-ABCC-E94AE0E1E1DE}" type="presOf" srcId="{F09C7F89-176A-4962-8EE7-641249E537AA}" destId="{AAD8EC50-DFD8-47D9-864A-D81F13440422}" srcOrd="0" destOrd="0" presId="urn:microsoft.com/office/officeart/2005/8/layout/chart3"/>
    <dgm:cxn modelId="{88914172-7083-4E46-9CC1-1FA327098D13}" srcId="{9C4E0210-FB21-4215-B8C7-54695A222251}" destId="{C45E6CEF-546E-43EA-BE73-2AA75228BC3A}" srcOrd="3" destOrd="0" parTransId="{B59852F2-FE8C-4E65-96A5-C8586A29CFC1}" sibTransId="{451CD5D6-212A-4FA0-BC63-96438D04CC87}"/>
    <dgm:cxn modelId="{38049B95-0FE0-4828-B238-180566A86EE0}" srcId="{9C4E0210-FB21-4215-B8C7-54695A222251}" destId="{D45A667E-124A-4D17-8EC2-B708286BC4A2}" srcOrd="1" destOrd="0" parTransId="{6422FF84-C1A6-4B22-89CB-ABF3ECDF342A}" sibTransId="{2CA2B6BD-1AE7-4996-AE0E-2AB9C11CE332}"/>
    <dgm:cxn modelId="{73C5DB95-3F1B-44B5-840E-6440B54CE91E}" type="presOf" srcId="{905F2498-7572-41B6-A467-453C3B954B2A}" destId="{E717F6B3-4CFA-4924-8BB1-3F73AFBF7001}" srcOrd="0" destOrd="0" presId="urn:microsoft.com/office/officeart/2005/8/layout/chart3"/>
    <dgm:cxn modelId="{3DA2E095-8856-46FE-B567-F87CD3545E67}" type="presOf" srcId="{1C561BFF-8648-4158-B688-FEB6494F86E0}" destId="{8BB59E7F-13D9-452C-AB33-CD1B636D8365}" srcOrd="1" destOrd="0" presId="urn:microsoft.com/office/officeart/2005/8/layout/chart3"/>
    <dgm:cxn modelId="{35BFCFAC-1722-4841-A641-22C001E9E9B1}" type="presOf" srcId="{9C4E0210-FB21-4215-B8C7-54695A222251}" destId="{0C07AE2C-8435-4E78-A920-24FAA106E85D}" srcOrd="0" destOrd="0" presId="urn:microsoft.com/office/officeart/2005/8/layout/chart3"/>
    <dgm:cxn modelId="{70A79BAF-9A10-473F-AB97-03CB9196883A}" srcId="{9C4E0210-FB21-4215-B8C7-54695A222251}" destId="{1C561BFF-8648-4158-B688-FEB6494F86E0}" srcOrd="2" destOrd="0" parTransId="{0083511F-51D4-4A6A-A8DB-DC6F9295C8D1}" sibTransId="{2F613184-CA3A-4385-AA89-BC64B0C5F7F5}"/>
    <dgm:cxn modelId="{EDC95BDC-F0BC-4480-931D-A7397C3C16E4}" type="presOf" srcId="{D45A667E-124A-4D17-8EC2-B708286BC4A2}" destId="{F40670F1-0B75-47FB-95DE-0A2A8BE522C1}" srcOrd="1" destOrd="0" presId="urn:microsoft.com/office/officeart/2005/8/layout/chart3"/>
    <dgm:cxn modelId="{BD751BEE-8CF3-44A3-8796-78DED72CB446}" srcId="{9C4E0210-FB21-4215-B8C7-54695A222251}" destId="{F09C7F89-176A-4962-8EE7-641249E537AA}" srcOrd="4" destOrd="0" parTransId="{362D243A-7F55-4966-B546-D893CC7FB48B}" sibTransId="{5E48D9C0-6364-45A1-A609-6D8CEF59EEF8}"/>
    <dgm:cxn modelId="{CCE128FC-CC28-49D1-8B07-B399EB8736A0}" type="presOf" srcId="{C45E6CEF-546E-43EA-BE73-2AA75228BC3A}" destId="{588B23FE-A94B-4D5D-970A-533B40CF32C9}" srcOrd="1" destOrd="0" presId="urn:microsoft.com/office/officeart/2005/8/layout/chart3"/>
    <dgm:cxn modelId="{F155C136-A6CC-4D4F-8AAE-EAA95627D58D}" type="presParOf" srcId="{0C07AE2C-8435-4E78-A920-24FAA106E85D}" destId="{E717F6B3-4CFA-4924-8BB1-3F73AFBF7001}" srcOrd="0" destOrd="0" presId="urn:microsoft.com/office/officeart/2005/8/layout/chart3"/>
    <dgm:cxn modelId="{114A87B1-F9DC-4F05-8301-823F1E00D7F2}" type="presParOf" srcId="{0C07AE2C-8435-4E78-A920-24FAA106E85D}" destId="{53702C2C-DE29-4C09-B529-E4A3074B1D48}" srcOrd="1" destOrd="0" presId="urn:microsoft.com/office/officeart/2005/8/layout/chart3"/>
    <dgm:cxn modelId="{4B96805D-4C0E-440C-8614-2F2815BFD854}" type="presParOf" srcId="{0C07AE2C-8435-4E78-A920-24FAA106E85D}" destId="{FD8ED005-7DFA-4672-8DF1-681425E2A85A}" srcOrd="2" destOrd="0" presId="urn:microsoft.com/office/officeart/2005/8/layout/chart3"/>
    <dgm:cxn modelId="{C17E8B3D-136A-4326-99DB-DE31D0A58F99}" type="presParOf" srcId="{0C07AE2C-8435-4E78-A920-24FAA106E85D}" destId="{F40670F1-0B75-47FB-95DE-0A2A8BE522C1}" srcOrd="3" destOrd="0" presId="urn:microsoft.com/office/officeart/2005/8/layout/chart3"/>
    <dgm:cxn modelId="{1C0876BF-6B60-4780-B42C-70FE7F7EFC9E}" type="presParOf" srcId="{0C07AE2C-8435-4E78-A920-24FAA106E85D}" destId="{ADF32818-5139-45E3-9E0D-82EAE78D53B9}" srcOrd="4" destOrd="0" presId="urn:microsoft.com/office/officeart/2005/8/layout/chart3"/>
    <dgm:cxn modelId="{F79DDDF2-1FE5-403C-8822-AC231FB0EC64}" type="presParOf" srcId="{0C07AE2C-8435-4E78-A920-24FAA106E85D}" destId="{8BB59E7F-13D9-452C-AB33-CD1B636D8365}" srcOrd="5" destOrd="0" presId="urn:microsoft.com/office/officeart/2005/8/layout/chart3"/>
    <dgm:cxn modelId="{8BC7657E-9843-4342-97AB-CE7E292C4706}" type="presParOf" srcId="{0C07AE2C-8435-4E78-A920-24FAA106E85D}" destId="{9670C290-2CFC-4504-828A-18DDCDE64504}" srcOrd="6" destOrd="0" presId="urn:microsoft.com/office/officeart/2005/8/layout/chart3"/>
    <dgm:cxn modelId="{45280452-2B7D-4FF3-9AEB-7F76A942E9EA}" type="presParOf" srcId="{0C07AE2C-8435-4E78-A920-24FAA106E85D}" destId="{588B23FE-A94B-4D5D-970A-533B40CF32C9}" srcOrd="7" destOrd="0" presId="urn:microsoft.com/office/officeart/2005/8/layout/chart3"/>
    <dgm:cxn modelId="{F68713EB-E381-4565-81CD-6E5982BB65D2}" type="presParOf" srcId="{0C07AE2C-8435-4E78-A920-24FAA106E85D}" destId="{AAD8EC50-DFD8-47D9-864A-D81F13440422}" srcOrd="8" destOrd="0" presId="urn:microsoft.com/office/officeart/2005/8/layout/chart3"/>
    <dgm:cxn modelId="{316EED0F-5CC6-46C6-91BD-97390AA32C02}" type="presParOf" srcId="{0C07AE2C-8435-4E78-A920-24FAA106E85D}" destId="{18B7DFF4-5566-434C-AE29-0AC05DB6E655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7F6B3-4CFA-4924-8BB1-3F73AFBF7001}">
      <dsp:nvSpPr>
        <dsp:cNvPr id="0" name=""/>
        <dsp:cNvSpPr/>
      </dsp:nvSpPr>
      <dsp:spPr>
        <a:xfrm>
          <a:off x="1659873" y="30052"/>
          <a:ext cx="5883930" cy="5704015"/>
        </a:xfrm>
        <a:prstGeom prst="pie">
          <a:avLst>
            <a:gd name="adj1" fmla="val 16200000"/>
            <a:gd name="adj2" fmla="val 2052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Confidence </a:t>
          </a:r>
        </a:p>
      </dsp:txBody>
      <dsp:txXfrm>
        <a:off x="4676088" y="882259"/>
        <a:ext cx="1996333" cy="1324146"/>
      </dsp:txXfrm>
    </dsp:sp>
    <dsp:sp modelId="{FD8ED005-7DFA-4672-8DF1-681425E2A85A}">
      <dsp:nvSpPr>
        <dsp:cNvPr id="0" name=""/>
        <dsp:cNvSpPr/>
      </dsp:nvSpPr>
      <dsp:spPr>
        <a:xfrm>
          <a:off x="1600195" y="76199"/>
          <a:ext cx="5943608" cy="5596539"/>
        </a:xfrm>
        <a:prstGeom prst="pie">
          <a:avLst>
            <a:gd name="adj1" fmla="val 20520000"/>
            <a:gd name="adj2" fmla="val 324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Community</a:t>
          </a:r>
        </a:p>
      </dsp:txBody>
      <dsp:txXfrm>
        <a:off x="5484768" y="2607967"/>
        <a:ext cx="1768931" cy="1405797"/>
      </dsp:txXfrm>
    </dsp:sp>
    <dsp:sp modelId="{ADF32818-5139-45E3-9E0D-82EAE78D53B9}">
      <dsp:nvSpPr>
        <dsp:cNvPr id="0" name=""/>
        <dsp:cNvSpPr/>
      </dsp:nvSpPr>
      <dsp:spPr>
        <a:xfrm>
          <a:off x="1049126" y="266416"/>
          <a:ext cx="7045746" cy="5216104"/>
        </a:xfrm>
        <a:prstGeom prst="pie">
          <a:avLst>
            <a:gd name="adj1" fmla="val 3240000"/>
            <a:gd name="adj2" fmla="val 756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Commitment</a:t>
          </a:r>
        </a:p>
      </dsp:txBody>
      <dsp:txXfrm>
        <a:off x="3313831" y="4178495"/>
        <a:ext cx="2516337" cy="1117736"/>
      </dsp:txXfrm>
    </dsp:sp>
    <dsp:sp modelId="{9670C290-2CFC-4504-828A-18DDCDE64504}">
      <dsp:nvSpPr>
        <dsp:cNvPr id="0" name=""/>
        <dsp:cNvSpPr/>
      </dsp:nvSpPr>
      <dsp:spPr>
        <a:xfrm>
          <a:off x="1609592" y="64574"/>
          <a:ext cx="5924814" cy="5619788"/>
        </a:xfrm>
        <a:prstGeom prst="pie">
          <a:avLst>
            <a:gd name="adj1" fmla="val 7560000"/>
            <a:gd name="adj2" fmla="val 11880000"/>
          </a:avLst>
        </a:prstGeom>
        <a:solidFill>
          <a:srgbClr val="F79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Centering</a:t>
          </a:r>
        </a:p>
      </dsp:txBody>
      <dsp:txXfrm>
        <a:off x="1891726" y="2606860"/>
        <a:ext cx="1763337" cy="1411637"/>
      </dsp:txXfrm>
    </dsp:sp>
    <dsp:sp modelId="{AAD8EC50-DFD8-47D9-864A-D81F13440422}">
      <dsp:nvSpPr>
        <dsp:cNvPr id="0" name=""/>
        <dsp:cNvSpPr/>
      </dsp:nvSpPr>
      <dsp:spPr>
        <a:xfrm>
          <a:off x="1600195" y="23157"/>
          <a:ext cx="5943608" cy="570262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Compassion</a:t>
          </a:r>
        </a:p>
      </dsp:txBody>
      <dsp:txXfrm>
        <a:off x="2466972" y="892128"/>
        <a:ext cx="2016581" cy="132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2E08E6-9DA6-40BA-83D3-5CF608147827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1B7A71-150E-4D0A-ABE6-E62539CBD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5B178D-97CA-4ADB-8121-7F45979557B4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5" tIns="48308" rIns="96615" bIns="4830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15" tIns="48308" rIns="96615" bIns="4830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D2E6F3-EDDA-44E8-8C94-614307BAD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95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2E6F3-EDDA-44E8-8C94-614307BAD2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r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:\PR\Laurie\Chronicle\background rings copy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9144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9144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05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296466" indent="0">
              <a:buNone/>
              <a:defRPr sz="1050" b="1"/>
            </a:lvl2pPr>
            <a:lvl3pPr marL="601266" indent="0">
              <a:buNone/>
              <a:defRPr sz="1050" b="1"/>
            </a:lvl3pPr>
            <a:lvl4pPr marL="897731" indent="0">
              <a:buNone/>
              <a:defRPr sz="1050" b="1"/>
            </a:lvl4pPr>
            <a:lvl5pPr marL="1201340" indent="0">
              <a:buNone/>
              <a:defRPr sz="105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566751"/>
            <a:ext cx="82296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06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9144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9144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05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296466" indent="0">
              <a:buNone/>
              <a:defRPr sz="1050" b="1"/>
            </a:lvl2pPr>
            <a:lvl3pPr marL="601266" indent="0">
              <a:buNone/>
              <a:defRPr sz="1050" b="1"/>
            </a:lvl3pPr>
            <a:lvl4pPr marL="897731" indent="0">
              <a:buNone/>
              <a:defRPr sz="1050" b="1"/>
            </a:lvl4pPr>
            <a:lvl5pPr marL="1201340" indent="0">
              <a:buNone/>
              <a:defRPr sz="105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566752"/>
            <a:ext cx="4122892" cy="4647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4580092" y="1566752"/>
            <a:ext cx="4122892" cy="4647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18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5" descr="R:\PR\Laurie\Chronicle\background rings copy.ep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0"/>
            <a:ext cx="24384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307777"/>
          </a:xfrm>
          <a:prstGeom prst="rect">
            <a:avLst/>
          </a:prstGeom>
          <a:solidFill>
            <a:srgbClr val="002B5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</a:rPr>
              <a:t>800.678.2332   I   www.caron.org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6264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@CaronTreatment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6DC63-891F-4563-81FC-E48527B3D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96100" y="61786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9DD9-B76C-4D2C-8F35-C58B7F7DB0E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700" r:id="rId11"/>
    <p:sldLayoutId id="214748370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46C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2B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B5C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B5C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B5C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B5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676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 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Resilience As a Key to Recovery &amp; Health </a:t>
            </a:r>
            <a:br>
              <a:rPr lang="en-US" sz="4800" b="1" dirty="0"/>
            </a:br>
            <a:endParaRPr lang="en-US" sz="4800" b="1" dirty="0"/>
          </a:p>
          <a:p>
            <a:pPr algn="ctr"/>
            <a:r>
              <a:rPr lang="en-US" sz="2400" dirty="0"/>
              <a:t>Doug Tieman</a:t>
            </a:r>
          </a:p>
          <a:p>
            <a:pPr algn="ctr"/>
            <a:r>
              <a:rPr lang="en-US" sz="2400" dirty="0"/>
              <a:t>CEO Emeritus, Caron Treatment Centers</a:t>
            </a:r>
          </a:p>
        </p:txBody>
      </p:sp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EE3E8CF8-AA13-8CC8-90C7-D36454F6D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65187"/>
            <a:ext cx="1981200" cy="1144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F1A0-E843-FB5E-EF20-57196C83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Why </a:t>
            </a:r>
            <a:r>
              <a:rPr lang="en-US" sz="7200" i="1" dirty="0"/>
              <a:t>Me</a:t>
            </a:r>
            <a:r>
              <a:rPr lang="en-US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224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44D4-6ABD-D6E8-A40E-F3D25697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70D1-0D1C-51F9-5EC3-DD9FEE35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r>
              <a:rPr lang="en-US" dirty="0"/>
              <a:t>Why is it important?</a:t>
            </a:r>
          </a:p>
          <a:p>
            <a:r>
              <a:rPr lang="en-US" dirty="0"/>
              <a:t>How do I know if I have it?</a:t>
            </a:r>
          </a:p>
          <a:p>
            <a:r>
              <a:rPr lang="en-US" dirty="0"/>
              <a:t>How to get it/keep it/grow it?</a:t>
            </a:r>
          </a:p>
        </p:txBody>
      </p:sp>
    </p:spTree>
    <p:extLst>
      <p:ext uri="{BB962C8B-B14F-4D97-AF65-F5344CB8AC3E}">
        <p14:creationId xmlns:p14="http://schemas.microsoft.com/office/powerpoint/2010/main" val="11577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F539-8F28-67D4-BC51-3E08C20B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</p:spPr>
        <p:txBody>
          <a:bodyPr/>
          <a:lstStyle/>
          <a:p>
            <a:r>
              <a:rPr lang="en-US" sz="5400" dirty="0"/>
              <a:t>Dog Story</a:t>
            </a:r>
          </a:p>
        </p:txBody>
      </p:sp>
      <p:pic>
        <p:nvPicPr>
          <p:cNvPr id="4" name="Picture 3" descr="A black and white dog&#10;&#10;Description automatically generated">
            <a:extLst>
              <a:ext uri="{FF2B5EF4-FFF2-40B4-BE49-F238E27FC236}">
                <a16:creationId xmlns:a16="http://schemas.microsoft.com/office/drawing/2014/main" id="{BBA90B98-EEEB-DA23-C4C2-659FD5C4D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38" y="1447800"/>
            <a:ext cx="5715000" cy="50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2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4843-432E-2FCD-6CB8-FBA905B9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914400"/>
          </a:xfrm>
        </p:spPr>
        <p:txBody>
          <a:bodyPr/>
          <a:lstStyle/>
          <a:p>
            <a:r>
              <a:rPr lang="en-US" sz="5400" dirty="0"/>
              <a:t>Chinese Proverb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D6A1A-D830-C18B-C8E9-CF1D464B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Good luck/Bad luck </a:t>
            </a:r>
          </a:p>
          <a:p>
            <a:pPr marL="0" indent="0" algn="r">
              <a:buNone/>
            </a:pPr>
            <a:r>
              <a:rPr lang="en-US" sz="4400" i="1" dirty="0"/>
              <a:t>Who is to say?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Substance Use Disorder </a:t>
            </a:r>
          </a:p>
          <a:p>
            <a:pPr marL="0" indent="0" algn="r">
              <a:buNone/>
            </a:pPr>
            <a:r>
              <a:rPr lang="en-US" sz="4400" i="1" dirty="0"/>
              <a:t>Bad luck/Good luck</a:t>
            </a:r>
          </a:p>
        </p:txBody>
      </p:sp>
    </p:spTree>
    <p:extLst>
      <p:ext uri="{BB962C8B-B14F-4D97-AF65-F5344CB8AC3E}">
        <p14:creationId xmlns:p14="http://schemas.microsoft.com/office/powerpoint/2010/main" val="35927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8A6D-694F-FE59-EF7B-C91F73AD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7772400" cy="1143000"/>
          </a:xfrm>
        </p:spPr>
        <p:txBody>
          <a:bodyPr/>
          <a:lstStyle/>
          <a:p>
            <a:r>
              <a:rPr lang="en-US" dirty="0"/>
              <a:t>The 5 C’s &amp; Recovery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04C2B3-670F-8D4D-CAA0-57A6D1513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682387"/>
              </p:ext>
            </p:extLst>
          </p:nvPr>
        </p:nvGraphicFramePr>
        <p:xfrm>
          <a:off x="0" y="1143000"/>
          <a:ext cx="91440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5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7F6B3-4CFA-4924-8BB1-3F73AFBF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ED005-7DFA-4672-8DF1-681425E2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F32818-5139-45E3-9E0D-82EAE78D5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70C290-2CFC-4504-828A-18DDCDE64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8EC50-DFD8-47D9-864A-D81F13440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effectLst/>
              </a:rPr>
              <a:t>The Chicken Story: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5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971800"/>
            <a:ext cx="5715000" cy="3657600"/>
          </a:xfrm>
        </p:spPr>
        <p:txBody>
          <a:bodyPr/>
          <a:lstStyle/>
          <a:p>
            <a:r>
              <a:rPr lang="en-US" dirty="0"/>
              <a:t>Responsibility</a:t>
            </a:r>
          </a:p>
          <a:p>
            <a:r>
              <a:rPr lang="en-US" dirty="0"/>
              <a:t>Ask for help</a:t>
            </a:r>
          </a:p>
          <a:p>
            <a:r>
              <a:rPr lang="en-US" dirty="0"/>
              <a:t>Develop a plan</a:t>
            </a:r>
          </a:p>
          <a:p>
            <a:r>
              <a:rPr lang="en-US" dirty="0"/>
              <a:t>Change behavior</a:t>
            </a:r>
          </a:p>
          <a:p>
            <a:r>
              <a:rPr lang="en-US" dirty="0"/>
              <a:t>Get more than </a:t>
            </a:r>
            <a:br>
              <a:rPr lang="en-US" dirty="0"/>
            </a:br>
            <a:r>
              <a:rPr lang="en-US" dirty="0"/>
              <a:t>you bargained for</a:t>
            </a:r>
          </a:p>
        </p:txBody>
      </p:sp>
      <p:pic>
        <p:nvPicPr>
          <p:cNvPr id="6" name="Picture 5" descr="animated-chicken-rooster-gif-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2552700" cy="22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C0A8-74E7-62D1-A641-EFBEAA90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z="5400" dirty="0"/>
              <a:t>The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73F3-0A4E-780F-D3AB-5EC74BE3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personal perspective</a:t>
            </a:r>
          </a:p>
          <a:p>
            <a:r>
              <a:rPr lang="en-US" dirty="0"/>
              <a:t>What to remember</a:t>
            </a:r>
          </a:p>
          <a:p>
            <a:pPr lvl="1"/>
            <a:r>
              <a:rPr lang="en-US" sz="3200" dirty="0"/>
              <a:t>Serenity Prayer &amp; Promises</a:t>
            </a:r>
          </a:p>
        </p:txBody>
      </p:sp>
    </p:spTree>
    <p:extLst>
      <p:ext uri="{BB962C8B-B14F-4D97-AF65-F5344CB8AC3E}">
        <p14:creationId xmlns:p14="http://schemas.microsoft.com/office/powerpoint/2010/main" val="35856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aron PowerPoint template">
  <a:themeElements>
    <a:clrScheme name="">
      <a:dk1>
        <a:srgbClr val="000066"/>
      </a:dk1>
      <a:lt1>
        <a:srgbClr val="FFFFFF"/>
      </a:lt1>
      <a:dk2>
        <a:srgbClr val="0066CC"/>
      </a:dk2>
      <a:lt2>
        <a:srgbClr val="808080"/>
      </a:lt2>
      <a:accent1>
        <a:srgbClr val="3399FF"/>
      </a:accent1>
      <a:accent2>
        <a:srgbClr val="FFFFFF"/>
      </a:accent2>
      <a:accent3>
        <a:srgbClr val="FFFFFF"/>
      </a:accent3>
      <a:accent4>
        <a:srgbClr val="000056"/>
      </a:accent4>
      <a:accent5>
        <a:srgbClr val="ADCAFF"/>
      </a:accent5>
      <a:accent6>
        <a:srgbClr val="E7E7E7"/>
      </a:accent6>
      <a:hlink>
        <a:srgbClr val="000066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r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120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Caron PowerPoint template</vt:lpstr>
      <vt:lpstr>PowerPoint Presentation</vt:lpstr>
      <vt:lpstr>Why Me?</vt:lpstr>
      <vt:lpstr>Resilience</vt:lpstr>
      <vt:lpstr>Dog Story</vt:lpstr>
      <vt:lpstr>Chinese Proverb</vt:lpstr>
      <vt:lpstr>The 5 C’s &amp; Recovery</vt:lpstr>
      <vt:lpstr>The Chicken Story: 5 Lessons</vt:lpstr>
      <vt:lpstr>The Take 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and  the Developing Adolescent Brain</dc:title>
  <dc:creator>Kristin Campbell-Salamone</dc:creator>
  <cp:lastModifiedBy>Yvonne Stroman</cp:lastModifiedBy>
  <cp:revision>114</cp:revision>
  <dcterms:created xsi:type="dcterms:W3CDTF">2020-07-10T19:49:29Z</dcterms:created>
  <dcterms:modified xsi:type="dcterms:W3CDTF">2022-10-26T18:19:59Z</dcterms:modified>
</cp:coreProperties>
</file>