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9B01EF-70EA-44F2-9906-5F9FCE6E1104}" v="3" dt="2022-10-28T17:21:55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0FAD7-0CC3-3DA5-5C64-4BDA34112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12FF4-A4F6-3043-4B1E-057E30186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FDF94-BDF9-E57F-ED4F-25098799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6365A-C641-D3D5-C1A5-EC39F291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1507-FBA0-F031-CF0C-94B63DDE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8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1A26-3169-1FAE-A84F-EDE1F13C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BCFB7-3B04-23C2-2CA7-1C01BCC33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6E096-B127-9AFF-5377-362987BA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55A6F-5BC0-1DF3-4205-76740B15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00121-F833-B4EC-0B9E-421B2CFB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1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E41EE-CE7D-D493-64BB-D8F9B919D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FA45A-B602-6A32-905C-E3B3C7207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2962-745A-306C-6181-168FC439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11AE-3129-8E79-41D9-78552831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DC292-3143-724B-9BC3-C4E033BC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38DB2-7363-CCD1-893D-A8FB940F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4CF0C-7733-5402-8D48-B87829051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04708-B66E-773A-E9B3-2E6F0404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9F4CB-E6D4-B033-002B-E5C31EC2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FB17D-EFBC-BFBB-A620-4C3D3BA90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2BB0-0DD2-AE72-08C7-67DA24414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2C7F8-3764-DADE-38B9-911CD3BC9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8393-B3E0-2C62-707B-517222B4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22FAA-A471-BA9B-54EB-47427D58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36A19-FB3A-5A8E-AC6D-F1150F1C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4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B714-4D39-2D48-98A0-3A6354549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5916-434D-D84A-4AF6-8B50E1BD5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55A28-C79C-238F-DA98-A65AA6AE8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7454B-1025-5554-DA06-667D6627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84672-B38C-431D-1022-E0770B06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5C9CF-1D4C-E153-B480-56F60A94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4807-594F-A2F4-3551-DBF295FB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07EFD-B302-C0BC-E72C-D77BF3082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BB68A-6691-84E8-5520-C2485650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49BC1-8410-F20B-6740-C446FCC1B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978DE-22A4-FF6F-D6F5-2F80EC842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E5771A-D153-2FA3-B1E5-FB84EAC88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B42E5F-F89B-4DEC-064D-3CD8775B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04FEB-A353-B44E-78AE-ED732D11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5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077F-E372-F3E0-9F1B-5FC4B127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29AAE9-FEB6-008E-5DA8-AF8B6B8F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1DD3D-7402-2CB7-4F92-1FEFCDD69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D1E2B-28ED-312C-B7C2-080C54688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02402-DCB0-28EC-E1A6-D51E320F6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A20D0-330D-8DC1-F27E-98B2E30A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EB3F3-24A7-72C1-64D4-B4B1F7BB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F80D-1AC8-9973-59E4-CEB9A30AB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863B-4526-B34A-BF20-AEA14387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0506C-FC9A-65B4-082B-AE979A236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D69B4-CBF3-707B-547C-3DE8015F0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B37E2E-ABE8-8097-54F0-5101CAC2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234A4-DABD-6F4D-E84D-9149877B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CD765-C07E-E4EE-94F5-33F740A1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3B797-3AEE-46B4-7AD6-B104D5D70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9F6DD-E969-08BA-47D2-E9453C46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63056-3270-ECB6-627C-25CD83CF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D3A20-A343-B287-8FD2-81D6F2EE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1FB79-D1CD-2FDE-AC19-591F03182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2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86CBE-885F-6E6C-0E96-370F1DD6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CEF4-B8F2-3BAC-9702-9F0C56452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14496-916A-C3B4-ECD1-2D70AD2DD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B73E-79D5-41B1-A00B-5C798164A7DD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1B001-0105-2852-AA5A-91491D442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4BDBD-BF8F-978B-E007-123A94CCC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EDF9-11AD-4489-87DB-CB062E45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3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drmartha@empowerthemin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misfortune" TargetMode="External"/><Relationship Id="rId2" Type="http://schemas.openxmlformats.org/officeDocument/2006/relationships/hyperlink" Target="https://www.merriam-webster.com/dictionary/deform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09FE-9DE6-D8E1-409E-A65E3EB07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SUD &amp; Recovery: Resilience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E01EB-CF00-E70E-73CF-739216574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Martha Thompson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DE839AD2-9D9D-0460-7079-927621587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85" y="4407852"/>
            <a:ext cx="4418029" cy="119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3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EEE521-466B-8E0B-B3A7-9C99C2F0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Thank you </a:t>
            </a:r>
            <a:r>
              <a:rPr lang="en-US" sz="5400">
                <a:sym typeface="Wingdings" panose="05000000000000000000" pitchFamily="2" charset="2"/>
              </a:rPr>
              <a:t> </a:t>
            </a:r>
            <a:endParaRPr lang="en-US" sz="540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9FACF-0E16-9C38-0476-FFB18E045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/>
              <a:t>Dr. Martha Thompson </a:t>
            </a:r>
          </a:p>
          <a:p>
            <a:endParaRPr lang="en-US" sz="2200"/>
          </a:p>
          <a:p>
            <a:r>
              <a:rPr lang="en-US" sz="2200">
                <a:hlinkClick r:id="rId2"/>
              </a:rPr>
              <a:t>drmartha@empowerthemind.org</a:t>
            </a:r>
            <a:r>
              <a:rPr lang="en-US" sz="2200"/>
              <a:t> </a:t>
            </a:r>
          </a:p>
          <a:p>
            <a:endParaRPr lang="en-US" sz="2200"/>
          </a:p>
          <a:p>
            <a:r>
              <a:rPr lang="en-US" sz="2200"/>
              <a:t>717-304-2631</a:t>
            </a:r>
          </a:p>
          <a:p>
            <a:endParaRPr lang="en-US" sz="2200"/>
          </a:p>
          <a:p>
            <a:r>
              <a:rPr lang="en-US" sz="2200"/>
              <a:t>Have a great rest of your week!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342A5C-C455-948A-8BB5-E096834CE7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409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185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35F7-3C41-6E2A-5851-067FF90D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98F75-9FAE-DD92-9399-6F1BB9DD4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en-US" b="1" i="0" dirty="0">
                <a:solidFill>
                  <a:srgbClr val="303336"/>
                </a:solidFill>
                <a:effectLst/>
                <a:latin typeface="inherit"/>
              </a:rPr>
              <a:t>: </a:t>
            </a:r>
            <a:r>
              <a:rPr lang="en-US" b="0" i="0" dirty="0">
                <a:solidFill>
                  <a:srgbClr val="303336"/>
                </a:solidFill>
                <a:effectLst/>
                <a:latin typeface="Open Sans" panose="020B0606030504020204" pitchFamily="34" charset="0"/>
              </a:rPr>
              <a:t>the capability of a strained body to recover its size and shape after </a:t>
            </a:r>
            <a:r>
              <a:rPr lang="en-US" b="0" i="0" u="none" strike="noStrike" dirty="0">
                <a:solidFill>
                  <a:srgbClr val="265667"/>
                </a:solidFill>
                <a:effectLst/>
                <a:latin typeface="Open Sans" panose="020B0606030504020204" pitchFamily="34" charset="0"/>
                <a:hlinkClick r:id="rId2"/>
              </a:rPr>
              <a:t>deformation</a:t>
            </a:r>
            <a:r>
              <a:rPr lang="en-US" b="0" i="0" dirty="0">
                <a:solidFill>
                  <a:srgbClr val="303336"/>
                </a:solidFill>
                <a:effectLst/>
                <a:latin typeface="Open Sans" panose="020B0606030504020204" pitchFamily="34" charset="0"/>
              </a:rPr>
              <a:t> caused especially by compressive stress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algn="l" fontAlgn="base"/>
            <a:r>
              <a:rPr lang="en-US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2</a:t>
            </a:r>
            <a:r>
              <a:rPr lang="en-US" b="1" i="0" dirty="0">
                <a:solidFill>
                  <a:srgbClr val="303336"/>
                </a:solidFill>
                <a:effectLst/>
                <a:latin typeface="inherit"/>
              </a:rPr>
              <a:t>: </a:t>
            </a:r>
            <a:r>
              <a:rPr lang="en-US" b="0" i="0" dirty="0">
                <a:solidFill>
                  <a:srgbClr val="303336"/>
                </a:solidFill>
                <a:effectLst/>
                <a:latin typeface="Open Sans" panose="020B0606030504020204" pitchFamily="34" charset="0"/>
              </a:rPr>
              <a:t>an ability to recover from or adjust easily to </a:t>
            </a:r>
            <a:r>
              <a:rPr lang="en-US" b="0" i="0" u="none" strike="noStrike" dirty="0">
                <a:solidFill>
                  <a:srgbClr val="265667"/>
                </a:solidFill>
                <a:effectLst/>
                <a:latin typeface="Open Sans" panose="020B0606030504020204" pitchFamily="34" charset="0"/>
                <a:hlinkClick r:id="rId3"/>
              </a:rPr>
              <a:t>misfortune</a:t>
            </a:r>
            <a:r>
              <a:rPr lang="en-US" b="0" i="0" dirty="0">
                <a:solidFill>
                  <a:srgbClr val="303336"/>
                </a:solidFill>
                <a:effectLst/>
                <a:latin typeface="Open Sans" panose="020B0606030504020204" pitchFamily="34" charset="0"/>
              </a:rPr>
              <a:t> or change</a:t>
            </a:r>
            <a:endParaRPr lang="en-US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2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A120-B95A-46DD-CF70-7364CC62D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is Hard.  </a:t>
            </a:r>
            <a:r>
              <a:rPr lang="en-US" sz="3200" dirty="0"/>
              <a:t>Scott Peck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3C356-1FA1-59BE-A0A0-A3F8EAA03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rgbClr val="23221E"/>
                </a:solidFill>
                <a:effectLst/>
                <a:latin typeface="Times New Roman" panose="02020603050405020304" pitchFamily="18" charset="0"/>
              </a:rPr>
              <a:t>Resilience is the ability to bounce back from adversity and perhaps even become happier, smarter, stronger, and healthier than you were before. </a:t>
            </a:r>
          </a:p>
          <a:p>
            <a:pPr marL="0" indent="0">
              <a:buNone/>
            </a:pPr>
            <a:endParaRPr lang="en-US" sz="2400" dirty="0">
              <a:solidFill>
                <a:srgbClr val="23221E"/>
              </a:solidFill>
              <a:latin typeface="Times New Roman" panose="02020603050405020304" pitchFamily="18" charset="0"/>
            </a:endParaRPr>
          </a:p>
          <a:p>
            <a:r>
              <a:rPr lang="en-US" sz="2400" b="0" dirty="0">
                <a:solidFill>
                  <a:srgbClr val="23221E"/>
                </a:solidFill>
                <a:effectLst/>
                <a:latin typeface="Times New Roman" panose="02020603050405020304" pitchFamily="18" charset="0"/>
              </a:rPr>
              <a:t>How individuals respond to those setbacks can be the difference between stagnation or moving forward.  </a:t>
            </a:r>
          </a:p>
          <a:p>
            <a:endParaRPr lang="en-US" sz="2400" dirty="0">
              <a:solidFill>
                <a:srgbClr val="23221E"/>
              </a:solidFill>
              <a:latin typeface="Times New Roman" panose="02020603050405020304" pitchFamily="18" charset="0"/>
            </a:endParaRPr>
          </a:p>
          <a:p>
            <a:r>
              <a:rPr lang="en-US" sz="2400" b="0" dirty="0">
                <a:solidFill>
                  <a:srgbClr val="23221E"/>
                </a:solidFill>
                <a:effectLst/>
                <a:latin typeface="Times New Roman" panose="02020603050405020304" pitchFamily="18" charset="0"/>
              </a:rPr>
              <a:t>Resilience comprises a variety of skills and knowledge that can improve individuals improve the quality of their lives when used with practice and persistence.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46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Image result for Resilience Cartoon">
            <a:extLst>
              <a:ext uri="{FF2B5EF4-FFF2-40B4-BE49-F238E27FC236}">
                <a16:creationId xmlns:a16="http://schemas.microsoft.com/office/drawing/2014/main" id="{ABBAE8ED-F76D-FDA2-6194-767F438BC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3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4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0" name="Straight Connector 2059">
            <a:extLst>
              <a:ext uri="{FF2B5EF4-FFF2-40B4-BE49-F238E27FC236}">
                <a16:creationId xmlns:a16="http://schemas.microsoft.com/office/drawing/2014/main" id="{22F6364A-B358-4BEE-B158-0734D2C93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8202" y="1570814"/>
            <a:ext cx="0" cy="3710227"/>
          </a:xfrm>
          <a:prstGeom prst="line">
            <a:avLst/>
          </a:prstGeom>
          <a:ln w="19050">
            <a:solidFill>
              <a:srgbClr val="7C66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Image result for Resilience Examples">
            <a:extLst>
              <a:ext uri="{FF2B5EF4-FFF2-40B4-BE49-F238E27FC236}">
                <a16:creationId xmlns:a16="http://schemas.microsoft.com/office/drawing/2014/main" id="{1996AEF4-0C75-4B4C-BCCD-E214ED310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1153" y="338611"/>
            <a:ext cx="6409694" cy="618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27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FA33B0-39FB-DD39-9685-6CBF1815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A03875-F7FB-E657-54BC-33D4C14B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4517571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ProximaNova"/>
              </a:rPr>
              <a:t>Resilience is the process and outcome of successfully adapting to difficult or challenging life experiences, especially through mental, emotional, and behavioral flexibility and adjustment to external and internal demands.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ProximaNova"/>
              </a:rPr>
              <a:t>Many factors contribute to how well people adapt to adversities, predominant among them: the ways in which individuals view and engage with the world the availability and quality of social resources specific coping strategies</a:t>
            </a:r>
          </a:p>
          <a:p>
            <a:pPr algn="l" fontAlgn="base"/>
            <a:r>
              <a:rPr lang="en-US" b="0" i="0" dirty="0">
                <a:solidFill>
                  <a:srgbClr val="000000"/>
                </a:solidFill>
                <a:effectLst/>
                <a:latin typeface="ProximaNova"/>
              </a:rPr>
              <a:t>Psychological research demonstrates that the resources and skills associated with more positive adaptation (i.e., greater resilience) can be cultivated and practiced.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0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83580-BDCC-A3F7-2A27-600342C48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Why some make it, and some don’t?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25EE4-F408-1830-CC0A-326E60FEC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Factors that impact resilience</a:t>
            </a:r>
          </a:p>
          <a:p>
            <a:endParaRPr lang="en-US" sz="2200" dirty="0"/>
          </a:p>
          <a:p>
            <a:r>
              <a:rPr lang="en-US" sz="2200" dirty="0"/>
              <a:t>Hope vs Hopeless </a:t>
            </a:r>
          </a:p>
          <a:p>
            <a:endParaRPr lang="en-US" sz="2200" dirty="0"/>
          </a:p>
          <a:p>
            <a:r>
              <a:rPr lang="en-US" sz="2200" dirty="0"/>
              <a:t>Defeat vs Challenge </a:t>
            </a:r>
          </a:p>
          <a:p>
            <a:endParaRPr lang="en-US" sz="2200" dirty="0"/>
          </a:p>
          <a:p>
            <a:r>
              <a:rPr lang="en-US" sz="2200" dirty="0"/>
              <a:t>Other contextual factors i.e. environment</a:t>
            </a:r>
          </a:p>
        </p:txBody>
      </p:sp>
    </p:spTree>
    <p:extLst>
      <p:ext uri="{BB962C8B-B14F-4D97-AF65-F5344CB8AC3E}">
        <p14:creationId xmlns:p14="http://schemas.microsoft.com/office/powerpoint/2010/main" val="387333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E327F8-46AD-A58D-356B-5715586F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Fostering Resilience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6DD1-3D34-FA52-5D7B-91DF21EA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Relationships – connections! </a:t>
            </a:r>
          </a:p>
          <a:p>
            <a:endParaRPr lang="en-US" sz="2200"/>
          </a:p>
          <a:p>
            <a:r>
              <a:rPr lang="en-US" sz="2200"/>
              <a:t>Foster wellness – physical, mental, spiritual </a:t>
            </a:r>
          </a:p>
          <a:p>
            <a:endParaRPr lang="en-US" sz="2200"/>
          </a:p>
          <a:p>
            <a:r>
              <a:rPr lang="en-US" sz="2200"/>
              <a:t>Find purpose – goals! </a:t>
            </a:r>
          </a:p>
          <a:p>
            <a:endParaRPr lang="en-US" sz="2200"/>
          </a:p>
          <a:p>
            <a:r>
              <a:rPr lang="en-US" sz="2200"/>
              <a:t>Embrace healthy thoughts! </a:t>
            </a:r>
          </a:p>
          <a:p>
            <a:pPr marL="0" indent="0">
              <a:buNone/>
            </a:pPr>
            <a:endParaRPr lang="en-US" sz="2200"/>
          </a:p>
          <a:p>
            <a:r>
              <a:rPr lang="en-US" sz="2200"/>
              <a:t>Seek Help! </a:t>
            </a:r>
          </a:p>
          <a:p>
            <a:endParaRPr lang="en-US" sz="2200"/>
          </a:p>
          <a:p>
            <a:endParaRPr lang="en-US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9C5C52-6F9D-6600-C5B7-DFC7D3A296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0" r="25848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02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5AD1AD-63E9-7637-CFD3-4E1AFF5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Surviving Burnout (us and our clients)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FDF68-00CD-359A-334C-226783B2D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Our work is hard. </a:t>
            </a:r>
          </a:p>
          <a:p>
            <a:endParaRPr lang="en-US" sz="2200"/>
          </a:p>
          <a:p>
            <a:r>
              <a:rPr lang="en-US" sz="2200"/>
              <a:t>We ask our clients to do hard work too! </a:t>
            </a:r>
          </a:p>
          <a:p>
            <a:endParaRPr lang="en-US" sz="2200"/>
          </a:p>
          <a:p>
            <a:r>
              <a:rPr lang="en-US" sz="2200"/>
              <a:t>Burnout quiz……. </a:t>
            </a:r>
          </a:p>
        </p:txBody>
      </p:sp>
      <p:pic>
        <p:nvPicPr>
          <p:cNvPr id="4" name="Picture 3" descr="A sign on a tree&#10;&#10;Description automatically generated with low confidence">
            <a:extLst>
              <a:ext uri="{FF2B5EF4-FFF2-40B4-BE49-F238E27FC236}">
                <a16:creationId xmlns:a16="http://schemas.microsoft.com/office/drawing/2014/main" id="{77A96C4F-784E-DD8C-1BC3-9DE8F9641B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65" r="20580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7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315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Open Sans</vt:lpstr>
      <vt:lpstr>ProximaNova</vt:lpstr>
      <vt:lpstr>Times New Roman</vt:lpstr>
      <vt:lpstr>Office Theme</vt:lpstr>
      <vt:lpstr>SUD &amp; Recovery: Resilience</vt:lpstr>
      <vt:lpstr>Resilience</vt:lpstr>
      <vt:lpstr>Life is Hard.  Scott Peck</vt:lpstr>
      <vt:lpstr>PowerPoint Presentation</vt:lpstr>
      <vt:lpstr>PowerPoint Presentation</vt:lpstr>
      <vt:lpstr>APA </vt:lpstr>
      <vt:lpstr>Why some make it, and some don’t?</vt:lpstr>
      <vt:lpstr>Fostering Resilience</vt:lpstr>
      <vt:lpstr>Surviving Burnout (us and our clients)</vt:lpstr>
      <vt:lpstr>Thank you 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 &amp; Recovery: Resilience</dc:title>
  <dc:creator>martha thompson</dc:creator>
  <cp:lastModifiedBy>Yvonne Stroman</cp:lastModifiedBy>
  <cp:revision>2</cp:revision>
  <dcterms:created xsi:type="dcterms:W3CDTF">2022-10-28T16:50:16Z</dcterms:created>
  <dcterms:modified xsi:type="dcterms:W3CDTF">2022-10-28T18:02:27Z</dcterms:modified>
</cp:coreProperties>
</file>