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7"/>
  </p:notesMasterIdLst>
  <p:sldIdLst>
    <p:sldId id="256" r:id="rId5"/>
    <p:sldId id="1100" r:id="rId6"/>
    <p:sldId id="996" r:id="rId7"/>
    <p:sldId id="993" r:id="rId8"/>
    <p:sldId id="1102" r:id="rId9"/>
    <p:sldId id="1027" r:id="rId10"/>
    <p:sldId id="1044" r:id="rId11"/>
    <p:sldId id="1081" r:id="rId12"/>
    <p:sldId id="1105" r:id="rId13"/>
    <p:sldId id="1066" r:id="rId14"/>
    <p:sldId id="1045" r:id="rId15"/>
    <p:sldId id="1021" r:id="rId16"/>
    <p:sldId id="1107" r:id="rId17"/>
    <p:sldId id="1108" r:id="rId18"/>
    <p:sldId id="1109" r:id="rId19"/>
    <p:sldId id="1110" r:id="rId20"/>
    <p:sldId id="1106" r:id="rId21"/>
    <p:sldId id="1759" r:id="rId22"/>
    <p:sldId id="1111" r:id="rId23"/>
    <p:sldId id="1112" r:id="rId24"/>
    <p:sldId id="1113" r:id="rId25"/>
    <p:sldId id="1756" r:id="rId26"/>
    <p:sldId id="1757" r:id="rId27"/>
    <p:sldId id="1758" r:id="rId28"/>
    <p:sldId id="1745" r:id="rId29"/>
    <p:sldId id="1746" r:id="rId30"/>
    <p:sldId id="1747" r:id="rId31"/>
    <p:sldId id="1748" r:id="rId32"/>
    <p:sldId id="1749" r:id="rId33"/>
    <p:sldId id="1751" r:id="rId34"/>
    <p:sldId id="1737" r:id="rId35"/>
    <p:sldId id="1738" r:id="rId36"/>
    <p:sldId id="1739" r:id="rId37"/>
    <p:sldId id="1760" r:id="rId38"/>
    <p:sldId id="1762" r:id="rId39"/>
    <p:sldId id="1752" r:id="rId40"/>
    <p:sldId id="1753" r:id="rId41"/>
    <p:sldId id="1754" r:id="rId42"/>
    <p:sldId id="1755" r:id="rId43"/>
    <p:sldId id="1101" r:id="rId44"/>
    <p:sldId id="1744" r:id="rId45"/>
    <p:sldId id="262" r:id="rId46"/>
    <p:sldId id="1734" r:id="rId47"/>
    <p:sldId id="1736" r:id="rId48"/>
    <p:sldId id="1718" r:id="rId49"/>
    <p:sldId id="272" r:id="rId50"/>
    <p:sldId id="1724" r:id="rId51"/>
    <p:sldId id="1726" r:id="rId52"/>
    <p:sldId id="1104" r:id="rId53"/>
    <p:sldId id="1026" r:id="rId54"/>
    <p:sldId id="1087" r:id="rId55"/>
    <p:sldId id="1086" r:id="rId56"/>
    <p:sldId id="1103" r:id="rId57"/>
    <p:sldId id="1114" r:id="rId58"/>
    <p:sldId id="1115" r:id="rId59"/>
    <p:sldId id="1116" r:id="rId60"/>
    <p:sldId id="1117" r:id="rId61"/>
    <p:sldId id="1018" r:id="rId62"/>
    <p:sldId id="995" r:id="rId63"/>
    <p:sldId id="270" r:id="rId64"/>
    <p:sldId id="1732" r:id="rId65"/>
    <p:sldId id="1733" r:id="rId66"/>
    <p:sldId id="261" r:id="rId67"/>
    <p:sldId id="266" r:id="rId68"/>
    <p:sldId id="267" r:id="rId69"/>
    <p:sldId id="269" r:id="rId70"/>
    <p:sldId id="268" r:id="rId71"/>
    <p:sldId id="1001" r:id="rId72"/>
    <p:sldId id="997" r:id="rId73"/>
    <p:sldId id="1073" r:id="rId74"/>
    <p:sldId id="274" r:id="rId75"/>
    <p:sldId id="1730" r:id="rId76"/>
    <p:sldId id="275" r:id="rId77"/>
    <p:sldId id="331" r:id="rId78"/>
    <p:sldId id="341" r:id="rId79"/>
    <p:sldId id="338" r:id="rId80"/>
    <p:sldId id="1083" r:id="rId81"/>
    <p:sldId id="1063" r:id="rId82"/>
    <p:sldId id="1088" r:id="rId83"/>
    <p:sldId id="1062" r:id="rId84"/>
    <p:sldId id="1467" r:id="rId85"/>
    <p:sldId id="1020" r:id="rId86"/>
    <p:sldId id="1006" r:id="rId87"/>
    <p:sldId id="1015" r:id="rId88"/>
    <p:sldId id="1016" r:id="rId89"/>
    <p:sldId id="1731" r:id="rId90"/>
    <p:sldId id="1017" r:id="rId91"/>
    <p:sldId id="1064" r:id="rId92"/>
    <p:sldId id="265" r:id="rId93"/>
    <p:sldId id="322" r:id="rId94"/>
    <p:sldId id="1080" r:id="rId95"/>
    <p:sldId id="1000"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996E16-87F3-B9CA-B2EB-C34B6074F64E}" name="Pooler, Tammy L" initials="PTL" userId="S::pooltl@upmc.edu::7af52477-08df-4033-a084-a296172a47ad" providerId="AD"/>
  <p188:author id="{71933966-7482-DAE4-4B59-E17E1334F368}" name="Bills, Lyndra" initials="BL" userId="S::billslj@upmc.edu::b51f72e9-cf3c-437a-bded-21c67d1b257c" providerId="AD"/>
  <p188:author id="{D1EE88D6-5AB2-D434-5D60-D01AC46B6087}" name="Willman, Victoria" initials="WV" userId="S::gieguczvl@upmc.edu::66812ae9-662b-4749-b2f4-b48bf2aa6d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6E"/>
    <a:srgbClr val="EBA70E"/>
    <a:srgbClr val="771B61"/>
    <a:srgbClr val="666D70"/>
    <a:srgbClr val="00EB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74D7E4-A11F-422F-9512-8E7B339413F7}" v="1" dt="2022-10-21T18:53:52.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75"/>
    <p:restoredTop sz="89875" autoAdjust="0"/>
  </p:normalViewPr>
  <p:slideViewPr>
    <p:cSldViewPr snapToGrid="0">
      <p:cViewPr varScale="1">
        <p:scale>
          <a:sx n="112" d="100"/>
          <a:sy n="112" d="100"/>
        </p:scale>
        <p:origin x="558"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5/10/relationships/revisionInfo" Target="revisionInfo.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Substance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0</c:v>
                </c:pt>
                <c:pt idx="1">
                  <c:v>1</c:v>
                </c:pt>
                <c:pt idx="2">
                  <c:v>2</c:v>
                </c:pt>
                <c:pt idx="3">
                  <c:v>3</c:v>
                </c:pt>
                <c:pt idx="4">
                  <c:v>4</c:v>
                </c:pt>
                <c:pt idx="5">
                  <c:v>5+</c:v>
                </c:pt>
              </c:strCache>
            </c:strRef>
          </c:cat>
          <c:val>
            <c:numRef>
              <c:f>Sheet1!$B$2:$B$7</c:f>
              <c:numCache>
                <c:formatCode>0%</c:formatCode>
                <c:ptCount val="6"/>
                <c:pt idx="0">
                  <c:v>0.02</c:v>
                </c:pt>
                <c:pt idx="1">
                  <c:v>0.04</c:v>
                </c:pt>
                <c:pt idx="2">
                  <c:v>0.05</c:v>
                </c:pt>
                <c:pt idx="3">
                  <c:v>7.0000000000000007E-2</c:v>
                </c:pt>
                <c:pt idx="4">
                  <c:v>0.09</c:v>
                </c:pt>
                <c:pt idx="5">
                  <c:v>0.11</c:v>
                </c:pt>
              </c:numCache>
            </c:numRef>
          </c:val>
          <c:extLst>
            <c:ext xmlns:c16="http://schemas.microsoft.com/office/drawing/2014/chart" uri="{C3380CC4-5D6E-409C-BE32-E72D297353CC}">
              <c16:uniqueId val="{00000000-2A92-4C5C-B77E-7CFCA75E6269}"/>
            </c:ext>
          </c:extLst>
        </c:ser>
        <c:ser>
          <c:idx val="1"/>
          <c:order val="1"/>
          <c:tx>
            <c:strRef>
              <c:f>Sheet1!$C$1</c:f>
              <c:strCache>
                <c:ptCount val="1"/>
                <c:pt idx="0">
                  <c:v>Mental Health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0</c:v>
                </c:pt>
                <c:pt idx="1">
                  <c:v>1</c:v>
                </c:pt>
                <c:pt idx="2">
                  <c:v>2</c:v>
                </c:pt>
                <c:pt idx="3">
                  <c:v>3</c:v>
                </c:pt>
                <c:pt idx="4">
                  <c:v>4</c:v>
                </c:pt>
                <c:pt idx="5">
                  <c:v>5+</c:v>
                </c:pt>
              </c:strCache>
            </c:strRef>
          </c:cat>
          <c:val>
            <c:numRef>
              <c:f>Sheet1!$C$2:$C$7</c:f>
              <c:numCache>
                <c:formatCode>0%</c:formatCode>
                <c:ptCount val="6"/>
                <c:pt idx="0">
                  <c:v>0.11</c:v>
                </c:pt>
                <c:pt idx="1">
                  <c:v>0.23</c:v>
                </c:pt>
                <c:pt idx="2">
                  <c:v>0.28000000000000003</c:v>
                </c:pt>
                <c:pt idx="3">
                  <c:v>0.31</c:v>
                </c:pt>
                <c:pt idx="4">
                  <c:v>0.36</c:v>
                </c:pt>
                <c:pt idx="5">
                  <c:v>0.44</c:v>
                </c:pt>
              </c:numCache>
            </c:numRef>
          </c:val>
          <c:extLst>
            <c:ext xmlns:c16="http://schemas.microsoft.com/office/drawing/2014/chart" uri="{C3380CC4-5D6E-409C-BE32-E72D297353CC}">
              <c16:uniqueId val="{00000001-2A92-4C5C-B77E-7CFCA75E6269}"/>
            </c:ext>
          </c:extLst>
        </c:ser>
        <c:dLbls>
          <c:showLegendKey val="0"/>
          <c:showVal val="0"/>
          <c:showCatName val="0"/>
          <c:showSerName val="0"/>
          <c:showPercent val="0"/>
          <c:showBubbleSize val="0"/>
        </c:dLbls>
        <c:gapWidth val="219"/>
        <c:overlap val="-27"/>
        <c:axId val="747550592"/>
        <c:axId val="747557152"/>
      </c:barChart>
      <c:catAx>
        <c:axId val="74755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7557152"/>
        <c:crosses val="autoZero"/>
        <c:auto val="1"/>
        <c:lblAlgn val="ctr"/>
        <c:lblOffset val="100"/>
        <c:noMultiLvlLbl val="0"/>
      </c:catAx>
      <c:valAx>
        <c:axId val="747557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7550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594287693205016E-2"/>
          <c:y val="2.5633717272944192E-2"/>
          <c:w val="0.94935941601049867"/>
          <c:h val="0.76045031561137499"/>
        </c:manualLayout>
      </c:layout>
      <c:barChart>
        <c:barDir val="col"/>
        <c:grouping val="clustered"/>
        <c:varyColors val="0"/>
        <c:ser>
          <c:idx val="0"/>
          <c:order val="0"/>
          <c:tx>
            <c:strRef>
              <c:f>Sheet1!$B$1</c:f>
              <c:strCache>
                <c:ptCount val="1"/>
                <c:pt idx="0">
                  <c:v>Substance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Child Abuse/Neglect</c:v>
                </c:pt>
                <c:pt idx="1">
                  <c:v>Parent Substance Use</c:v>
                </c:pt>
                <c:pt idx="2">
                  <c:v>Parent Arrest/Conviction</c:v>
                </c:pt>
                <c:pt idx="3">
                  <c:v>Parent Mental Health Need</c:v>
                </c:pt>
                <c:pt idx="4">
                  <c:v>Parent Domestic Violence</c:v>
                </c:pt>
                <c:pt idx="5">
                  <c:v>Death of a Parent</c:v>
                </c:pt>
                <c:pt idx="6">
                  <c:v>Homelessness</c:v>
                </c:pt>
              </c:strCache>
            </c:strRef>
          </c:cat>
          <c:val>
            <c:numRef>
              <c:f>Sheet1!$B$2:$B$8</c:f>
              <c:numCache>
                <c:formatCode>0.0</c:formatCode>
                <c:ptCount val="7"/>
                <c:pt idx="0">
                  <c:v>4.2</c:v>
                </c:pt>
                <c:pt idx="1">
                  <c:v>2.5</c:v>
                </c:pt>
                <c:pt idx="2">
                  <c:v>2</c:v>
                </c:pt>
                <c:pt idx="3">
                  <c:v>1.8</c:v>
                </c:pt>
                <c:pt idx="4">
                  <c:v>1.7</c:v>
                </c:pt>
                <c:pt idx="5">
                  <c:v>1.6</c:v>
                </c:pt>
                <c:pt idx="6">
                  <c:v>1.6</c:v>
                </c:pt>
              </c:numCache>
            </c:numRef>
          </c:val>
          <c:extLst>
            <c:ext xmlns:c16="http://schemas.microsoft.com/office/drawing/2014/chart" uri="{C3380CC4-5D6E-409C-BE32-E72D297353CC}">
              <c16:uniqueId val="{00000000-2A92-4C5C-B77E-7CFCA75E6269}"/>
            </c:ext>
          </c:extLst>
        </c:ser>
        <c:ser>
          <c:idx val="1"/>
          <c:order val="1"/>
          <c:tx>
            <c:strRef>
              <c:f>Sheet1!$C$1</c:f>
              <c:strCache>
                <c:ptCount val="1"/>
                <c:pt idx="0">
                  <c:v>Mental Health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Child Abuse/Neglect</c:v>
                </c:pt>
                <c:pt idx="1">
                  <c:v>Parent Substance Use</c:v>
                </c:pt>
                <c:pt idx="2">
                  <c:v>Parent Arrest/Conviction</c:v>
                </c:pt>
                <c:pt idx="3">
                  <c:v>Parent Mental Health Need</c:v>
                </c:pt>
                <c:pt idx="4">
                  <c:v>Parent Domestic Violence</c:v>
                </c:pt>
                <c:pt idx="5">
                  <c:v>Death of a Parent</c:v>
                </c:pt>
                <c:pt idx="6">
                  <c:v>Homelessness</c:v>
                </c:pt>
              </c:strCache>
            </c:strRef>
          </c:cat>
          <c:val>
            <c:numRef>
              <c:f>Sheet1!$C$2:$C$8</c:f>
              <c:numCache>
                <c:formatCode>0.0</c:formatCode>
                <c:ptCount val="7"/>
                <c:pt idx="0">
                  <c:v>3.4</c:v>
                </c:pt>
                <c:pt idx="1">
                  <c:v>1.8</c:v>
                </c:pt>
                <c:pt idx="2">
                  <c:v>1.5</c:v>
                </c:pt>
                <c:pt idx="3">
                  <c:v>2.5</c:v>
                </c:pt>
                <c:pt idx="4">
                  <c:v>1.5</c:v>
                </c:pt>
                <c:pt idx="5">
                  <c:v>1.6</c:v>
                </c:pt>
                <c:pt idx="6">
                  <c:v>1.1000000000000001</c:v>
                </c:pt>
              </c:numCache>
            </c:numRef>
          </c:val>
          <c:extLst>
            <c:ext xmlns:c16="http://schemas.microsoft.com/office/drawing/2014/chart" uri="{C3380CC4-5D6E-409C-BE32-E72D297353CC}">
              <c16:uniqueId val="{00000001-2A92-4C5C-B77E-7CFCA75E6269}"/>
            </c:ext>
          </c:extLst>
        </c:ser>
        <c:dLbls>
          <c:showLegendKey val="0"/>
          <c:showVal val="0"/>
          <c:showCatName val="0"/>
          <c:showSerName val="0"/>
          <c:showPercent val="0"/>
          <c:showBubbleSize val="0"/>
        </c:dLbls>
        <c:gapWidth val="219"/>
        <c:overlap val="-27"/>
        <c:axId val="747550592"/>
        <c:axId val="747557152"/>
      </c:barChart>
      <c:catAx>
        <c:axId val="74755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7557152"/>
        <c:crosses val="autoZero"/>
        <c:auto val="1"/>
        <c:lblAlgn val="ctr"/>
        <c:lblOffset val="100"/>
        <c:noMultiLvlLbl val="0"/>
      </c:catAx>
      <c:valAx>
        <c:axId val="7475571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7550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2010</c:v>
                </c:pt>
                <c:pt idx="1">
                  <c:v>2019</c:v>
                </c:pt>
                <c:pt idx="2">
                  <c:v>2020</c:v>
                </c:pt>
                <c:pt idx="3">
                  <c:v>2021</c:v>
                </c:pt>
              </c:numCache>
            </c:numRef>
          </c:cat>
          <c:val>
            <c:numRef>
              <c:f>Sheet1!$B$2:$B$5</c:f>
              <c:numCache>
                <c:formatCode>General</c:formatCode>
                <c:ptCount val="4"/>
                <c:pt idx="0">
                  <c:v>2.4</c:v>
                </c:pt>
                <c:pt idx="1">
                  <c:v>2.36</c:v>
                </c:pt>
                <c:pt idx="2">
                  <c:v>4.57</c:v>
                </c:pt>
                <c:pt idx="3">
                  <c:v>5.49</c:v>
                </c:pt>
              </c:numCache>
            </c:numRef>
          </c:val>
          <c:extLst>
            <c:ext xmlns:c16="http://schemas.microsoft.com/office/drawing/2014/chart" uri="{C3380CC4-5D6E-409C-BE32-E72D297353CC}">
              <c16:uniqueId val="{00000000-5A47-46DC-93F0-4F1762030DD7}"/>
            </c:ext>
          </c:extLst>
        </c:ser>
        <c:dLbls>
          <c:showLegendKey val="0"/>
          <c:showVal val="0"/>
          <c:showCatName val="0"/>
          <c:showSerName val="0"/>
          <c:showPercent val="0"/>
          <c:showBubbleSize val="0"/>
        </c:dLbls>
        <c:gapWidth val="219"/>
        <c:overlap val="-27"/>
        <c:axId val="989514416"/>
        <c:axId val="989514744"/>
      </c:barChart>
      <c:catAx>
        <c:axId val="98951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89514744"/>
        <c:crosses val="autoZero"/>
        <c:auto val="1"/>
        <c:lblAlgn val="ctr"/>
        <c:lblOffset val="100"/>
        <c:noMultiLvlLbl val="0"/>
      </c:catAx>
      <c:valAx>
        <c:axId val="989514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9514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American Indian or Alaska Native, non-Hispanic</c:v>
                </c:pt>
              </c:strCache>
            </c:strRef>
          </c:tx>
          <c:spPr>
            <a:solidFill>
              <a:schemeClr val="accent1"/>
            </a:solidFill>
            <a:ln>
              <a:noFill/>
            </a:ln>
            <a:effectLst/>
          </c:spPr>
          <c:invertIfNegative val="0"/>
          <c:cat>
            <c:numRef>
              <c:f>Sheet1!$A$2:$A$5</c:f>
              <c:numCache>
                <c:formatCode>General</c:formatCode>
                <c:ptCount val="4"/>
                <c:pt idx="0">
                  <c:v>2010</c:v>
                </c:pt>
                <c:pt idx="1">
                  <c:v>2019</c:v>
                </c:pt>
                <c:pt idx="2">
                  <c:v>2020</c:v>
                </c:pt>
                <c:pt idx="3">
                  <c:v>2021</c:v>
                </c:pt>
              </c:numCache>
            </c:numRef>
          </c:cat>
          <c:val>
            <c:numRef>
              <c:f>Sheet1!$B$2:$B$5</c:f>
              <c:numCache>
                <c:formatCode>General</c:formatCode>
                <c:ptCount val="4"/>
                <c:pt idx="0">
                  <c:v>4.8600000000000003</c:v>
                </c:pt>
                <c:pt idx="1">
                  <c:v>6.88</c:v>
                </c:pt>
                <c:pt idx="2">
                  <c:v>7.87</c:v>
                </c:pt>
                <c:pt idx="3">
                  <c:v>11.79</c:v>
                </c:pt>
              </c:numCache>
            </c:numRef>
          </c:val>
          <c:extLst>
            <c:ext xmlns:c16="http://schemas.microsoft.com/office/drawing/2014/chart" uri="{C3380CC4-5D6E-409C-BE32-E72D297353CC}">
              <c16:uniqueId val="{00000000-5A47-46DC-93F0-4F1762030DD7}"/>
            </c:ext>
          </c:extLst>
        </c:ser>
        <c:ser>
          <c:idx val="1"/>
          <c:order val="1"/>
          <c:tx>
            <c:strRef>
              <c:f>Sheet1!$C$1</c:f>
              <c:strCache>
                <c:ptCount val="1"/>
                <c:pt idx="0">
                  <c:v>Black or African American, non-Hispanic</c:v>
                </c:pt>
              </c:strCache>
            </c:strRef>
          </c:tx>
          <c:spPr>
            <a:solidFill>
              <a:schemeClr val="accent2"/>
            </a:solidFill>
            <a:ln>
              <a:noFill/>
            </a:ln>
            <a:effectLst/>
          </c:spPr>
          <c:invertIfNegative val="0"/>
          <c:cat>
            <c:numRef>
              <c:f>Sheet1!$A$2:$A$5</c:f>
              <c:numCache>
                <c:formatCode>General</c:formatCode>
                <c:ptCount val="4"/>
                <c:pt idx="0">
                  <c:v>2010</c:v>
                </c:pt>
                <c:pt idx="1">
                  <c:v>2019</c:v>
                </c:pt>
                <c:pt idx="2">
                  <c:v>2020</c:v>
                </c:pt>
                <c:pt idx="3">
                  <c:v>2021</c:v>
                </c:pt>
              </c:numCache>
            </c:numRef>
          </c:cat>
          <c:val>
            <c:numRef>
              <c:f>Sheet1!$C$2:$C$5</c:f>
              <c:numCache>
                <c:formatCode>General</c:formatCode>
                <c:ptCount val="4"/>
                <c:pt idx="0">
                  <c:v>0.7</c:v>
                </c:pt>
                <c:pt idx="1">
                  <c:v>1.49</c:v>
                </c:pt>
                <c:pt idx="2">
                  <c:v>3.69</c:v>
                </c:pt>
                <c:pt idx="3">
                  <c:v>3.1</c:v>
                </c:pt>
              </c:numCache>
            </c:numRef>
          </c:val>
          <c:extLst>
            <c:ext xmlns:c16="http://schemas.microsoft.com/office/drawing/2014/chart" uri="{C3380CC4-5D6E-409C-BE32-E72D297353CC}">
              <c16:uniqueId val="{00000000-F25E-4A30-8CC7-A19A6E65BACA}"/>
            </c:ext>
          </c:extLst>
        </c:ser>
        <c:ser>
          <c:idx val="2"/>
          <c:order val="2"/>
          <c:tx>
            <c:strRef>
              <c:f>Sheet1!$D$1</c:f>
              <c:strCache>
                <c:ptCount val="1"/>
                <c:pt idx="0">
                  <c:v>Latinx</c:v>
                </c:pt>
              </c:strCache>
            </c:strRef>
          </c:tx>
          <c:spPr>
            <a:solidFill>
              <a:schemeClr val="accent3"/>
            </a:solidFill>
            <a:ln>
              <a:noFill/>
            </a:ln>
            <a:effectLst/>
          </c:spPr>
          <c:invertIfNegative val="0"/>
          <c:cat>
            <c:numRef>
              <c:f>Sheet1!$A$2:$A$5</c:f>
              <c:numCache>
                <c:formatCode>General</c:formatCode>
                <c:ptCount val="4"/>
                <c:pt idx="0">
                  <c:v>2010</c:v>
                </c:pt>
                <c:pt idx="1">
                  <c:v>2019</c:v>
                </c:pt>
                <c:pt idx="2">
                  <c:v>2020</c:v>
                </c:pt>
                <c:pt idx="3">
                  <c:v>2021</c:v>
                </c:pt>
              </c:numCache>
            </c:numRef>
          </c:cat>
          <c:val>
            <c:numRef>
              <c:f>Sheet1!$D$2:$D$5</c:f>
              <c:numCache>
                <c:formatCode>General</c:formatCode>
                <c:ptCount val="4"/>
                <c:pt idx="0">
                  <c:v>1.38</c:v>
                </c:pt>
                <c:pt idx="1">
                  <c:v>2.68</c:v>
                </c:pt>
                <c:pt idx="2">
                  <c:v>5.35</c:v>
                </c:pt>
                <c:pt idx="3">
                  <c:v>6.98</c:v>
                </c:pt>
              </c:numCache>
            </c:numRef>
          </c:val>
          <c:extLst>
            <c:ext xmlns:c16="http://schemas.microsoft.com/office/drawing/2014/chart" uri="{C3380CC4-5D6E-409C-BE32-E72D297353CC}">
              <c16:uniqueId val="{00000001-F25E-4A30-8CC7-A19A6E65BACA}"/>
            </c:ext>
          </c:extLst>
        </c:ser>
        <c:ser>
          <c:idx val="3"/>
          <c:order val="3"/>
          <c:tx>
            <c:strRef>
              <c:f>Sheet1!$E$1</c:f>
              <c:strCache>
                <c:ptCount val="1"/>
                <c:pt idx="0">
                  <c:v>White, non-Hispanic</c:v>
                </c:pt>
              </c:strCache>
            </c:strRef>
          </c:tx>
          <c:spPr>
            <a:solidFill>
              <a:schemeClr val="accent4"/>
            </a:solidFill>
            <a:ln>
              <a:noFill/>
            </a:ln>
            <a:effectLst/>
          </c:spPr>
          <c:invertIfNegative val="0"/>
          <c:cat>
            <c:numRef>
              <c:f>Sheet1!$A$2:$A$5</c:f>
              <c:numCache>
                <c:formatCode>General</c:formatCode>
                <c:ptCount val="4"/>
                <c:pt idx="0">
                  <c:v>2010</c:v>
                </c:pt>
                <c:pt idx="1">
                  <c:v>2019</c:v>
                </c:pt>
                <c:pt idx="2">
                  <c:v>2020</c:v>
                </c:pt>
                <c:pt idx="3">
                  <c:v>2021</c:v>
                </c:pt>
              </c:numCache>
            </c:numRef>
          </c:cat>
          <c:val>
            <c:numRef>
              <c:f>Sheet1!$E$2:$E$5</c:f>
              <c:numCache>
                <c:formatCode>General</c:formatCode>
                <c:ptCount val="4"/>
                <c:pt idx="0">
                  <c:v>3.32</c:v>
                </c:pt>
                <c:pt idx="1">
                  <c:v>2.5</c:v>
                </c:pt>
                <c:pt idx="2">
                  <c:v>4.67</c:v>
                </c:pt>
                <c:pt idx="3">
                  <c:v>5.36</c:v>
                </c:pt>
              </c:numCache>
            </c:numRef>
          </c:val>
          <c:extLst>
            <c:ext xmlns:c16="http://schemas.microsoft.com/office/drawing/2014/chart" uri="{C3380CC4-5D6E-409C-BE32-E72D297353CC}">
              <c16:uniqueId val="{00000002-F25E-4A30-8CC7-A19A6E65BACA}"/>
            </c:ext>
          </c:extLst>
        </c:ser>
        <c:dLbls>
          <c:showLegendKey val="0"/>
          <c:showVal val="0"/>
          <c:showCatName val="0"/>
          <c:showSerName val="0"/>
          <c:showPercent val="0"/>
          <c:showBubbleSize val="0"/>
        </c:dLbls>
        <c:gapWidth val="219"/>
        <c:overlap val="-27"/>
        <c:axId val="989514416"/>
        <c:axId val="989514744"/>
      </c:barChart>
      <c:catAx>
        <c:axId val="98951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89514744"/>
        <c:crosses val="autoZero"/>
        <c:auto val="1"/>
        <c:lblAlgn val="ctr"/>
        <c:lblOffset val="100"/>
        <c:noMultiLvlLbl val="0"/>
      </c:catAx>
      <c:valAx>
        <c:axId val="989514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95144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B7DC8C-4756-46C8-8048-EA0365DF698B}"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591FE59E-9B5C-42F2-940B-5B5A559C253B}">
      <dgm:prSet/>
      <dgm:spPr/>
      <dgm:t>
        <a:bodyPr/>
        <a:lstStyle/>
        <a:p>
          <a:r>
            <a:rPr lang="en-US" dirty="0"/>
            <a:t>Identify the impact of trauma on adolescents</a:t>
          </a:r>
        </a:p>
      </dgm:t>
    </dgm:pt>
    <dgm:pt modelId="{D425CBE1-6CB2-4E4A-BC8C-EE38297C592D}" type="parTrans" cxnId="{FE667F6D-B535-49C8-A1BD-333E44223A7D}">
      <dgm:prSet/>
      <dgm:spPr/>
      <dgm:t>
        <a:bodyPr/>
        <a:lstStyle/>
        <a:p>
          <a:endParaRPr lang="en-US"/>
        </a:p>
      </dgm:t>
    </dgm:pt>
    <dgm:pt modelId="{67DF0C10-E726-4FA8-8A4A-C4B81639DA21}" type="sibTrans" cxnId="{FE667F6D-B535-49C8-A1BD-333E44223A7D}">
      <dgm:prSet phldrT="01" phldr="0"/>
      <dgm:spPr/>
      <dgm:t>
        <a:bodyPr/>
        <a:lstStyle/>
        <a:p>
          <a:r>
            <a:rPr lang="en-US" dirty="0"/>
            <a:t>01</a:t>
          </a:r>
        </a:p>
      </dgm:t>
    </dgm:pt>
    <dgm:pt modelId="{07D1AA8C-7DF7-4344-B05F-CF94E61EE7D8}">
      <dgm:prSet/>
      <dgm:spPr/>
      <dgm:t>
        <a:bodyPr/>
        <a:lstStyle/>
        <a:p>
          <a:r>
            <a:rPr lang="en-US" dirty="0"/>
            <a:t>Identify the correlation between trauma and substance use</a:t>
          </a:r>
        </a:p>
      </dgm:t>
    </dgm:pt>
    <dgm:pt modelId="{E0F65241-FEAE-43A0-8931-8DEA7327722F}" type="parTrans" cxnId="{E02A52E8-8B0A-4479-AD88-F499E940D8C1}">
      <dgm:prSet/>
      <dgm:spPr/>
      <dgm:t>
        <a:bodyPr/>
        <a:lstStyle/>
        <a:p>
          <a:endParaRPr lang="en-US"/>
        </a:p>
      </dgm:t>
    </dgm:pt>
    <dgm:pt modelId="{F24579B1-E2C7-4853-9BDC-5A0010AD7A64}" type="sibTrans" cxnId="{E02A52E8-8B0A-4479-AD88-F499E940D8C1}">
      <dgm:prSet phldrT="02" phldr="0"/>
      <dgm:spPr/>
      <dgm:t>
        <a:bodyPr/>
        <a:lstStyle/>
        <a:p>
          <a:r>
            <a:rPr lang="en-US" dirty="0"/>
            <a:t>02</a:t>
          </a:r>
        </a:p>
      </dgm:t>
    </dgm:pt>
    <dgm:pt modelId="{FE828911-4CEA-42C5-B717-E9461B758159}">
      <dgm:prSet/>
      <dgm:spPr/>
      <dgm:t>
        <a:bodyPr/>
        <a:lstStyle/>
        <a:p>
          <a:pPr rtl="0"/>
          <a:r>
            <a:rPr lang="en-US" dirty="0"/>
            <a:t>Identify treatment interventions to address trauma and substance use</a:t>
          </a:r>
        </a:p>
      </dgm:t>
    </dgm:pt>
    <dgm:pt modelId="{63E39D63-8BE9-4FE1-B782-ED1C3E7438F8}" type="parTrans" cxnId="{700A5CE5-B6F8-434F-B8A6-69E021B848F8}">
      <dgm:prSet/>
      <dgm:spPr/>
      <dgm:t>
        <a:bodyPr/>
        <a:lstStyle/>
        <a:p>
          <a:endParaRPr lang="en-US"/>
        </a:p>
      </dgm:t>
    </dgm:pt>
    <dgm:pt modelId="{D75436FF-C1DB-49EC-9201-38F5206D1BA6}" type="sibTrans" cxnId="{700A5CE5-B6F8-434F-B8A6-69E021B848F8}">
      <dgm:prSet phldrT="03" phldr="0"/>
      <dgm:spPr/>
      <dgm:t>
        <a:bodyPr/>
        <a:lstStyle/>
        <a:p>
          <a:r>
            <a:rPr lang="en-US" dirty="0"/>
            <a:t>03</a:t>
          </a:r>
        </a:p>
      </dgm:t>
    </dgm:pt>
    <dgm:pt modelId="{271FE903-AF95-4B9F-859B-8A39D573CB96}" type="pres">
      <dgm:prSet presAssocID="{63B7DC8C-4756-46C8-8048-EA0365DF698B}" presName="Name0" presStyleCnt="0">
        <dgm:presLayoutVars>
          <dgm:animLvl val="lvl"/>
          <dgm:resizeHandles val="exact"/>
        </dgm:presLayoutVars>
      </dgm:prSet>
      <dgm:spPr/>
    </dgm:pt>
    <dgm:pt modelId="{7ACDE4E7-CA4E-4FC2-931C-3E1B85DD19CD}" type="pres">
      <dgm:prSet presAssocID="{591FE59E-9B5C-42F2-940B-5B5A559C253B}" presName="compositeNode" presStyleCnt="0">
        <dgm:presLayoutVars>
          <dgm:bulletEnabled val="1"/>
        </dgm:presLayoutVars>
      </dgm:prSet>
      <dgm:spPr/>
    </dgm:pt>
    <dgm:pt modelId="{758F407E-6686-46F1-82BC-44C12BA4678A}" type="pres">
      <dgm:prSet presAssocID="{591FE59E-9B5C-42F2-940B-5B5A559C253B}" presName="bgRect" presStyleLbl="alignNode1" presStyleIdx="0" presStyleCnt="3"/>
      <dgm:spPr/>
    </dgm:pt>
    <dgm:pt modelId="{DB5DC6A2-2BAE-4BE7-A9C6-FC2A04DE3E41}" type="pres">
      <dgm:prSet presAssocID="{67DF0C10-E726-4FA8-8A4A-C4B81639DA21}" presName="sibTransNodeRect" presStyleLbl="alignNode1" presStyleIdx="0" presStyleCnt="3">
        <dgm:presLayoutVars>
          <dgm:chMax val="0"/>
          <dgm:bulletEnabled val="1"/>
        </dgm:presLayoutVars>
      </dgm:prSet>
      <dgm:spPr/>
    </dgm:pt>
    <dgm:pt modelId="{94EB2C7B-7C05-41EB-B0BC-0A769D504CB5}" type="pres">
      <dgm:prSet presAssocID="{591FE59E-9B5C-42F2-940B-5B5A559C253B}" presName="nodeRect" presStyleLbl="alignNode1" presStyleIdx="0" presStyleCnt="3">
        <dgm:presLayoutVars>
          <dgm:bulletEnabled val="1"/>
        </dgm:presLayoutVars>
      </dgm:prSet>
      <dgm:spPr/>
    </dgm:pt>
    <dgm:pt modelId="{12A8A507-AC60-4E75-9C6A-1B346F45133B}" type="pres">
      <dgm:prSet presAssocID="{67DF0C10-E726-4FA8-8A4A-C4B81639DA21}" presName="sibTrans" presStyleCnt="0"/>
      <dgm:spPr/>
    </dgm:pt>
    <dgm:pt modelId="{F2EF2F70-ECD7-4B7E-8024-F4CFA2EA867C}" type="pres">
      <dgm:prSet presAssocID="{07D1AA8C-7DF7-4344-B05F-CF94E61EE7D8}" presName="compositeNode" presStyleCnt="0">
        <dgm:presLayoutVars>
          <dgm:bulletEnabled val="1"/>
        </dgm:presLayoutVars>
      </dgm:prSet>
      <dgm:spPr/>
    </dgm:pt>
    <dgm:pt modelId="{3D96D19B-78C7-46AC-BA46-F647F25C5C66}" type="pres">
      <dgm:prSet presAssocID="{07D1AA8C-7DF7-4344-B05F-CF94E61EE7D8}" presName="bgRect" presStyleLbl="alignNode1" presStyleIdx="1" presStyleCnt="3"/>
      <dgm:spPr/>
    </dgm:pt>
    <dgm:pt modelId="{7EFE6C28-BACE-4F0B-834F-4C2EDB7B6E7C}" type="pres">
      <dgm:prSet presAssocID="{F24579B1-E2C7-4853-9BDC-5A0010AD7A64}" presName="sibTransNodeRect" presStyleLbl="alignNode1" presStyleIdx="1" presStyleCnt="3">
        <dgm:presLayoutVars>
          <dgm:chMax val="0"/>
          <dgm:bulletEnabled val="1"/>
        </dgm:presLayoutVars>
      </dgm:prSet>
      <dgm:spPr/>
    </dgm:pt>
    <dgm:pt modelId="{C31F9267-9CAF-46F5-970F-109ACE15F62C}" type="pres">
      <dgm:prSet presAssocID="{07D1AA8C-7DF7-4344-B05F-CF94E61EE7D8}" presName="nodeRect" presStyleLbl="alignNode1" presStyleIdx="1" presStyleCnt="3">
        <dgm:presLayoutVars>
          <dgm:bulletEnabled val="1"/>
        </dgm:presLayoutVars>
      </dgm:prSet>
      <dgm:spPr/>
    </dgm:pt>
    <dgm:pt modelId="{385633DB-1F35-4449-8FD4-162EB4016D32}" type="pres">
      <dgm:prSet presAssocID="{F24579B1-E2C7-4853-9BDC-5A0010AD7A64}" presName="sibTrans" presStyleCnt="0"/>
      <dgm:spPr/>
    </dgm:pt>
    <dgm:pt modelId="{879D7E3F-7BEA-4B3A-A133-9700E97A334F}" type="pres">
      <dgm:prSet presAssocID="{FE828911-4CEA-42C5-B717-E9461B758159}" presName="compositeNode" presStyleCnt="0">
        <dgm:presLayoutVars>
          <dgm:bulletEnabled val="1"/>
        </dgm:presLayoutVars>
      </dgm:prSet>
      <dgm:spPr/>
    </dgm:pt>
    <dgm:pt modelId="{EF2FF9B1-6736-40D6-9CE2-77DE12413ABD}" type="pres">
      <dgm:prSet presAssocID="{FE828911-4CEA-42C5-B717-E9461B758159}" presName="bgRect" presStyleLbl="alignNode1" presStyleIdx="2" presStyleCnt="3"/>
      <dgm:spPr/>
    </dgm:pt>
    <dgm:pt modelId="{0F9D7EB8-E3B9-4C4A-94D3-5FF8D9144238}" type="pres">
      <dgm:prSet presAssocID="{D75436FF-C1DB-49EC-9201-38F5206D1BA6}" presName="sibTransNodeRect" presStyleLbl="alignNode1" presStyleIdx="2" presStyleCnt="3">
        <dgm:presLayoutVars>
          <dgm:chMax val="0"/>
          <dgm:bulletEnabled val="1"/>
        </dgm:presLayoutVars>
      </dgm:prSet>
      <dgm:spPr/>
    </dgm:pt>
    <dgm:pt modelId="{3FF26953-DB69-4FBB-916A-5EB93419ADD8}" type="pres">
      <dgm:prSet presAssocID="{FE828911-4CEA-42C5-B717-E9461B758159}" presName="nodeRect" presStyleLbl="alignNode1" presStyleIdx="2" presStyleCnt="3">
        <dgm:presLayoutVars>
          <dgm:bulletEnabled val="1"/>
        </dgm:presLayoutVars>
      </dgm:prSet>
      <dgm:spPr/>
    </dgm:pt>
  </dgm:ptLst>
  <dgm:cxnLst>
    <dgm:cxn modelId="{8E438117-775A-4188-9CA7-636DF209F199}" type="presOf" srcId="{F24579B1-E2C7-4853-9BDC-5A0010AD7A64}" destId="{7EFE6C28-BACE-4F0B-834F-4C2EDB7B6E7C}" srcOrd="0" destOrd="0" presId="urn:microsoft.com/office/officeart/2016/7/layout/LinearBlockProcessNumbered"/>
    <dgm:cxn modelId="{845AFD68-B461-4B20-8A90-3A38B8FDAB6D}" type="presOf" srcId="{07D1AA8C-7DF7-4344-B05F-CF94E61EE7D8}" destId="{C31F9267-9CAF-46F5-970F-109ACE15F62C}" srcOrd="1" destOrd="0" presId="urn:microsoft.com/office/officeart/2016/7/layout/LinearBlockProcessNumbered"/>
    <dgm:cxn modelId="{FE667F6D-B535-49C8-A1BD-333E44223A7D}" srcId="{63B7DC8C-4756-46C8-8048-EA0365DF698B}" destId="{591FE59E-9B5C-42F2-940B-5B5A559C253B}" srcOrd="0" destOrd="0" parTransId="{D425CBE1-6CB2-4E4A-BC8C-EE38297C592D}" sibTransId="{67DF0C10-E726-4FA8-8A4A-C4B81639DA21}"/>
    <dgm:cxn modelId="{AEE28670-AB58-4117-A70A-3EA6B5638966}" type="presOf" srcId="{67DF0C10-E726-4FA8-8A4A-C4B81639DA21}" destId="{DB5DC6A2-2BAE-4BE7-A9C6-FC2A04DE3E41}" srcOrd="0" destOrd="0" presId="urn:microsoft.com/office/officeart/2016/7/layout/LinearBlockProcessNumbered"/>
    <dgm:cxn modelId="{65C62F76-67FA-4673-92BE-F115ABCD3E10}" type="presOf" srcId="{591FE59E-9B5C-42F2-940B-5B5A559C253B}" destId="{94EB2C7B-7C05-41EB-B0BC-0A769D504CB5}" srcOrd="1" destOrd="0" presId="urn:microsoft.com/office/officeart/2016/7/layout/LinearBlockProcessNumbered"/>
    <dgm:cxn modelId="{AAC2C688-5582-4B84-B523-F77D634752CD}" type="presOf" srcId="{FE828911-4CEA-42C5-B717-E9461B758159}" destId="{EF2FF9B1-6736-40D6-9CE2-77DE12413ABD}" srcOrd="0" destOrd="0" presId="urn:microsoft.com/office/officeart/2016/7/layout/LinearBlockProcessNumbered"/>
    <dgm:cxn modelId="{C2E0D2A8-B665-4D00-A7A4-F9049ED6E8EF}" type="presOf" srcId="{FE828911-4CEA-42C5-B717-E9461B758159}" destId="{3FF26953-DB69-4FBB-916A-5EB93419ADD8}" srcOrd="1" destOrd="0" presId="urn:microsoft.com/office/officeart/2016/7/layout/LinearBlockProcessNumbered"/>
    <dgm:cxn modelId="{0E7A41B2-013A-49E6-A254-3AE78A3FC5E3}" type="presOf" srcId="{07D1AA8C-7DF7-4344-B05F-CF94E61EE7D8}" destId="{3D96D19B-78C7-46AC-BA46-F647F25C5C66}" srcOrd="0" destOrd="0" presId="urn:microsoft.com/office/officeart/2016/7/layout/LinearBlockProcessNumbered"/>
    <dgm:cxn modelId="{F09C88BE-AE76-46E7-850D-B8A9E454E87E}" type="presOf" srcId="{63B7DC8C-4756-46C8-8048-EA0365DF698B}" destId="{271FE903-AF95-4B9F-859B-8A39D573CB96}" srcOrd="0" destOrd="0" presId="urn:microsoft.com/office/officeart/2016/7/layout/LinearBlockProcessNumbered"/>
    <dgm:cxn modelId="{5D6C94D8-4256-45FA-BE8F-B08DDF3BCFCF}" type="presOf" srcId="{D75436FF-C1DB-49EC-9201-38F5206D1BA6}" destId="{0F9D7EB8-E3B9-4C4A-94D3-5FF8D9144238}" srcOrd="0" destOrd="0" presId="urn:microsoft.com/office/officeart/2016/7/layout/LinearBlockProcessNumbered"/>
    <dgm:cxn modelId="{700A5CE5-B6F8-434F-B8A6-69E021B848F8}" srcId="{63B7DC8C-4756-46C8-8048-EA0365DF698B}" destId="{FE828911-4CEA-42C5-B717-E9461B758159}" srcOrd="2" destOrd="0" parTransId="{63E39D63-8BE9-4FE1-B782-ED1C3E7438F8}" sibTransId="{D75436FF-C1DB-49EC-9201-38F5206D1BA6}"/>
    <dgm:cxn modelId="{1E3521E7-5FD0-4330-85D2-EDD27FADA07F}" type="presOf" srcId="{591FE59E-9B5C-42F2-940B-5B5A559C253B}" destId="{758F407E-6686-46F1-82BC-44C12BA4678A}" srcOrd="0" destOrd="0" presId="urn:microsoft.com/office/officeart/2016/7/layout/LinearBlockProcessNumbered"/>
    <dgm:cxn modelId="{E02A52E8-8B0A-4479-AD88-F499E940D8C1}" srcId="{63B7DC8C-4756-46C8-8048-EA0365DF698B}" destId="{07D1AA8C-7DF7-4344-B05F-CF94E61EE7D8}" srcOrd="1" destOrd="0" parTransId="{E0F65241-FEAE-43A0-8931-8DEA7327722F}" sibTransId="{F24579B1-E2C7-4853-9BDC-5A0010AD7A64}"/>
    <dgm:cxn modelId="{F53C7419-26B9-4C36-95BC-E8279300F0D7}" type="presParOf" srcId="{271FE903-AF95-4B9F-859B-8A39D573CB96}" destId="{7ACDE4E7-CA4E-4FC2-931C-3E1B85DD19CD}" srcOrd="0" destOrd="0" presId="urn:microsoft.com/office/officeart/2016/7/layout/LinearBlockProcessNumbered"/>
    <dgm:cxn modelId="{85419632-0953-486C-9BDF-E1F94684F015}" type="presParOf" srcId="{7ACDE4E7-CA4E-4FC2-931C-3E1B85DD19CD}" destId="{758F407E-6686-46F1-82BC-44C12BA4678A}" srcOrd="0" destOrd="0" presId="urn:microsoft.com/office/officeart/2016/7/layout/LinearBlockProcessNumbered"/>
    <dgm:cxn modelId="{EE3946C8-BF9C-4A5D-8B9B-BAAA37FB5D03}" type="presParOf" srcId="{7ACDE4E7-CA4E-4FC2-931C-3E1B85DD19CD}" destId="{DB5DC6A2-2BAE-4BE7-A9C6-FC2A04DE3E41}" srcOrd="1" destOrd="0" presId="urn:microsoft.com/office/officeart/2016/7/layout/LinearBlockProcessNumbered"/>
    <dgm:cxn modelId="{EFE6A0D5-56FA-48FE-84B5-69E1BDBCF941}" type="presParOf" srcId="{7ACDE4E7-CA4E-4FC2-931C-3E1B85DD19CD}" destId="{94EB2C7B-7C05-41EB-B0BC-0A769D504CB5}" srcOrd="2" destOrd="0" presId="urn:microsoft.com/office/officeart/2016/7/layout/LinearBlockProcessNumbered"/>
    <dgm:cxn modelId="{E90249B1-EFBB-49A0-A66A-F4664EF76D06}" type="presParOf" srcId="{271FE903-AF95-4B9F-859B-8A39D573CB96}" destId="{12A8A507-AC60-4E75-9C6A-1B346F45133B}" srcOrd="1" destOrd="0" presId="urn:microsoft.com/office/officeart/2016/7/layout/LinearBlockProcessNumbered"/>
    <dgm:cxn modelId="{4897A465-CE47-4E1D-A7B9-FA745A3BA549}" type="presParOf" srcId="{271FE903-AF95-4B9F-859B-8A39D573CB96}" destId="{F2EF2F70-ECD7-4B7E-8024-F4CFA2EA867C}" srcOrd="2" destOrd="0" presId="urn:microsoft.com/office/officeart/2016/7/layout/LinearBlockProcessNumbered"/>
    <dgm:cxn modelId="{24CD8EB1-B655-4726-81F7-3D9BDB8B065A}" type="presParOf" srcId="{F2EF2F70-ECD7-4B7E-8024-F4CFA2EA867C}" destId="{3D96D19B-78C7-46AC-BA46-F647F25C5C66}" srcOrd="0" destOrd="0" presId="urn:microsoft.com/office/officeart/2016/7/layout/LinearBlockProcessNumbered"/>
    <dgm:cxn modelId="{3E8398AC-8E4D-47B2-84F8-77CED86CD57C}" type="presParOf" srcId="{F2EF2F70-ECD7-4B7E-8024-F4CFA2EA867C}" destId="{7EFE6C28-BACE-4F0B-834F-4C2EDB7B6E7C}" srcOrd="1" destOrd="0" presId="urn:microsoft.com/office/officeart/2016/7/layout/LinearBlockProcessNumbered"/>
    <dgm:cxn modelId="{0DB184CC-478D-48FB-9DC9-CAF56D86993A}" type="presParOf" srcId="{F2EF2F70-ECD7-4B7E-8024-F4CFA2EA867C}" destId="{C31F9267-9CAF-46F5-970F-109ACE15F62C}" srcOrd="2" destOrd="0" presId="urn:microsoft.com/office/officeart/2016/7/layout/LinearBlockProcessNumbered"/>
    <dgm:cxn modelId="{BD6411FB-5554-41B6-95D3-90C1AD0283EF}" type="presParOf" srcId="{271FE903-AF95-4B9F-859B-8A39D573CB96}" destId="{385633DB-1F35-4449-8FD4-162EB4016D32}" srcOrd="3" destOrd="0" presId="urn:microsoft.com/office/officeart/2016/7/layout/LinearBlockProcessNumbered"/>
    <dgm:cxn modelId="{7935EF10-1C0B-488C-9AC1-5782AA2323E2}" type="presParOf" srcId="{271FE903-AF95-4B9F-859B-8A39D573CB96}" destId="{879D7E3F-7BEA-4B3A-A133-9700E97A334F}" srcOrd="4" destOrd="0" presId="urn:microsoft.com/office/officeart/2016/7/layout/LinearBlockProcessNumbered"/>
    <dgm:cxn modelId="{87D976BA-9198-40E1-8085-5BF2D285F3B5}" type="presParOf" srcId="{879D7E3F-7BEA-4B3A-A133-9700E97A334F}" destId="{EF2FF9B1-6736-40D6-9CE2-77DE12413ABD}" srcOrd="0" destOrd="0" presId="urn:microsoft.com/office/officeart/2016/7/layout/LinearBlockProcessNumbered"/>
    <dgm:cxn modelId="{30C3D15D-32FB-48B5-B2A2-A37EF8567A77}" type="presParOf" srcId="{879D7E3F-7BEA-4B3A-A133-9700E97A334F}" destId="{0F9D7EB8-E3B9-4C4A-94D3-5FF8D9144238}" srcOrd="1" destOrd="0" presId="urn:microsoft.com/office/officeart/2016/7/layout/LinearBlockProcessNumbered"/>
    <dgm:cxn modelId="{C4EDDEEE-BF94-4FD4-BF7E-FA0A3F6F7C8C}" type="presParOf" srcId="{879D7E3F-7BEA-4B3A-A133-9700E97A334F}" destId="{3FF26953-DB69-4FBB-916A-5EB93419ADD8}"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B3AA0B-BD87-4460-893F-6C1C49B41B1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5D6D65AD-2FF2-47FE-81FC-E671E2D1FFE9}">
      <dgm:prSet/>
      <dgm:spPr/>
      <dgm:t>
        <a:bodyPr/>
        <a:lstStyle/>
        <a:p>
          <a:r>
            <a:rPr lang="en-US" dirty="0"/>
            <a:t>Physical</a:t>
          </a:r>
        </a:p>
      </dgm:t>
    </dgm:pt>
    <dgm:pt modelId="{C73BDB00-7454-4A22-9582-19A32667AD38}" type="parTrans" cxnId="{E12C2DA8-792F-429D-BD96-F97FF864EDFB}">
      <dgm:prSet/>
      <dgm:spPr/>
      <dgm:t>
        <a:bodyPr/>
        <a:lstStyle/>
        <a:p>
          <a:endParaRPr lang="en-US"/>
        </a:p>
      </dgm:t>
    </dgm:pt>
    <dgm:pt modelId="{CBD88CC4-F578-4A61-AFCE-3476E38D1554}" type="sibTrans" cxnId="{E12C2DA8-792F-429D-BD96-F97FF864EDFB}">
      <dgm:prSet/>
      <dgm:spPr/>
      <dgm:t>
        <a:bodyPr/>
        <a:lstStyle/>
        <a:p>
          <a:endParaRPr lang="en-US"/>
        </a:p>
      </dgm:t>
    </dgm:pt>
    <dgm:pt modelId="{83F86E82-BF43-43D7-9B2E-3631A8356071}">
      <dgm:prSet/>
      <dgm:spPr/>
      <dgm:t>
        <a:bodyPr/>
        <a:lstStyle/>
        <a:p>
          <a:r>
            <a:rPr lang="en-US" b="0" i="0" dirty="0"/>
            <a:t>Neighbors don’t know each other or look out for each other</a:t>
          </a:r>
          <a:endParaRPr lang="en-US" dirty="0"/>
        </a:p>
      </dgm:t>
    </dgm:pt>
    <dgm:pt modelId="{68AE5892-4E2E-4FA5-A82D-714969254EC1}" type="parTrans" cxnId="{7B1CA90D-75B2-42A3-AD9B-4DF623154832}">
      <dgm:prSet/>
      <dgm:spPr/>
      <dgm:t>
        <a:bodyPr/>
        <a:lstStyle/>
        <a:p>
          <a:endParaRPr lang="en-US"/>
        </a:p>
      </dgm:t>
    </dgm:pt>
    <dgm:pt modelId="{69FFE50E-8652-41D0-8376-7EB9CD35B9B1}" type="sibTrans" cxnId="{7B1CA90D-75B2-42A3-AD9B-4DF623154832}">
      <dgm:prSet/>
      <dgm:spPr/>
      <dgm:t>
        <a:bodyPr/>
        <a:lstStyle/>
        <a:p>
          <a:endParaRPr lang="en-US"/>
        </a:p>
      </dgm:t>
    </dgm:pt>
    <dgm:pt modelId="{940D1567-04BA-41DB-B4AE-334E6A91010B}">
      <dgm:prSet/>
      <dgm:spPr/>
      <dgm:t>
        <a:bodyPr/>
        <a:lstStyle/>
        <a:p>
          <a:r>
            <a:rPr lang="en-US" dirty="0"/>
            <a:t>Psychological</a:t>
          </a:r>
        </a:p>
      </dgm:t>
    </dgm:pt>
    <dgm:pt modelId="{B6D43FF0-72CD-4FEC-8277-16380EC1D743}" type="parTrans" cxnId="{A36729A4-E98C-453D-B5F3-29615C24D76E}">
      <dgm:prSet/>
      <dgm:spPr/>
      <dgm:t>
        <a:bodyPr/>
        <a:lstStyle/>
        <a:p>
          <a:endParaRPr lang="en-US"/>
        </a:p>
      </dgm:t>
    </dgm:pt>
    <dgm:pt modelId="{699BD985-31B4-4202-93FE-AEDC7B48927B}" type="sibTrans" cxnId="{A36729A4-E98C-453D-B5F3-29615C24D76E}">
      <dgm:prSet/>
      <dgm:spPr/>
      <dgm:t>
        <a:bodyPr/>
        <a:lstStyle/>
        <a:p>
          <a:endParaRPr lang="en-US"/>
        </a:p>
      </dgm:t>
    </dgm:pt>
    <dgm:pt modelId="{F346E902-F7C2-4BBB-A4C3-7DB6DAC152D8}">
      <dgm:prSet/>
      <dgm:spPr/>
      <dgm:t>
        <a:bodyPr/>
        <a:lstStyle/>
        <a:p>
          <a:r>
            <a:rPr lang="en-US" dirty="0"/>
            <a:t>Easy access to substances</a:t>
          </a:r>
        </a:p>
      </dgm:t>
    </dgm:pt>
    <dgm:pt modelId="{0AD75561-548D-490A-93E3-789E37B4DF3A}" type="parTrans" cxnId="{4EE48301-DAC0-407C-B753-F50870EFF134}">
      <dgm:prSet/>
      <dgm:spPr/>
      <dgm:t>
        <a:bodyPr/>
        <a:lstStyle/>
        <a:p>
          <a:endParaRPr lang="en-US"/>
        </a:p>
      </dgm:t>
    </dgm:pt>
    <dgm:pt modelId="{693334C7-12D3-466D-A25B-F76CAA435D50}" type="sibTrans" cxnId="{4EE48301-DAC0-407C-B753-F50870EFF134}">
      <dgm:prSet/>
      <dgm:spPr/>
      <dgm:t>
        <a:bodyPr/>
        <a:lstStyle/>
        <a:p>
          <a:endParaRPr lang="en-US"/>
        </a:p>
      </dgm:t>
    </dgm:pt>
    <dgm:pt modelId="{D8D0E016-CCE7-422D-A705-7DE21B738233}">
      <dgm:prSet/>
      <dgm:spPr/>
      <dgm:t>
        <a:bodyPr/>
        <a:lstStyle/>
        <a:p>
          <a:r>
            <a:rPr lang="en-US" dirty="0"/>
            <a:t>Social</a:t>
          </a:r>
        </a:p>
      </dgm:t>
    </dgm:pt>
    <dgm:pt modelId="{D6D2D854-38C4-4D4E-9A19-0A0C55A93F8A}" type="parTrans" cxnId="{ADD16E09-6003-48A0-A8A6-E3BF8392DB05}">
      <dgm:prSet/>
      <dgm:spPr/>
      <dgm:t>
        <a:bodyPr/>
        <a:lstStyle/>
        <a:p>
          <a:endParaRPr lang="en-US"/>
        </a:p>
      </dgm:t>
    </dgm:pt>
    <dgm:pt modelId="{E9D7545A-6EEC-4A0D-A593-CB5ED9C7F87E}" type="sibTrans" cxnId="{ADD16E09-6003-48A0-A8A6-E3BF8392DB05}">
      <dgm:prSet/>
      <dgm:spPr/>
      <dgm:t>
        <a:bodyPr/>
        <a:lstStyle/>
        <a:p>
          <a:endParaRPr lang="en-US"/>
        </a:p>
      </dgm:t>
    </dgm:pt>
    <dgm:pt modelId="{D3FC600D-1786-4453-A7D5-A6EC99AEB980}">
      <dgm:prSet/>
      <dgm:spPr/>
      <dgm:t>
        <a:bodyPr/>
        <a:lstStyle/>
        <a:p>
          <a:r>
            <a:rPr lang="en-US" dirty="0"/>
            <a:t>High rates of poverty, limited educational and occupational opportunities</a:t>
          </a:r>
        </a:p>
      </dgm:t>
    </dgm:pt>
    <dgm:pt modelId="{D4A43A73-8AE2-43E6-BC65-6CBBAFD05B0A}" type="parTrans" cxnId="{CACDB279-C1F1-4B99-A344-330E9D82176E}">
      <dgm:prSet/>
      <dgm:spPr/>
      <dgm:t>
        <a:bodyPr/>
        <a:lstStyle/>
        <a:p>
          <a:endParaRPr lang="en-US"/>
        </a:p>
      </dgm:t>
    </dgm:pt>
    <dgm:pt modelId="{ABDBF776-9564-4FD7-B1C0-E99F869686EA}" type="sibTrans" cxnId="{CACDB279-C1F1-4B99-A344-330E9D82176E}">
      <dgm:prSet/>
      <dgm:spPr/>
      <dgm:t>
        <a:bodyPr/>
        <a:lstStyle/>
        <a:p>
          <a:endParaRPr lang="en-US"/>
        </a:p>
      </dgm:t>
    </dgm:pt>
    <dgm:pt modelId="{9084A5B1-4B5F-4096-B69D-02A1C7ED126B}">
      <dgm:prSet/>
      <dgm:spPr/>
      <dgm:t>
        <a:bodyPr/>
        <a:lstStyle/>
        <a:p>
          <a:r>
            <a:rPr lang="en-US" dirty="0"/>
            <a:t>Moral</a:t>
          </a:r>
        </a:p>
      </dgm:t>
    </dgm:pt>
    <dgm:pt modelId="{D2EBC55D-29EF-47A1-8F6D-7E21BB756076}" type="parTrans" cxnId="{3A4EA941-78C2-477A-B225-543137079747}">
      <dgm:prSet/>
      <dgm:spPr/>
      <dgm:t>
        <a:bodyPr/>
        <a:lstStyle/>
        <a:p>
          <a:endParaRPr lang="en-US"/>
        </a:p>
      </dgm:t>
    </dgm:pt>
    <dgm:pt modelId="{F69E4641-9E43-4242-A518-0C0F305833EA}" type="sibTrans" cxnId="{3A4EA941-78C2-477A-B225-543137079747}">
      <dgm:prSet/>
      <dgm:spPr/>
      <dgm:t>
        <a:bodyPr/>
        <a:lstStyle/>
        <a:p>
          <a:endParaRPr lang="en-US"/>
        </a:p>
      </dgm:t>
    </dgm:pt>
    <dgm:pt modelId="{10ECEA3B-112C-4B11-8026-1CA51B739F22}">
      <dgm:prSet/>
      <dgm:spPr/>
      <dgm:t>
        <a:bodyPr/>
        <a:lstStyle/>
        <a:p>
          <a:r>
            <a:rPr lang="en-US" dirty="0"/>
            <a:t>High rates of violence or crime</a:t>
          </a:r>
        </a:p>
      </dgm:t>
    </dgm:pt>
    <dgm:pt modelId="{52BACAEB-A5F9-4624-934E-560A4DF8D168}" type="parTrans" cxnId="{9A238329-4D6D-4168-856D-87F514CC9021}">
      <dgm:prSet/>
      <dgm:spPr/>
      <dgm:t>
        <a:bodyPr/>
        <a:lstStyle/>
        <a:p>
          <a:endParaRPr lang="en-US"/>
        </a:p>
      </dgm:t>
    </dgm:pt>
    <dgm:pt modelId="{71E89405-95CF-4186-ACC5-A86779AAF77F}" type="sibTrans" cxnId="{9A238329-4D6D-4168-856D-87F514CC9021}">
      <dgm:prSet/>
      <dgm:spPr/>
      <dgm:t>
        <a:bodyPr/>
        <a:lstStyle/>
        <a:p>
          <a:endParaRPr lang="en-US"/>
        </a:p>
      </dgm:t>
    </dgm:pt>
    <dgm:pt modelId="{8C7C455F-3D4A-4E28-A3D9-24BD8200D401}">
      <dgm:prSet/>
      <dgm:spPr/>
      <dgm:t>
        <a:bodyPr/>
        <a:lstStyle/>
        <a:p>
          <a:r>
            <a:rPr lang="en-US" dirty="0"/>
            <a:t>Few community activities for young people</a:t>
          </a:r>
        </a:p>
      </dgm:t>
    </dgm:pt>
    <dgm:pt modelId="{BFA115BE-19DD-410D-A008-3F30AA583AD8}" type="parTrans" cxnId="{9DC8D672-615E-46E1-A2B4-15E5ED11BC94}">
      <dgm:prSet/>
      <dgm:spPr/>
      <dgm:t>
        <a:bodyPr/>
        <a:lstStyle/>
        <a:p>
          <a:endParaRPr lang="en-US"/>
        </a:p>
      </dgm:t>
    </dgm:pt>
    <dgm:pt modelId="{2AE99497-2CAA-4A64-9DB5-5B5B30EDB8D8}" type="sibTrans" cxnId="{9DC8D672-615E-46E1-A2B4-15E5ED11BC94}">
      <dgm:prSet/>
      <dgm:spPr/>
      <dgm:t>
        <a:bodyPr/>
        <a:lstStyle/>
        <a:p>
          <a:endParaRPr lang="en-US"/>
        </a:p>
      </dgm:t>
    </dgm:pt>
    <dgm:pt modelId="{1885AB77-7520-4328-97D8-EDD7B3E7ACE6}">
      <dgm:prSet/>
      <dgm:spPr/>
      <dgm:t>
        <a:bodyPr/>
        <a:lstStyle/>
        <a:p>
          <a:r>
            <a:rPr lang="en-US" dirty="0"/>
            <a:t>Unstable housing</a:t>
          </a:r>
        </a:p>
      </dgm:t>
    </dgm:pt>
    <dgm:pt modelId="{2DC4B268-9574-4EBB-8225-C16B945D85A0}" type="parTrans" cxnId="{07F70113-D66A-4E5B-B9BA-6BFAEE5EE0A3}">
      <dgm:prSet/>
      <dgm:spPr/>
      <dgm:t>
        <a:bodyPr/>
        <a:lstStyle/>
        <a:p>
          <a:endParaRPr lang="en-US"/>
        </a:p>
      </dgm:t>
    </dgm:pt>
    <dgm:pt modelId="{0C48F6B1-2CD4-4AEE-B0AC-737E2EE2FCBE}" type="sibTrans" cxnId="{07F70113-D66A-4E5B-B9BA-6BFAEE5EE0A3}">
      <dgm:prSet/>
      <dgm:spPr/>
      <dgm:t>
        <a:bodyPr/>
        <a:lstStyle/>
        <a:p>
          <a:endParaRPr lang="en-US"/>
        </a:p>
      </dgm:t>
    </dgm:pt>
    <dgm:pt modelId="{2A96D26A-7AF9-422D-A543-3BFC21246530}">
      <dgm:prSet/>
      <dgm:spPr/>
      <dgm:t>
        <a:bodyPr/>
        <a:lstStyle/>
        <a:p>
          <a:r>
            <a:rPr lang="en-US" dirty="0"/>
            <a:t>Food insecurity</a:t>
          </a:r>
        </a:p>
      </dgm:t>
    </dgm:pt>
    <dgm:pt modelId="{D11D8B1D-457E-44A6-9958-F95BBB53AC43}" type="parTrans" cxnId="{C135BEB2-E803-4F98-BB09-B643BA64041D}">
      <dgm:prSet/>
      <dgm:spPr/>
      <dgm:t>
        <a:bodyPr/>
        <a:lstStyle/>
        <a:p>
          <a:endParaRPr lang="en-US"/>
        </a:p>
      </dgm:t>
    </dgm:pt>
    <dgm:pt modelId="{9C2B5746-E85B-43F7-A24B-D71564393868}" type="sibTrans" cxnId="{C135BEB2-E803-4F98-BB09-B643BA64041D}">
      <dgm:prSet/>
      <dgm:spPr/>
      <dgm:t>
        <a:bodyPr/>
        <a:lstStyle/>
        <a:p>
          <a:endParaRPr lang="en-US"/>
        </a:p>
      </dgm:t>
    </dgm:pt>
    <dgm:pt modelId="{465FA6DE-AE9D-4210-A021-EC1B6CB12F6B}" type="pres">
      <dgm:prSet presAssocID="{ECB3AA0B-BD87-4460-893F-6C1C49B41B10}" presName="Name0" presStyleCnt="0">
        <dgm:presLayoutVars>
          <dgm:dir/>
          <dgm:animLvl val="lvl"/>
          <dgm:resizeHandles val="exact"/>
        </dgm:presLayoutVars>
      </dgm:prSet>
      <dgm:spPr/>
    </dgm:pt>
    <dgm:pt modelId="{3CE32005-EE04-45F0-9B5E-FABF9B299AE1}" type="pres">
      <dgm:prSet presAssocID="{5D6D65AD-2FF2-47FE-81FC-E671E2D1FFE9}" presName="composite" presStyleCnt="0"/>
      <dgm:spPr/>
    </dgm:pt>
    <dgm:pt modelId="{DD6FCEE7-4CC5-42B8-B8C7-2747D60251FE}" type="pres">
      <dgm:prSet presAssocID="{5D6D65AD-2FF2-47FE-81FC-E671E2D1FFE9}" presName="parTx" presStyleLbl="alignNode1" presStyleIdx="0" presStyleCnt="4">
        <dgm:presLayoutVars>
          <dgm:chMax val="0"/>
          <dgm:chPref val="0"/>
          <dgm:bulletEnabled val="1"/>
        </dgm:presLayoutVars>
      </dgm:prSet>
      <dgm:spPr/>
    </dgm:pt>
    <dgm:pt modelId="{625E227C-1DAB-4E7F-9B8C-506491716A7F}" type="pres">
      <dgm:prSet presAssocID="{5D6D65AD-2FF2-47FE-81FC-E671E2D1FFE9}" presName="desTx" presStyleLbl="alignAccFollowNode1" presStyleIdx="0" presStyleCnt="4">
        <dgm:presLayoutVars>
          <dgm:bulletEnabled val="1"/>
        </dgm:presLayoutVars>
      </dgm:prSet>
      <dgm:spPr/>
    </dgm:pt>
    <dgm:pt modelId="{704A5B8B-1F48-475A-AA6B-F7A183626A89}" type="pres">
      <dgm:prSet presAssocID="{CBD88CC4-F578-4A61-AFCE-3476E38D1554}" presName="space" presStyleCnt="0"/>
      <dgm:spPr/>
    </dgm:pt>
    <dgm:pt modelId="{54599743-F0DF-4DF7-AFAA-0F20B37A0426}" type="pres">
      <dgm:prSet presAssocID="{940D1567-04BA-41DB-B4AE-334E6A91010B}" presName="composite" presStyleCnt="0"/>
      <dgm:spPr/>
    </dgm:pt>
    <dgm:pt modelId="{02319357-124C-4770-9E7B-0A77E50E239B}" type="pres">
      <dgm:prSet presAssocID="{940D1567-04BA-41DB-B4AE-334E6A91010B}" presName="parTx" presStyleLbl="alignNode1" presStyleIdx="1" presStyleCnt="4">
        <dgm:presLayoutVars>
          <dgm:chMax val="0"/>
          <dgm:chPref val="0"/>
          <dgm:bulletEnabled val="1"/>
        </dgm:presLayoutVars>
      </dgm:prSet>
      <dgm:spPr/>
    </dgm:pt>
    <dgm:pt modelId="{4DE9D2D8-5092-41DF-97ED-6F585F0CEB65}" type="pres">
      <dgm:prSet presAssocID="{940D1567-04BA-41DB-B4AE-334E6A91010B}" presName="desTx" presStyleLbl="alignAccFollowNode1" presStyleIdx="1" presStyleCnt="4">
        <dgm:presLayoutVars>
          <dgm:bulletEnabled val="1"/>
        </dgm:presLayoutVars>
      </dgm:prSet>
      <dgm:spPr/>
    </dgm:pt>
    <dgm:pt modelId="{074C3EE1-CC82-486E-92B4-EC2B0B4831B7}" type="pres">
      <dgm:prSet presAssocID="{699BD985-31B4-4202-93FE-AEDC7B48927B}" presName="space" presStyleCnt="0"/>
      <dgm:spPr/>
    </dgm:pt>
    <dgm:pt modelId="{1A483F96-A3F6-490F-9D18-6761B4B32347}" type="pres">
      <dgm:prSet presAssocID="{D8D0E016-CCE7-422D-A705-7DE21B738233}" presName="composite" presStyleCnt="0"/>
      <dgm:spPr/>
    </dgm:pt>
    <dgm:pt modelId="{7F0F038F-68BD-4ED2-88DD-5093952C1B30}" type="pres">
      <dgm:prSet presAssocID="{D8D0E016-CCE7-422D-A705-7DE21B738233}" presName="parTx" presStyleLbl="alignNode1" presStyleIdx="2" presStyleCnt="4">
        <dgm:presLayoutVars>
          <dgm:chMax val="0"/>
          <dgm:chPref val="0"/>
          <dgm:bulletEnabled val="1"/>
        </dgm:presLayoutVars>
      </dgm:prSet>
      <dgm:spPr/>
    </dgm:pt>
    <dgm:pt modelId="{5EF00E7B-4743-4FE4-B458-69324BCA7106}" type="pres">
      <dgm:prSet presAssocID="{D8D0E016-CCE7-422D-A705-7DE21B738233}" presName="desTx" presStyleLbl="alignAccFollowNode1" presStyleIdx="2" presStyleCnt="4">
        <dgm:presLayoutVars>
          <dgm:bulletEnabled val="1"/>
        </dgm:presLayoutVars>
      </dgm:prSet>
      <dgm:spPr/>
    </dgm:pt>
    <dgm:pt modelId="{4E194D95-7B43-49B8-BDAD-340674584513}" type="pres">
      <dgm:prSet presAssocID="{E9D7545A-6EEC-4A0D-A593-CB5ED9C7F87E}" presName="space" presStyleCnt="0"/>
      <dgm:spPr/>
    </dgm:pt>
    <dgm:pt modelId="{5C228B11-E02D-43A4-B98C-4B7C47EC04CE}" type="pres">
      <dgm:prSet presAssocID="{9084A5B1-4B5F-4096-B69D-02A1C7ED126B}" presName="composite" presStyleCnt="0"/>
      <dgm:spPr/>
    </dgm:pt>
    <dgm:pt modelId="{9CECE8A6-C9FB-4163-BB3A-3BF7210D4EC2}" type="pres">
      <dgm:prSet presAssocID="{9084A5B1-4B5F-4096-B69D-02A1C7ED126B}" presName="parTx" presStyleLbl="alignNode1" presStyleIdx="3" presStyleCnt="4">
        <dgm:presLayoutVars>
          <dgm:chMax val="0"/>
          <dgm:chPref val="0"/>
          <dgm:bulletEnabled val="1"/>
        </dgm:presLayoutVars>
      </dgm:prSet>
      <dgm:spPr/>
    </dgm:pt>
    <dgm:pt modelId="{869EA55F-091F-4517-8487-F3075DA50FF9}" type="pres">
      <dgm:prSet presAssocID="{9084A5B1-4B5F-4096-B69D-02A1C7ED126B}" presName="desTx" presStyleLbl="alignAccFollowNode1" presStyleIdx="3" presStyleCnt="4">
        <dgm:presLayoutVars>
          <dgm:bulletEnabled val="1"/>
        </dgm:presLayoutVars>
      </dgm:prSet>
      <dgm:spPr/>
    </dgm:pt>
  </dgm:ptLst>
  <dgm:cxnLst>
    <dgm:cxn modelId="{4EE48301-DAC0-407C-B753-F50870EFF134}" srcId="{940D1567-04BA-41DB-B4AE-334E6A91010B}" destId="{F346E902-F7C2-4BBB-A4C3-7DB6DAC152D8}" srcOrd="0" destOrd="0" parTransId="{0AD75561-548D-490A-93E3-789E37B4DF3A}" sibTransId="{693334C7-12D3-466D-A25B-F76CAA435D50}"/>
    <dgm:cxn modelId="{ADD16E09-6003-48A0-A8A6-E3BF8392DB05}" srcId="{ECB3AA0B-BD87-4460-893F-6C1C49B41B10}" destId="{D8D0E016-CCE7-422D-A705-7DE21B738233}" srcOrd="2" destOrd="0" parTransId="{D6D2D854-38C4-4D4E-9A19-0A0C55A93F8A}" sibTransId="{E9D7545A-6EEC-4A0D-A593-CB5ED9C7F87E}"/>
    <dgm:cxn modelId="{7B1CA90D-75B2-42A3-AD9B-4DF623154832}" srcId="{5D6D65AD-2FF2-47FE-81FC-E671E2D1FFE9}" destId="{83F86E82-BF43-43D7-9B2E-3631A8356071}" srcOrd="0" destOrd="0" parTransId="{68AE5892-4E2E-4FA5-A82D-714969254EC1}" sibTransId="{69FFE50E-8652-41D0-8376-7EB9CD35B9B1}"/>
    <dgm:cxn modelId="{07F70113-D66A-4E5B-B9BA-6BFAEE5EE0A3}" srcId="{D8D0E016-CCE7-422D-A705-7DE21B738233}" destId="{1885AB77-7520-4328-97D8-EDD7B3E7ACE6}" srcOrd="2" destOrd="0" parTransId="{2DC4B268-9574-4EBB-8225-C16B945D85A0}" sibTransId="{0C48F6B1-2CD4-4AEE-B0AC-737E2EE2FCBE}"/>
    <dgm:cxn modelId="{736BDD25-B5D8-45A5-A630-FDDBC275E7B2}" type="presOf" srcId="{1885AB77-7520-4328-97D8-EDD7B3E7ACE6}" destId="{5EF00E7B-4743-4FE4-B458-69324BCA7106}" srcOrd="0" destOrd="2" presId="urn:microsoft.com/office/officeart/2005/8/layout/hList1"/>
    <dgm:cxn modelId="{6D90CB28-4DB9-42B9-A0AE-EA65992A4F44}" type="presOf" srcId="{8C7C455F-3D4A-4E28-A3D9-24BD8200D401}" destId="{5EF00E7B-4743-4FE4-B458-69324BCA7106}" srcOrd="0" destOrd="1" presId="urn:microsoft.com/office/officeart/2005/8/layout/hList1"/>
    <dgm:cxn modelId="{9A238329-4D6D-4168-856D-87F514CC9021}" srcId="{9084A5B1-4B5F-4096-B69D-02A1C7ED126B}" destId="{10ECEA3B-112C-4B11-8026-1CA51B739F22}" srcOrd="0" destOrd="0" parTransId="{52BACAEB-A5F9-4624-934E-560A4DF8D168}" sibTransId="{71E89405-95CF-4186-ACC5-A86779AAF77F}"/>
    <dgm:cxn modelId="{3A4EA941-78C2-477A-B225-543137079747}" srcId="{ECB3AA0B-BD87-4460-893F-6C1C49B41B10}" destId="{9084A5B1-4B5F-4096-B69D-02A1C7ED126B}" srcOrd="3" destOrd="0" parTransId="{D2EBC55D-29EF-47A1-8F6D-7E21BB756076}" sibTransId="{F69E4641-9E43-4242-A518-0C0F305833EA}"/>
    <dgm:cxn modelId="{3CC11166-EF15-409E-A5DE-76D94736003B}" type="presOf" srcId="{D8D0E016-CCE7-422D-A705-7DE21B738233}" destId="{7F0F038F-68BD-4ED2-88DD-5093952C1B30}" srcOrd="0" destOrd="0" presId="urn:microsoft.com/office/officeart/2005/8/layout/hList1"/>
    <dgm:cxn modelId="{F6F8EF71-A213-4A18-8050-8A6FE8F80DAE}" type="presOf" srcId="{10ECEA3B-112C-4B11-8026-1CA51B739F22}" destId="{869EA55F-091F-4517-8487-F3075DA50FF9}" srcOrd="0" destOrd="0" presId="urn:microsoft.com/office/officeart/2005/8/layout/hList1"/>
    <dgm:cxn modelId="{9DC8D672-615E-46E1-A2B4-15E5ED11BC94}" srcId="{D8D0E016-CCE7-422D-A705-7DE21B738233}" destId="{8C7C455F-3D4A-4E28-A3D9-24BD8200D401}" srcOrd="1" destOrd="0" parTransId="{BFA115BE-19DD-410D-A008-3F30AA583AD8}" sibTransId="{2AE99497-2CAA-4A64-9DB5-5B5B30EDB8D8}"/>
    <dgm:cxn modelId="{423B6B58-90BF-47BA-8682-73AAC144FDE4}" type="presOf" srcId="{9084A5B1-4B5F-4096-B69D-02A1C7ED126B}" destId="{9CECE8A6-C9FB-4163-BB3A-3BF7210D4EC2}" srcOrd="0" destOrd="0" presId="urn:microsoft.com/office/officeart/2005/8/layout/hList1"/>
    <dgm:cxn modelId="{CACDB279-C1F1-4B99-A344-330E9D82176E}" srcId="{D8D0E016-CCE7-422D-A705-7DE21B738233}" destId="{D3FC600D-1786-4453-A7D5-A6EC99AEB980}" srcOrd="0" destOrd="0" parTransId="{D4A43A73-8AE2-43E6-BC65-6CBBAFD05B0A}" sibTransId="{ABDBF776-9564-4FD7-B1C0-E99F869686EA}"/>
    <dgm:cxn modelId="{0DA23383-E83C-4408-B7C6-1CE90CD99753}" type="presOf" srcId="{2A96D26A-7AF9-422D-A543-3BFC21246530}" destId="{5EF00E7B-4743-4FE4-B458-69324BCA7106}" srcOrd="0" destOrd="3" presId="urn:microsoft.com/office/officeart/2005/8/layout/hList1"/>
    <dgm:cxn modelId="{903A4185-24AC-4199-AC21-AE8742D761BB}" type="presOf" srcId="{940D1567-04BA-41DB-B4AE-334E6A91010B}" destId="{02319357-124C-4770-9E7B-0A77E50E239B}" srcOrd="0" destOrd="0" presId="urn:microsoft.com/office/officeart/2005/8/layout/hList1"/>
    <dgm:cxn modelId="{A36729A4-E98C-453D-B5F3-29615C24D76E}" srcId="{ECB3AA0B-BD87-4460-893F-6C1C49B41B10}" destId="{940D1567-04BA-41DB-B4AE-334E6A91010B}" srcOrd="1" destOrd="0" parTransId="{B6D43FF0-72CD-4FEC-8277-16380EC1D743}" sibTransId="{699BD985-31B4-4202-93FE-AEDC7B48927B}"/>
    <dgm:cxn modelId="{D753FAA6-6D41-455A-8886-25C842B19196}" type="presOf" srcId="{ECB3AA0B-BD87-4460-893F-6C1C49B41B10}" destId="{465FA6DE-AE9D-4210-A021-EC1B6CB12F6B}" srcOrd="0" destOrd="0" presId="urn:microsoft.com/office/officeart/2005/8/layout/hList1"/>
    <dgm:cxn modelId="{E12C2DA8-792F-429D-BD96-F97FF864EDFB}" srcId="{ECB3AA0B-BD87-4460-893F-6C1C49B41B10}" destId="{5D6D65AD-2FF2-47FE-81FC-E671E2D1FFE9}" srcOrd="0" destOrd="0" parTransId="{C73BDB00-7454-4A22-9582-19A32667AD38}" sibTransId="{CBD88CC4-F578-4A61-AFCE-3476E38D1554}"/>
    <dgm:cxn modelId="{2F5690B0-EB2C-4C15-B858-973E1C6AC14E}" type="presOf" srcId="{F346E902-F7C2-4BBB-A4C3-7DB6DAC152D8}" destId="{4DE9D2D8-5092-41DF-97ED-6F585F0CEB65}" srcOrd="0" destOrd="0" presId="urn:microsoft.com/office/officeart/2005/8/layout/hList1"/>
    <dgm:cxn modelId="{F2AFB6B0-0955-49EC-AE68-CAE3C0ACAFC7}" type="presOf" srcId="{5D6D65AD-2FF2-47FE-81FC-E671E2D1FFE9}" destId="{DD6FCEE7-4CC5-42B8-B8C7-2747D60251FE}" srcOrd="0" destOrd="0" presId="urn:microsoft.com/office/officeart/2005/8/layout/hList1"/>
    <dgm:cxn modelId="{C135BEB2-E803-4F98-BB09-B643BA64041D}" srcId="{D8D0E016-CCE7-422D-A705-7DE21B738233}" destId="{2A96D26A-7AF9-422D-A543-3BFC21246530}" srcOrd="3" destOrd="0" parTransId="{D11D8B1D-457E-44A6-9958-F95BBB53AC43}" sibTransId="{9C2B5746-E85B-43F7-A24B-D71564393868}"/>
    <dgm:cxn modelId="{A8F65DF2-E6E3-4965-96F0-61571F7E0123}" type="presOf" srcId="{D3FC600D-1786-4453-A7D5-A6EC99AEB980}" destId="{5EF00E7B-4743-4FE4-B458-69324BCA7106}" srcOrd="0" destOrd="0" presId="urn:microsoft.com/office/officeart/2005/8/layout/hList1"/>
    <dgm:cxn modelId="{699DF3FC-EC02-4D7C-A15B-9D697A30FB38}" type="presOf" srcId="{83F86E82-BF43-43D7-9B2E-3631A8356071}" destId="{625E227C-1DAB-4E7F-9B8C-506491716A7F}" srcOrd="0" destOrd="0" presId="urn:microsoft.com/office/officeart/2005/8/layout/hList1"/>
    <dgm:cxn modelId="{C9DEBA59-5F52-4888-8267-51F5ECE6A365}" type="presParOf" srcId="{465FA6DE-AE9D-4210-A021-EC1B6CB12F6B}" destId="{3CE32005-EE04-45F0-9B5E-FABF9B299AE1}" srcOrd="0" destOrd="0" presId="urn:microsoft.com/office/officeart/2005/8/layout/hList1"/>
    <dgm:cxn modelId="{4ED06F74-659C-4C91-AD46-3388A4A4AC63}" type="presParOf" srcId="{3CE32005-EE04-45F0-9B5E-FABF9B299AE1}" destId="{DD6FCEE7-4CC5-42B8-B8C7-2747D60251FE}" srcOrd="0" destOrd="0" presId="urn:microsoft.com/office/officeart/2005/8/layout/hList1"/>
    <dgm:cxn modelId="{EC74EB82-1E9B-424B-B78A-0D8702F00E10}" type="presParOf" srcId="{3CE32005-EE04-45F0-9B5E-FABF9B299AE1}" destId="{625E227C-1DAB-4E7F-9B8C-506491716A7F}" srcOrd="1" destOrd="0" presId="urn:microsoft.com/office/officeart/2005/8/layout/hList1"/>
    <dgm:cxn modelId="{DFF34DEF-FF08-48FB-BC92-44994EDF044C}" type="presParOf" srcId="{465FA6DE-AE9D-4210-A021-EC1B6CB12F6B}" destId="{704A5B8B-1F48-475A-AA6B-F7A183626A89}" srcOrd="1" destOrd="0" presId="urn:microsoft.com/office/officeart/2005/8/layout/hList1"/>
    <dgm:cxn modelId="{05FFFE87-31D2-4271-99EF-F2B8082C2E96}" type="presParOf" srcId="{465FA6DE-AE9D-4210-A021-EC1B6CB12F6B}" destId="{54599743-F0DF-4DF7-AFAA-0F20B37A0426}" srcOrd="2" destOrd="0" presId="urn:microsoft.com/office/officeart/2005/8/layout/hList1"/>
    <dgm:cxn modelId="{E203B229-60BD-4DBF-81BA-2C5CE8580240}" type="presParOf" srcId="{54599743-F0DF-4DF7-AFAA-0F20B37A0426}" destId="{02319357-124C-4770-9E7B-0A77E50E239B}" srcOrd="0" destOrd="0" presId="urn:microsoft.com/office/officeart/2005/8/layout/hList1"/>
    <dgm:cxn modelId="{42CE6C9E-4C74-49AA-BE90-ED6E771743C9}" type="presParOf" srcId="{54599743-F0DF-4DF7-AFAA-0F20B37A0426}" destId="{4DE9D2D8-5092-41DF-97ED-6F585F0CEB65}" srcOrd="1" destOrd="0" presId="urn:microsoft.com/office/officeart/2005/8/layout/hList1"/>
    <dgm:cxn modelId="{9ED55961-B549-4650-9C38-7BB61BED3A1A}" type="presParOf" srcId="{465FA6DE-AE9D-4210-A021-EC1B6CB12F6B}" destId="{074C3EE1-CC82-486E-92B4-EC2B0B4831B7}" srcOrd="3" destOrd="0" presId="urn:microsoft.com/office/officeart/2005/8/layout/hList1"/>
    <dgm:cxn modelId="{75CDAA6F-6EF5-426B-BA30-D7F24DB1CCBF}" type="presParOf" srcId="{465FA6DE-AE9D-4210-A021-EC1B6CB12F6B}" destId="{1A483F96-A3F6-490F-9D18-6761B4B32347}" srcOrd="4" destOrd="0" presId="urn:microsoft.com/office/officeart/2005/8/layout/hList1"/>
    <dgm:cxn modelId="{04497AF3-019C-46A2-B4A2-31F94E70778A}" type="presParOf" srcId="{1A483F96-A3F6-490F-9D18-6761B4B32347}" destId="{7F0F038F-68BD-4ED2-88DD-5093952C1B30}" srcOrd="0" destOrd="0" presId="urn:microsoft.com/office/officeart/2005/8/layout/hList1"/>
    <dgm:cxn modelId="{2D8D6269-43D4-437C-AB4F-5ACC1FB3C324}" type="presParOf" srcId="{1A483F96-A3F6-490F-9D18-6761B4B32347}" destId="{5EF00E7B-4743-4FE4-B458-69324BCA7106}" srcOrd="1" destOrd="0" presId="urn:microsoft.com/office/officeart/2005/8/layout/hList1"/>
    <dgm:cxn modelId="{07CD9C85-4545-47B1-AF7E-CFB1E9F3CB11}" type="presParOf" srcId="{465FA6DE-AE9D-4210-A021-EC1B6CB12F6B}" destId="{4E194D95-7B43-49B8-BDAD-340674584513}" srcOrd="5" destOrd="0" presId="urn:microsoft.com/office/officeart/2005/8/layout/hList1"/>
    <dgm:cxn modelId="{28379DE2-AF10-4A6E-A82F-7592AB7C7A2D}" type="presParOf" srcId="{465FA6DE-AE9D-4210-A021-EC1B6CB12F6B}" destId="{5C228B11-E02D-43A4-B98C-4B7C47EC04CE}" srcOrd="6" destOrd="0" presId="urn:microsoft.com/office/officeart/2005/8/layout/hList1"/>
    <dgm:cxn modelId="{DAC1319E-6BB7-4202-A9FA-7A24B06EF731}" type="presParOf" srcId="{5C228B11-E02D-43A4-B98C-4B7C47EC04CE}" destId="{9CECE8A6-C9FB-4163-BB3A-3BF7210D4EC2}" srcOrd="0" destOrd="0" presId="urn:microsoft.com/office/officeart/2005/8/layout/hList1"/>
    <dgm:cxn modelId="{2EFEB5BD-F5FB-4404-B7DE-502909C4FF67}" type="presParOf" srcId="{5C228B11-E02D-43A4-B98C-4B7C47EC04CE}" destId="{869EA55F-091F-4517-8487-F3075DA50FF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CB3AA0B-BD87-4460-893F-6C1C49B41B1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5D6D65AD-2FF2-47FE-81FC-E671E2D1FFE9}">
      <dgm:prSet/>
      <dgm:spPr>
        <a:solidFill>
          <a:schemeClr val="accent3"/>
        </a:solidFill>
      </dgm:spPr>
      <dgm:t>
        <a:bodyPr/>
        <a:lstStyle/>
        <a:p>
          <a:r>
            <a:rPr lang="en-US" dirty="0"/>
            <a:t>Physical</a:t>
          </a:r>
        </a:p>
      </dgm:t>
    </dgm:pt>
    <dgm:pt modelId="{C73BDB00-7454-4A22-9582-19A32667AD38}" type="parTrans" cxnId="{E12C2DA8-792F-429D-BD96-F97FF864EDFB}">
      <dgm:prSet/>
      <dgm:spPr/>
      <dgm:t>
        <a:bodyPr/>
        <a:lstStyle/>
        <a:p>
          <a:endParaRPr lang="en-US"/>
        </a:p>
      </dgm:t>
    </dgm:pt>
    <dgm:pt modelId="{CBD88CC4-F578-4A61-AFCE-3476E38D1554}" type="sibTrans" cxnId="{E12C2DA8-792F-429D-BD96-F97FF864EDFB}">
      <dgm:prSet/>
      <dgm:spPr/>
      <dgm:t>
        <a:bodyPr/>
        <a:lstStyle/>
        <a:p>
          <a:endParaRPr lang="en-US"/>
        </a:p>
      </dgm:t>
    </dgm:pt>
    <dgm:pt modelId="{83F86E82-BF43-43D7-9B2E-3631A8356071}">
      <dgm:prSet/>
      <dgm:spPr>
        <a:solidFill>
          <a:schemeClr val="accent3">
            <a:lumMod val="40000"/>
            <a:lumOff val="60000"/>
            <a:alpha val="90000"/>
          </a:schemeClr>
        </a:solidFill>
      </dgm:spPr>
      <dgm:t>
        <a:bodyPr/>
        <a:lstStyle/>
        <a:p>
          <a:r>
            <a:rPr lang="en-US" dirty="0"/>
            <a:t>Safe, stable, and nurturing relationships with family</a:t>
          </a:r>
        </a:p>
      </dgm:t>
    </dgm:pt>
    <dgm:pt modelId="{68AE5892-4E2E-4FA5-A82D-714969254EC1}" type="parTrans" cxnId="{7B1CA90D-75B2-42A3-AD9B-4DF623154832}">
      <dgm:prSet/>
      <dgm:spPr/>
      <dgm:t>
        <a:bodyPr/>
        <a:lstStyle/>
        <a:p>
          <a:endParaRPr lang="en-US"/>
        </a:p>
      </dgm:t>
    </dgm:pt>
    <dgm:pt modelId="{69FFE50E-8652-41D0-8376-7EB9CD35B9B1}" type="sibTrans" cxnId="{7B1CA90D-75B2-42A3-AD9B-4DF623154832}">
      <dgm:prSet/>
      <dgm:spPr/>
      <dgm:t>
        <a:bodyPr/>
        <a:lstStyle/>
        <a:p>
          <a:endParaRPr lang="en-US"/>
        </a:p>
      </dgm:t>
    </dgm:pt>
    <dgm:pt modelId="{940D1567-04BA-41DB-B4AE-334E6A91010B}">
      <dgm:prSet/>
      <dgm:spPr>
        <a:solidFill>
          <a:schemeClr val="accent3"/>
        </a:solidFill>
      </dgm:spPr>
      <dgm:t>
        <a:bodyPr/>
        <a:lstStyle/>
        <a:p>
          <a:r>
            <a:rPr lang="en-US" dirty="0"/>
            <a:t>Psychological</a:t>
          </a:r>
        </a:p>
      </dgm:t>
    </dgm:pt>
    <dgm:pt modelId="{B6D43FF0-72CD-4FEC-8277-16380EC1D743}" type="parTrans" cxnId="{A36729A4-E98C-453D-B5F3-29615C24D76E}">
      <dgm:prSet/>
      <dgm:spPr/>
      <dgm:t>
        <a:bodyPr/>
        <a:lstStyle/>
        <a:p>
          <a:endParaRPr lang="en-US"/>
        </a:p>
      </dgm:t>
    </dgm:pt>
    <dgm:pt modelId="{699BD985-31B4-4202-93FE-AEDC7B48927B}" type="sibTrans" cxnId="{A36729A4-E98C-453D-B5F3-29615C24D76E}">
      <dgm:prSet/>
      <dgm:spPr/>
      <dgm:t>
        <a:bodyPr/>
        <a:lstStyle/>
        <a:p>
          <a:endParaRPr lang="en-US"/>
        </a:p>
      </dgm:t>
    </dgm:pt>
    <dgm:pt modelId="{F346E902-F7C2-4BBB-A4C3-7DB6DAC152D8}">
      <dgm:prSet/>
      <dgm:spPr>
        <a:solidFill>
          <a:schemeClr val="accent3">
            <a:lumMod val="40000"/>
            <a:lumOff val="60000"/>
            <a:alpha val="90000"/>
          </a:schemeClr>
        </a:solidFill>
      </dgm:spPr>
      <dgm:t>
        <a:bodyPr/>
        <a:lstStyle/>
        <a:p>
          <a:r>
            <a:rPr lang="en-US" dirty="0"/>
            <a:t>Caregivers work through conflicts peacefully</a:t>
          </a:r>
        </a:p>
      </dgm:t>
    </dgm:pt>
    <dgm:pt modelId="{0AD75561-548D-490A-93E3-789E37B4DF3A}" type="parTrans" cxnId="{4EE48301-DAC0-407C-B753-F50870EFF134}">
      <dgm:prSet/>
      <dgm:spPr/>
      <dgm:t>
        <a:bodyPr/>
        <a:lstStyle/>
        <a:p>
          <a:endParaRPr lang="en-US"/>
        </a:p>
      </dgm:t>
    </dgm:pt>
    <dgm:pt modelId="{693334C7-12D3-466D-A25B-F76CAA435D50}" type="sibTrans" cxnId="{4EE48301-DAC0-407C-B753-F50870EFF134}">
      <dgm:prSet/>
      <dgm:spPr/>
      <dgm:t>
        <a:bodyPr/>
        <a:lstStyle/>
        <a:p>
          <a:endParaRPr lang="en-US"/>
        </a:p>
      </dgm:t>
    </dgm:pt>
    <dgm:pt modelId="{D8D0E016-CCE7-422D-A705-7DE21B738233}">
      <dgm:prSet/>
      <dgm:spPr>
        <a:solidFill>
          <a:schemeClr val="accent3"/>
        </a:solidFill>
      </dgm:spPr>
      <dgm:t>
        <a:bodyPr/>
        <a:lstStyle/>
        <a:p>
          <a:r>
            <a:rPr lang="en-US" dirty="0"/>
            <a:t>Social</a:t>
          </a:r>
        </a:p>
      </dgm:t>
    </dgm:pt>
    <dgm:pt modelId="{D6D2D854-38C4-4D4E-9A19-0A0C55A93F8A}" type="parTrans" cxnId="{ADD16E09-6003-48A0-A8A6-E3BF8392DB05}">
      <dgm:prSet/>
      <dgm:spPr/>
      <dgm:t>
        <a:bodyPr/>
        <a:lstStyle/>
        <a:p>
          <a:endParaRPr lang="en-US"/>
        </a:p>
      </dgm:t>
    </dgm:pt>
    <dgm:pt modelId="{E9D7545A-6EEC-4A0D-A593-CB5ED9C7F87E}" type="sibTrans" cxnId="{ADD16E09-6003-48A0-A8A6-E3BF8392DB05}">
      <dgm:prSet/>
      <dgm:spPr/>
      <dgm:t>
        <a:bodyPr/>
        <a:lstStyle/>
        <a:p>
          <a:endParaRPr lang="en-US"/>
        </a:p>
      </dgm:t>
    </dgm:pt>
    <dgm:pt modelId="{D3FC600D-1786-4453-A7D5-A6EC99AEB980}">
      <dgm:prSet/>
      <dgm:spPr>
        <a:solidFill>
          <a:schemeClr val="accent3">
            <a:lumMod val="40000"/>
            <a:lumOff val="60000"/>
            <a:alpha val="90000"/>
          </a:schemeClr>
        </a:solidFill>
      </dgm:spPr>
      <dgm:t>
        <a:bodyPr/>
        <a:lstStyle/>
        <a:p>
          <a:r>
            <a:rPr lang="en-US" dirty="0"/>
            <a:t>Positive friendships and peer networks</a:t>
          </a:r>
        </a:p>
      </dgm:t>
    </dgm:pt>
    <dgm:pt modelId="{D4A43A73-8AE2-43E6-BC65-6CBBAFD05B0A}" type="parTrans" cxnId="{CACDB279-C1F1-4B99-A344-330E9D82176E}">
      <dgm:prSet/>
      <dgm:spPr/>
      <dgm:t>
        <a:bodyPr/>
        <a:lstStyle/>
        <a:p>
          <a:endParaRPr lang="en-US"/>
        </a:p>
      </dgm:t>
    </dgm:pt>
    <dgm:pt modelId="{ABDBF776-9564-4FD7-B1C0-E99F869686EA}" type="sibTrans" cxnId="{CACDB279-C1F1-4B99-A344-330E9D82176E}">
      <dgm:prSet/>
      <dgm:spPr/>
      <dgm:t>
        <a:bodyPr/>
        <a:lstStyle/>
        <a:p>
          <a:endParaRPr lang="en-US"/>
        </a:p>
      </dgm:t>
    </dgm:pt>
    <dgm:pt modelId="{9084A5B1-4B5F-4096-B69D-02A1C7ED126B}">
      <dgm:prSet/>
      <dgm:spPr>
        <a:solidFill>
          <a:schemeClr val="accent3"/>
        </a:solidFill>
      </dgm:spPr>
      <dgm:t>
        <a:bodyPr/>
        <a:lstStyle/>
        <a:p>
          <a:r>
            <a:rPr lang="en-US" dirty="0"/>
            <a:t>Moral</a:t>
          </a:r>
        </a:p>
      </dgm:t>
    </dgm:pt>
    <dgm:pt modelId="{D2EBC55D-29EF-47A1-8F6D-7E21BB756076}" type="parTrans" cxnId="{3A4EA941-78C2-477A-B225-543137079747}">
      <dgm:prSet/>
      <dgm:spPr/>
      <dgm:t>
        <a:bodyPr/>
        <a:lstStyle/>
        <a:p>
          <a:endParaRPr lang="en-US"/>
        </a:p>
      </dgm:t>
    </dgm:pt>
    <dgm:pt modelId="{F69E4641-9E43-4242-A518-0C0F305833EA}" type="sibTrans" cxnId="{3A4EA941-78C2-477A-B225-543137079747}">
      <dgm:prSet/>
      <dgm:spPr/>
      <dgm:t>
        <a:bodyPr/>
        <a:lstStyle/>
        <a:p>
          <a:endParaRPr lang="en-US"/>
        </a:p>
      </dgm:t>
    </dgm:pt>
    <dgm:pt modelId="{10ECEA3B-112C-4B11-8026-1CA51B739F22}">
      <dgm:prSet/>
      <dgm:spPr>
        <a:solidFill>
          <a:schemeClr val="accent3">
            <a:lumMod val="40000"/>
            <a:lumOff val="60000"/>
            <a:alpha val="90000"/>
          </a:schemeClr>
        </a:solidFill>
      </dgm:spPr>
      <dgm:t>
        <a:bodyPr/>
        <a:lstStyle/>
        <a:p>
          <a:r>
            <a:rPr lang="en-US" dirty="0"/>
            <a:t>Caring adults outside of the family that serve as mentors/role models</a:t>
          </a:r>
        </a:p>
      </dgm:t>
    </dgm:pt>
    <dgm:pt modelId="{52BACAEB-A5F9-4624-934E-560A4DF8D168}" type="parTrans" cxnId="{9A238329-4D6D-4168-856D-87F514CC9021}">
      <dgm:prSet/>
      <dgm:spPr/>
      <dgm:t>
        <a:bodyPr/>
        <a:lstStyle/>
        <a:p>
          <a:endParaRPr lang="en-US"/>
        </a:p>
      </dgm:t>
    </dgm:pt>
    <dgm:pt modelId="{71E89405-95CF-4186-ACC5-A86779AAF77F}" type="sibTrans" cxnId="{9A238329-4D6D-4168-856D-87F514CC9021}">
      <dgm:prSet/>
      <dgm:spPr/>
      <dgm:t>
        <a:bodyPr/>
        <a:lstStyle/>
        <a:p>
          <a:endParaRPr lang="en-US"/>
        </a:p>
      </dgm:t>
    </dgm:pt>
    <dgm:pt modelId="{C7E26FD8-915D-4F2A-B6BE-8DDD6908B2EB}">
      <dgm:prSet/>
      <dgm:spPr>
        <a:solidFill>
          <a:schemeClr val="accent3">
            <a:lumMod val="40000"/>
            <a:lumOff val="60000"/>
            <a:alpha val="90000"/>
          </a:schemeClr>
        </a:solidFill>
      </dgm:spPr>
      <dgm:t>
        <a:bodyPr/>
        <a:lstStyle/>
        <a:p>
          <a:r>
            <a:rPr lang="en-US" dirty="0"/>
            <a:t>Do well in school</a:t>
          </a:r>
        </a:p>
      </dgm:t>
    </dgm:pt>
    <dgm:pt modelId="{6DB2A1FE-9523-4370-BD9B-D58453A2E3AA}" type="parTrans" cxnId="{D45C8A9B-ECBE-4E0A-8072-B73788AFE8AC}">
      <dgm:prSet/>
      <dgm:spPr/>
      <dgm:t>
        <a:bodyPr/>
        <a:lstStyle/>
        <a:p>
          <a:endParaRPr lang="en-US"/>
        </a:p>
      </dgm:t>
    </dgm:pt>
    <dgm:pt modelId="{8051B491-EA64-4159-86CC-091749F24B22}" type="sibTrans" cxnId="{D45C8A9B-ECBE-4E0A-8072-B73788AFE8AC}">
      <dgm:prSet/>
      <dgm:spPr/>
      <dgm:t>
        <a:bodyPr/>
        <a:lstStyle/>
        <a:p>
          <a:endParaRPr lang="en-US"/>
        </a:p>
      </dgm:t>
    </dgm:pt>
    <dgm:pt modelId="{0901E00A-2EF8-4A6B-B690-F93799B947B6}">
      <dgm:prSet/>
      <dgm:spPr>
        <a:solidFill>
          <a:schemeClr val="accent3">
            <a:lumMod val="40000"/>
            <a:lumOff val="60000"/>
            <a:alpha val="90000"/>
          </a:schemeClr>
        </a:solidFill>
      </dgm:spPr>
      <dgm:t>
        <a:bodyPr/>
        <a:lstStyle/>
        <a:p>
          <a:r>
            <a:rPr lang="en-US" dirty="0"/>
            <a:t>Caregivers meet basic needs of food, shelter, and health services</a:t>
          </a:r>
        </a:p>
      </dgm:t>
    </dgm:pt>
    <dgm:pt modelId="{73FC0CA1-0E6B-4ED1-89CD-B2C67AE947B5}" type="parTrans" cxnId="{06EFC35F-9E11-4763-8531-FA588B42D715}">
      <dgm:prSet/>
      <dgm:spPr/>
    </dgm:pt>
    <dgm:pt modelId="{E971E87D-75AC-426C-AA3C-954BE33F9F6D}" type="sibTrans" cxnId="{06EFC35F-9E11-4763-8531-FA588B42D715}">
      <dgm:prSet/>
      <dgm:spPr/>
    </dgm:pt>
    <dgm:pt modelId="{ABDDDAB5-7038-489B-A154-0FB16A143C87}">
      <dgm:prSet/>
      <dgm:spPr>
        <a:solidFill>
          <a:schemeClr val="accent3">
            <a:lumMod val="40000"/>
            <a:lumOff val="60000"/>
            <a:alpha val="90000"/>
          </a:schemeClr>
        </a:solidFill>
      </dgm:spPr>
      <dgm:t>
        <a:bodyPr/>
        <a:lstStyle/>
        <a:p>
          <a:r>
            <a:rPr lang="en-US" dirty="0"/>
            <a:t>Caregivers have college degrees or higher and stable employment</a:t>
          </a:r>
        </a:p>
      </dgm:t>
    </dgm:pt>
    <dgm:pt modelId="{12367820-4EDE-4184-89F6-57DF47C9B4CB}" type="parTrans" cxnId="{70D97395-EAB4-43B4-B3C7-6884A67BCCC8}">
      <dgm:prSet/>
      <dgm:spPr/>
    </dgm:pt>
    <dgm:pt modelId="{187C82A5-75F9-4050-BD31-9B229DFD4830}" type="sibTrans" cxnId="{70D97395-EAB4-43B4-B3C7-6884A67BCCC8}">
      <dgm:prSet/>
      <dgm:spPr/>
    </dgm:pt>
    <dgm:pt modelId="{8193FF25-8EDC-421D-A095-FE47C68EEF75}">
      <dgm:prSet/>
      <dgm:spPr>
        <a:solidFill>
          <a:schemeClr val="accent3">
            <a:lumMod val="40000"/>
            <a:lumOff val="60000"/>
            <a:alpha val="90000"/>
          </a:schemeClr>
        </a:solidFill>
      </dgm:spPr>
      <dgm:t>
        <a:bodyPr/>
        <a:lstStyle/>
        <a:p>
          <a:r>
            <a:rPr lang="en-US" dirty="0"/>
            <a:t>Parental monitoring, supervision, and enforcement of roles</a:t>
          </a:r>
        </a:p>
      </dgm:t>
    </dgm:pt>
    <dgm:pt modelId="{EA8AE2EA-3D8C-4318-8865-55656749B7E0}" type="parTrans" cxnId="{A5DD6EDF-3407-4424-AEAE-8048F70EF750}">
      <dgm:prSet/>
      <dgm:spPr/>
    </dgm:pt>
    <dgm:pt modelId="{4E071CC9-612C-4642-ACD6-4B58F4C9D8C0}" type="sibTrans" cxnId="{A5DD6EDF-3407-4424-AEAE-8048F70EF750}">
      <dgm:prSet/>
      <dgm:spPr/>
    </dgm:pt>
    <dgm:pt modelId="{0E604F17-638F-4BB9-A340-1BCDDF60F972}">
      <dgm:prSet/>
      <dgm:spPr>
        <a:solidFill>
          <a:schemeClr val="accent3">
            <a:lumMod val="40000"/>
            <a:lumOff val="60000"/>
            <a:alpha val="90000"/>
          </a:schemeClr>
        </a:solidFill>
      </dgm:spPr>
      <dgm:t>
        <a:bodyPr/>
        <a:lstStyle/>
        <a:p>
          <a:r>
            <a:rPr lang="en-US" dirty="0"/>
            <a:t>Caregivers help children work through problems</a:t>
          </a:r>
        </a:p>
      </dgm:t>
    </dgm:pt>
    <dgm:pt modelId="{59F7BAD0-C86C-40F6-B9C8-1F56C400647C}" type="parTrans" cxnId="{E84D65F8-1856-4D8F-8C6E-561220920362}">
      <dgm:prSet/>
      <dgm:spPr/>
    </dgm:pt>
    <dgm:pt modelId="{887B986C-E0C7-4C81-A670-149FBAB39BE3}" type="sibTrans" cxnId="{E84D65F8-1856-4D8F-8C6E-561220920362}">
      <dgm:prSet/>
      <dgm:spPr/>
    </dgm:pt>
    <dgm:pt modelId="{E9FC1FC6-140E-48BA-81B5-B9B3A263D3E5}">
      <dgm:prSet/>
      <dgm:spPr>
        <a:solidFill>
          <a:schemeClr val="accent3">
            <a:lumMod val="40000"/>
            <a:lumOff val="60000"/>
            <a:alpha val="90000"/>
          </a:schemeClr>
        </a:solidFill>
      </dgm:spPr>
      <dgm:t>
        <a:bodyPr/>
        <a:lstStyle/>
        <a:p>
          <a:r>
            <a:rPr lang="en-US" dirty="0"/>
            <a:t>Families encourage the importance of school</a:t>
          </a:r>
        </a:p>
      </dgm:t>
    </dgm:pt>
    <dgm:pt modelId="{D7E345BA-4339-4646-A058-A103BF9A8738}" type="parTrans" cxnId="{5150BFCA-E33B-4E37-8D1F-27F908CEF103}">
      <dgm:prSet/>
      <dgm:spPr/>
    </dgm:pt>
    <dgm:pt modelId="{7A5FE9C4-D585-4288-9F75-7CA67ECD2CAE}" type="sibTrans" cxnId="{5150BFCA-E33B-4E37-8D1F-27F908CEF103}">
      <dgm:prSet/>
      <dgm:spPr/>
    </dgm:pt>
    <dgm:pt modelId="{7F7BC10B-BCA4-40CD-A9F0-EF62F3062C5A}">
      <dgm:prSet/>
      <dgm:spPr>
        <a:solidFill>
          <a:schemeClr val="accent3">
            <a:lumMod val="40000"/>
            <a:lumOff val="60000"/>
            <a:alpha val="90000"/>
          </a:schemeClr>
        </a:solidFill>
      </dgm:spPr>
      <dgm:t>
        <a:bodyPr/>
        <a:lstStyle/>
        <a:p>
          <a:r>
            <a:rPr lang="en-US" dirty="0"/>
            <a:t>Families engage in fun activities together</a:t>
          </a:r>
        </a:p>
      </dgm:t>
    </dgm:pt>
    <dgm:pt modelId="{28D303C9-7FA7-459F-A84C-7A28EDF7A580}" type="parTrans" cxnId="{0C6041F2-31FB-4F9E-A981-D8BE08051F56}">
      <dgm:prSet/>
      <dgm:spPr/>
    </dgm:pt>
    <dgm:pt modelId="{C96D6BFA-07C5-4AFB-A9F6-81F6B8D2333C}" type="sibTrans" cxnId="{0C6041F2-31FB-4F9E-A981-D8BE08051F56}">
      <dgm:prSet/>
      <dgm:spPr/>
    </dgm:pt>
    <dgm:pt modelId="{465FA6DE-AE9D-4210-A021-EC1B6CB12F6B}" type="pres">
      <dgm:prSet presAssocID="{ECB3AA0B-BD87-4460-893F-6C1C49B41B10}" presName="Name0" presStyleCnt="0">
        <dgm:presLayoutVars>
          <dgm:dir/>
          <dgm:animLvl val="lvl"/>
          <dgm:resizeHandles val="exact"/>
        </dgm:presLayoutVars>
      </dgm:prSet>
      <dgm:spPr/>
    </dgm:pt>
    <dgm:pt modelId="{3CE32005-EE04-45F0-9B5E-FABF9B299AE1}" type="pres">
      <dgm:prSet presAssocID="{5D6D65AD-2FF2-47FE-81FC-E671E2D1FFE9}" presName="composite" presStyleCnt="0"/>
      <dgm:spPr/>
    </dgm:pt>
    <dgm:pt modelId="{DD6FCEE7-4CC5-42B8-B8C7-2747D60251FE}" type="pres">
      <dgm:prSet presAssocID="{5D6D65AD-2FF2-47FE-81FC-E671E2D1FFE9}" presName="parTx" presStyleLbl="alignNode1" presStyleIdx="0" presStyleCnt="4">
        <dgm:presLayoutVars>
          <dgm:chMax val="0"/>
          <dgm:chPref val="0"/>
          <dgm:bulletEnabled val="1"/>
        </dgm:presLayoutVars>
      </dgm:prSet>
      <dgm:spPr/>
    </dgm:pt>
    <dgm:pt modelId="{625E227C-1DAB-4E7F-9B8C-506491716A7F}" type="pres">
      <dgm:prSet presAssocID="{5D6D65AD-2FF2-47FE-81FC-E671E2D1FFE9}" presName="desTx" presStyleLbl="alignAccFollowNode1" presStyleIdx="0" presStyleCnt="4">
        <dgm:presLayoutVars>
          <dgm:bulletEnabled val="1"/>
        </dgm:presLayoutVars>
      </dgm:prSet>
      <dgm:spPr/>
    </dgm:pt>
    <dgm:pt modelId="{704A5B8B-1F48-475A-AA6B-F7A183626A89}" type="pres">
      <dgm:prSet presAssocID="{CBD88CC4-F578-4A61-AFCE-3476E38D1554}" presName="space" presStyleCnt="0"/>
      <dgm:spPr/>
    </dgm:pt>
    <dgm:pt modelId="{54599743-F0DF-4DF7-AFAA-0F20B37A0426}" type="pres">
      <dgm:prSet presAssocID="{940D1567-04BA-41DB-B4AE-334E6A91010B}" presName="composite" presStyleCnt="0"/>
      <dgm:spPr/>
    </dgm:pt>
    <dgm:pt modelId="{02319357-124C-4770-9E7B-0A77E50E239B}" type="pres">
      <dgm:prSet presAssocID="{940D1567-04BA-41DB-B4AE-334E6A91010B}" presName="parTx" presStyleLbl="alignNode1" presStyleIdx="1" presStyleCnt="4">
        <dgm:presLayoutVars>
          <dgm:chMax val="0"/>
          <dgm:chPref val="0"/>
          <dgm:bulletEnabled val="1"/>
        </dgm:presLayoutVars>
      </dgm:prSet>
      <dgm:spPr/>
    </dgm:pt>
    <dgm:pt modelId="{4DE9D2D8-5092-41DF-97ED-6F585F0CEB65}" type="pres">
      <dgm:prSet presAssocID="{940D1567-04BA-41DB-B4AE-334E6A91010B}" presName="desTx" presStyleLbl="alignAccFollowNode1" presStyleIdx="1" presStyleCnt="4">
        <dgm:presLayoutVars>
          <dgm:bulletEnabled val="1"/>
        </dgm:presLayoutVars>
      </dgm:prSet>
      <dgm:spPr/>
    </dgm:pt>
    <dgm:pt modelId="{074C3EE1-CC82-486E-92B4-EC2B0B4831B7}" type="pres">
      <dgm:prSet presAssocID="{699BD985-31B4-4202-93FE-AEDC7B48927B}" presName="space" presStyleCnt="0"/>
      <dgm:spPr/>
    </dgm:pt>
    <dgm:pt modelId="{1A483F96-A3F6-490F-9D18-6761B4B32347}" type="pres">
      <dgm:prSet presAssocID="{D8D0E016-CCE7-422D-A705-7DE21B738233}" presName="composite" presStyleCnt="0"/>
      <dgm:spPr/>
    </dgm:pt>
    <dgm:pt modelId="{7F0F038F-68BD-4ED2-88DD-5093952C1B30}" type="pres">
      <dgm:prSet presAssocID="{D8D0E016-CCE7-422D-A705-7DE21B738233}" presName="parTx" presStyleLbl="alignNode1" presStyleIdx="2" presStyleCnt="4">
        <dgm:presLayoutVars>
          <dgm:chMax val="0"/>
          <dgm:chPref val="0"/>
          <dgm:bulletEnabled val="1"/>
        </dgm:presLayoutVars>
      </dgm:prSet>
      <dgm:spPr/>
    </dgm:pt>
    <dgm:pt modelId="{5EF00E7B-4743-4FE4-B458-69324BCA7106}" type="pres">
      <dgm:prSet presAssocID="{D8D0E016-CCE7-422D-A705-7DE21B738233}" presName="desTx" presStyleLbl="alignAccFollowNode1" presStyleIdx="2" presStyleCnt="4">
        <dgm:presLayoutVars>
          <dgm:bulletEnabled val="1"/>
        </dgm:presLayoutVars>
      </dgm:prSet>
      <dgm:spPr/>
    </dgm:pt>
    <dgm:pt modelId="{4E194D95-7B43-49B8-BDAD-340674584513}" type="pres">
      <dgm:prSet presAssocID="{E9D7545A-6EEC-4A0D-A593-CB5ED9C7F87E}" presName="space" presStyleCnt="0"/>
      <dgm:spPr/>
    </dgm:pt>
    <dgm:pt modelId="{5C228B11-E02D-43A4-B98C-4B7C47EC04CE}" type="pres">
      <dgm:prSet presAssocID="{9084A5B1-4B5F-4096-B69D-02A1C7ED126B}" presName="composite" presStyleCnt="0"/>
      <dgm:spPr/>
    </dgm:pt>
    <dgm:pt modelId="{9CECE8A6-C9FB-4163-BB3A-3BF7210D4EC2}" type="pres">
      <dgm:prSet presAssocID="{9084A5B1-4B5F-4096-B69D-02A1C7ED126B}" presName="parTx" presStyleLbl="alignNode1" presStyleIdx="3" presStyleCnt="4">
        <dgm:presLayoutVars>
          <dgm:chMax val="0"/>
          <dgm:chPref val="0"/>
          <dgm:bulletEnabled val="1"/>
        </dgm:presLayoutVars>
      </dgm:prSet>
      <dgm:spPr/>
    </dgm:pt>
    <dgm:pt modelId="{869EA55F-091F-4517-8487-F3075DA50FF9}" type="pres">
      <dgm:prSet presAssocID="{9084A5B1-4B5F-4096-B69D-02A1C7ED126B}" presName="desTx" presStyleLbl="alignAccFollowNode1" presStyleIdx="3" presStyleCnt="4">
        <dgm:presLayoutVars>
          <dgm:bulletEnabled val="1"/>
        </dgm:presLayoutVars>
      </dgm:prSet>
      <dgm:spPr/>
    </dgm:pt>
  </dgm:ptLst>
  <dgm:cxnLst>
    <dgm:cxn modelId="{4EE48301-DAC0-407C-B753-F50870EFF134}" srcId="{940D1567-04BA-41DB-B4AE-334E6A91010B}" destId="{F346E902-F7C2-4BBB-A4C3-7DB6DAC152D8}" srcOrd="0" destOrd="0" parTransId="{0AD75561-548D-490A-93E3-789E37B4DF3A}" sibTransId="{693334C7-12D3-466D-A25B-F76CAA435D50}"/>
    <dgm:cxn modelId="{0F1C8304-EBE4-4999-8257-44EAFEE6A5A7}" type="presOf" srcId="{ABDDDAB5-7038-489B-A154-0FB16A143C87}" destId="{5EF00E7B-4743-4FE4-B458-69324BCA7106}" srcOrd="0" destOrd="2" presId="urn:microsoft.com/office/officeart/2005/8/layout/hList1"/>
    <dgm:cxn modelId="{ADD16E09-6003-48A0-A8A6-E3BF8392DB05}" srcId="{ECB3AA0B-BD87-4460-893F-6C1C49B41B10}" destId="{D8D0E016-CCE7-422D-A705-7DE21B738233}" srcOrd="2" destOrd="0" parTransId="{D6D2D854-38C4-4D4E-9A19-0A0C55A93F8A}" sibTransId="{E9D7545A-6EEC-4A0D-A593-CB5ED9C7F87E}"/>
    <dgm:cxn modelId="{7B1CA90D-75B2-42A3-AD9B-4DF623154832}" srcId="{5D6D65AD-2FF2-47FE-81FC-E671E2D1FFE9}" destId="{83F86E82-BF43-43D7-9B2E-3631A8356071}" srcOrd="0" destOrd="0" parTransId="{68AE5892-4E2E-4FA5-A82D-714969254EC1}" sibTransId="{69FFE50E-8652-41D0-8376-7EB9CD35B9B1}"/>
    <dgm:cxn modelId="{9A238329-4D6D-4168-856D-87F514CC9021}" srcId="{9084A5B1-4B5F-4096-B69D-02A1C7ED126B}" destId="{10ECEA3B-112C-4B11-8026-1CA51B739F22}" srcOrd="0" destOrd="0" parTransId="{52BACAEB-A5F9-4624-934E-560A4DF8D168}" sibTransId="{71E89405-95CF-4186-ACC5-A86779AAF77F}"/>
    <dgm:cxn modelId="{6B59C62A-DCFC-497F-B3C4-4EDEA1AF1314}" type="presOf" srcId="{0E604F17-638F-4BB9-A340-1BCDDF60F972}" destId="{4DE9D2D8-5092-41DF-97ED-6F585F0CEB65}" srcOrd="0" destOrd="1" presId="urn:microsoft.com/office/officeart/2005/8/layout/hList1"/>
    <dgm:cxn modelId="{06EFC35F-9E11-4763-8531-FA588B42D715}" srcId="{5D6D65AD-2FF2-47FE-81FC-E671E2D1FFE9}" destId="{0901E00A-2EF8-4A6B-B690-F93799B947B6}" srcOrd="1" destOrd="0" parTransId="{73FC0CA1-0E6B-4ED1-89CD-B2C67AE947B5}" sibTransId="{E971E87D-75AC-426C-AA3C-954BE33F9F6D}"/>
    <dgm:cxn modelId="{3A4EA941-78C2-477A-B225-543137079747}" srcId="{ECB3AA0B-BD87-4460-893F-6C1C49B41B10}" destId="{9084A5B1-4B5F-4096-B69D-02A1C7ED126B}" srcOrd="3" destOrd="0" parTransId="{D2EBC55D-29EF-47A1-8F6D-7E21BB756076}" sibTransId="{F69E4641-9E43-4242-A518-0C0F305833EA}"/>
    <dgm:cxn modelId="{66556662-F750-471B-BB5D-015DCE90C42E}" type="presOf" srcId="{E9FC1FC6-140E-48BA-81B5-B9B3A263D3E5}" destId="{4DE9D2D8-5092-41DF-97ED-6F585F0CEB65}" srcOrd="0" destOrd="2" presId="urn:microsoft.com/office/officeart/2005/8/layout/hList1"/>
    <dgm:cxn modelId="{3CC11166-EF15-409E-A5DE-76D94736003B}" type="presOf" srcId="{D8D0E016-CCE7-422D-A705-7DE21B738233}" destId="{7F0F038F-68BD-4ED2-88DD-5093952C1B30}" srcOrd="0" destOrd="0" presId="urn:microsoft.com/office/officeart/2005/8/layout/hList1"/>
    <dgm:cxn modelId="{43FA3169-78D7-44BE-8BFC-71DA63DC9426}" type="presOf" srcId="{8193FF25-8EDC-421D-A095-FE47C68EEF75}" destId="{869EA55F-091F-4517-8487-F3075DA50FF9}" srcOrd="0" destOrd="1" presId="urn:microsoft.com/office/officeart/2005/8/layout/hList1"/>
    <dgm:cxn modelId="{A948E34D-7259-4538-B8F3-DF6D27583C4F}" type="presOf" srcId="{7F7BC10B-BCA4-40CD-A9F0-EF62F3062C5A}" destId="{5EF00E7B-4743-4FE4-B458-69324BCA7106}" srcOrd="0" destOrd="3" presId="urn:microsoft.com/office/officeart/2005/8/layout/hList1"/>
    <dgm:cxn modelId="{F6F8EF71-A213-4A18-8050-8A6FE8F80DAE}" type="presOf" srcId="{10ECEA3B-112C-4B11-8026-1CA51B739F22}" destId="{869EA55F-091F-4517-8487-F3075DA50FF9}" srcOrd="0" destOrd="0" presId="urn:microsoft.com/office/officeart/2005/8/layout/hList1"/>
    <dgm:cxn modelId="{12935577-7A77-4765-9AE4-FD5B1AB069D6}" type="presOf" srcId="{C7E26FD8-915D-4F2A-B6BE-8DDD6908B2EB}" destId="{5EF00E7B-4743-4FE4-B458-69324BCA7106}" srcOrd="0" destOrd="1" presId="urn:microsoft.com/office/officeart/2005/8/layout/hList1"/>
    <dgm:cxn modelId="{423B6B58-90BF-47BA-8682-73AAC144FDE4}" type="presOf" srcId="{9084A5B1-4B5F-4096-B69D-02A1C7ED126B}" destId="{9CECE8A6-C9FB-4163-BB3A-3BF7210D4EC2}" srcOrd="0" destOrd="0" presId="urn:microsoft.com/office/officeart/2005/8/layout/hList1"/>
    <dgm:cxn modelId="{CACDB279-C1F1-4B99-A344-330E9D82176E}" srcId="{D8D0E016-CCE7-422D-A705-7DE21B738233}" destId="{D3FC600D-1786-4453-A7D5-A6EC99AEB980}" srcOrd="0" destOrd="0" parTransId="{D4A43A73-8AE2-43E6-BC65-6CBBAFD05B0A}" sibTransId="{ABDBF776-9564-4FD7-B1C0-E99F869686EA}"/>
    <dgm:cxn modelId="{903A4185-24AC-4199-AC21-AE8742D761BB}" type="presOf" srcId="{940D1567-04BA-41DB-B4AE-334E6A91010B}" destId="{02319357-124C-4770-9E7B-0A77E50E239B}" srcOrd="0" destOrd="0" presId="urn:microsoft.com/office/officeart/2005/8/layout/hList1"/>
    <dgm:cxn modelId="{70D97395-EAB4-43B4-B3C7-6884A67BCCC8}" srcId="{D8D0E016-CCE7-422D-A705-7DE21B738233}" destId="{ABDDDAB5-7038-489B-A154-0FB16A143C87}" srcOrd="2" destOrd="0" parTransId="{12367820-4EDE-4184-89F6-57DF47C9B4CB}" sibTransId="{187C82A5-75F9-4050-BD31-9B229DFD4830}"/>
    <dgm:cxn modelId="{D45C8A9B-ECBE-4E0A-8072-B73788AFE8AC}" srcId="{D8D0E016-CCE7-422D-A705-7DE21B738233}" destId="{C7E26FD8-915D-4F2A-B6BE-8DDD6908B2EB}" srcOrd="1" destOrd="0" parTransId="{6DB2A1FE-9523-4370-BD9B-D58453A2E3AA}" sibTransId="{8051B491-EA64-4159-86CC-091749F24B22}"/>
    <dgm:cxn modelId="{A36729A4-E98C-453D-B5F3-29615C24D76E}" srcId="{ECB3AA0B-BD87-4460-893F-6C1C49B41B10}" destId="{940D1567-04BA-41DB-B4AE-334E6A91010B}" srcOrd="1" destOrd="0" parTransId="{B6D43FF0-72CD-4FEC-8277-16380EC1D743}" sibTransId="{699BD985-31B4-4202-93FE-AEDC7B48927B}"/>
    <dgm:cxn modelId="{D753FAA6-6D41-455A-8886-25C842B19196}" type="presOf" srcId="{ECB3AA0B-BD87-4460-893F-6C1C49B41B10}" destId="{465FA6DE-AE9D-4210-A021-EC1B6CB12F6B}" srcOrd="0" destOrd="0" presId="urn:microsoft.com/office/officeart/2005/8/layout/hList1"/>
    <dgm:cxn modelId="{E12C2DA8-792F-429D-BD96-F97FF864EDFB}" srcId="{ECB3AA0B-BD87-4460-893F-6C1C49B41B10}" destId="{5D6D65AD-2FF2-47FE-81FC-E671E2D1FFE9}" srcOrd="0" destOrd="0" parTransId="{C73BDB00-7454-4A22-9582-19A32667AD38}" sibTransId="{CBD88CC4-F578-4A61-AFCE-3476E38D1554}"/>
    <dgm:cxn modelId="{2F5690B0-EB2C-4C15-B858-973E1C6AC14E}" type="presOf" srcId="{F346E902-F7C2-4BBB-A4C3-7DB6DAC152D8}" destId="{4DE9D2D8-5092-41DF-97ED-6F585F0CEB65}" srcOrd="0" destOrd="0" presId="urn:microsoft.com/office/officeart/2005/8/layout/hList1"/>
    <dgm:cxn modelId="{F2AFB6B0-0955-49EC-AE68-CAE3C0ACAFC7}" type="presOf" srcId="{5D6D65AD-2FF2-47FE-81FC-E671E2D1FFE9}" destId="{DD6FCEE7-4CC5-42B8-B8C7-2747D60251FE}" srcOrd="0" destOrd="0" presId="urn:microsoft.com/office/officeart/2005/8/layout/hList1"/>
    <dgm:cxn modelId="{5150BFCA-E33B-4E37-8D1F-27F908CEF103}" srcId="{940D1567-04BA-41DB-B4AE-334E6A91010B}" destId="{E9FC1FC6-140E-48BA-81B5-B9B3A263D3E5}" srcOrd="2" destOrd="0" parTransId="{D7E345BA-4339-4646-A058-A103BF9A8738}" sibTransId="{7A5FE9C4-D585-4288-9F75-7CA67ECD2CAE}"/>
    <dgm:cxn modelId="{A5DD6EDF-3407-4424-AEAE-8048F70EF750}" srcId="{9084A5B1-4B5F-4096-B69D-02A1C7ED126B}" destId="{8193FF25-8EDC-421D-A095-FE47C68EEF75}" srcOrd="1" destOrd="0" parTransId="{EA8AE2EA-3D8C-4318-8865-55656749B7E0}" sibTransId="{4E071CC9-612C-4642-ACD6-4B58F4C9D8C0}"/>
    <dgm:cxn modelId="{5D20D8E4-84CE-46DE-885A-6F6FA6D9B10E}" type="presOf" srcId="{0901E00A-2EF8-4A6B-B690-F93799B947B6}" destId="{625E227C-1DAB-4E7F-9B8C-506491716A7F}" srcOrd="0" destOrd="1" presId="urn:microsoft.com/office/officeart/2005/8/layout/hList1"/>
    <dgm:cxn modelId="{A8F65DF2-E6E3-4965-96F0-61571F7E0123}" type="presOf" srcId="{D3FC600D-1786-4453-A7D5-A6EC99AEB980}" destId="{5EF00E7B-4743-4FE4-B458-69324BCA7106}" srcOrd="0" destOrd="0" presId="urn:microsoft.com/office/officeart/2005/8/layout/hList1"/>
    <dgm:cxn modelId="{0C6041F2-31FB-4F9E-A981-D8BE08051F56}" srcId="{D8D0E016-CCE7-422D-A705-7DE21B738233}" destId="{7F7BC10B-BCA4-40CD-A9F0-EF62F3062C5A}" srcOrd="3" destOrd="0" parTransId="{28D303C9-7FA7-459F-A84C-7A28EDF7A580}" sibTransId="{C96D6BFA-07C5-4AFB-A9F6-81F6B8D2333C}"/>
    <dgm:cxn modelId="{E84D65F8-1856-4D8F-8C6E-561220920362}" srcId="{940D1567-04BA-41DB-B4AE-334E6A91010B}" destId="{0E604F17-638F-4BB9-A340-1BCDDF60F972}" srcOrd="1" destOrd="0" parTransId="{59F7BAD0-C86C-40F6-B9C8-1F56C400647C}" sibTransId="{887B986C-E0C7-4C81-A670-149FBAB39BE3}"/>
    <dgm:cxn modelId="{699DF3FC-EC02-4D7C-A15B-9D697A30FB38}" type="presOf" srcId="{83F86E82-BF43-43D7-9B2E-3631A8356071}" destId="{625E227C-1DAB-4E7F-9B8C-506491716A7F}" srcOrd="0" destOrd="0" presId="urn:microsoft.com/office/officeart/2005/8/layout/hList1"/>
    <dgm:cxn modelId="{C9DEBA59-5F52-4888-8267-51F5ECE6A365}" type="presParOf" srcId="{465FA6DE-AE9D-4210-A021-EC1B6CB12F6B}" destId="{3CE32005-EE04-45F0-9B5E-FABF9B299AE1}" srcOrd="0" destOrd="0" presId="urn:microsoft.com/office/officeart/2005/8/layout/hList1"/>
    <dgm:cxn modelId="{4ED06F74-659C-4C91-AD46-3388A4A4AC63}" type="presParOf" srcId="{3CE32005-EE04-45F0-9B5E-FABF9B299AE1}" destId="{DD6FCEE7-4CC5-42B8-B8C7-2747D60251FE}" srcOrd="0" destOrd="0" presId="urn:microsoft.com/office/officeart/2005/8/layout/hList1"/>
    <dgm:cxn modelId="{EC74EB82-1E9B-424B-B78A-0D8702F00E10}" type="presParOf" srcId="{3CE32005-EE04-45F0-9B5E-FABF9B299AE1}" destId="{625E227C-1DAB-4E7F-9B8C-506491716A7F}" srcOrd="1" destOrd="0" presId="urn:microsoft.com/office/officeart/2005/8/layout/hList1"/>
    <dgm:cxn modelId="{DFF34DEF-FF08-48FB-BC92-44994EDF044C}" type="presParOf" srcId="{465FA6DE-AE9D-4210-A021-EC1B6CB12F6B}" destId="{704A5B8B-1F48-475A-AA6B-F7A183626A89}" srcOrd="1" destOrd="0" presId="urn:microsoft.com/office/officeart/2005/8/layout/hList1"/>
    <dgm:cxn modelId="{05FFFE87-31D2-4271-99EF-F2B8082C2E96}" type="presParOf" srcId="{465FA6DE-AE9D-4210-A021-EC1B6CB12F6B}" destId="{54599743-F0DF-4DF7-AFAA-0F20B37A0426}" srcOrd="2" destOrd="0" presId="urn:microsoft.com/office/officeart/2005/8/layout/hList1"/>
    <dgm:cxn modelId="{E203B229-60BD-4DBF-81BA-2C5CE8580240}" type="presParOf" srcId="{54599743-F0DF-4DF7-AFAA-0F20B37A0426}" destId="{02319357-124C-4770-9E7B-0A77E50E239B}" srcOrd="0" destOrd="0" presId="urn:microsoft.com/office/officeart/2005/8/layout/hList1"/>
    <dgm:cxn modelId="{42CE6C9E-4C74-49AA-BE90-ED6E771743C9}" type="presParOf" srcId="{54599743-F0DF-4DF7-AFAA-0F20B37A0426}" destId="{4DE9D2D8-5092-41DF-97ED-6F585F0CEB65}" srcOrd="1" destOrd="0" presId="urn:microsoft.com/office/officeart/2005/8/layout/hList1"/>
    <dgm:cxn modelId="{9ED55961-B549-4650-9C38-7BB61BED3A1A}" type="presParOf" srcId="{465FA6DE-AE9D-4210-A021-EC1B6CB12F6B}" destId="{074C3EE1-CC82-486E-92B4-EC2B0B4831B7}" srcOrd="3" destOrd="0" presId="urn:microsoft.com/office/officeart/2005/8/layout/hList1"/>
    <dgm:cxn modelId="{75CDAA6F-6EF5-426B-BA30-D7F24DB1CCBF}" type="presParOf" srcId="{465FA6DE-AE9D-4210-A021-EC1B6CB12F6B}" destId="{1A483F96-A3F6-490F-9D18-6761B4B32347}" srcOrd="4" destOrd="0" presId="urn:microsoft.com/office/officeart/2005/8/layout/hList1"/>
    <dgm:cxn modelId="{04497AF3-019C-46A2-B4A2-31F94E70778A}" type="presParOf" srcId="{1A483F96-A3F6-490F-9D18-6761B4B32347}" destId="{7F0F038F-68BD-4ED2-88DD-5093952C1B30}" srcOrd="0" destOrd="0" presId="urn:microsoft.com/office/officeart/2005/8/layout/hList1"/>
    <dgm:cxn modelId="{2D8D6269-43D4-437C-AB4F-5ACC1FB3C324}" type="presParOf" srcId="{1A483F96-A3F6-490F-9D18-6761B4B32347}" destId="{5EF00E7B-4743-4FE4-B458-69324BCA7106}" srcOrd="1" destOrd="0" presId="urn:microsoft.com/office/officeart/2005/8/layout/hList1"/>
    <dgm:cxn modelId="{07CD9C85-4545-47B1-AF7E-CFB1E9F3CB11}" type="presParOf" srcId="{465FA6DE-AE9D-4210-A021-EC1B6CB12F6B}" destId="{4E194D95-7B43-49B8-BDAD-340674584513}" srcOrd="5" destOrd="0" presId="urn:microsoft.com/office/officeart/2005/8/layout/hList1"/>
    <dgm:cxn modelId="{28379DE2-AF10-4A6E-A82F-7592AB7C7A2D}" type="presParOf" srcId="{465FA6DE-AE9D-4210-A021-EC1B6CB12F6B}" destId="{5C228B11-E02D-43A4-B98C-4B7C47EC04CE}" srcOrd="6" destOrd="0" presId="urn:microsoft.com/office/officeart/2005/8/layout/hList1"/>
    <dgm:cxn modelId="{DAC1319E-6BB7-4202-A9FA-7A24B06EF731}" type="presParOf" srcId="{5C228B11-E02D-43A4-B98C-4B7C47EC04CE}" destId="{9CECE8A6-C9FB-4163-BB3A-3BF7210D4EC2}" srcOrd="0" destOrd="0" presId="urn:microsoft.com/office/officeart/2005/8/layout/hList1"/>
    <dgm:cxn modelId="{2EFEB5BD-F5FB-4404-B7DE-502909C4FF67}" type="presParOf" srcId="{5C228B11-E02D-43A4-B98C-4B7C47EC04CE}" destId="{869EA55F-091F-4517-8487-F3075DA50FF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CB3AA0B-BD87-4460-893F-6C1C49B41B1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5D6D65AD-2FF2-47FE-81FC-E671E2D1FFE9}">
      <dgm:prSet/>
      <dgm:spPr>
        <a:solidFill>
          <a:schemeClr val="accent3"/>
        </a:solidFill>
      </dgm:spPr>
      <dgm:t>
        <a:bodyPr/>
        <a:lstStyle/>
        <a:p>
          <a:r>
            <a:rPr lang="en-US" dirty="0"/>
            <a:t>Physical</a:t>
          </a:r>
        </a:p>
      </dgm:t>
    </dgm:pt>
    <dgm:pt modelId="{C73BDB00-7454-4A22-9582-19A32667AD38}" type="parTrans" cxnId="{E12C2DA8-792F-429D-BD96-F97FF864EDFB}">
      <dgm:prSet/>
      <dgm:spPr/>
      <dgm:t>
        <a:bodyPr/>
        <a:lstStyle/>
        <a:p>
          <a:endParaRPr lang="en-US"/>
        </a:p>
      </dgm:t>
    </dgm:pt>
    <dgm:pt modelId="{CBD88CC4-F578-4A61-AFCE-3476E38D1554}" type="sibTrans" cxnId="{E12C2DA8-792F-429D-BD96-F97FF864EDFB}">
      <dgm:prSet/>
      <dgm:spPr/>
      <dgm:t>
        <a:bodyPr/>
        <a:lstStyle/>
        <a:p>
          <a:endParaRPr lang="en-US"/>
        </a:p>
      </dgm:t>
    </dgm:pt>
    <dgm:pt modelId="{83F86E82-BF43-43D7-9B2E-3631A8356071}">
      <dgm:prSet/>
      <dgm:spPr>
        <a:solidFill>
          <a:schemeClr val="accent3">
            <a:lumMod val="40000"/>
            <a:lumOff val="60000"/>
            <a:alpha val="90000"/>
          </a:schemeClr>
        </a:solidFill>
      </dgm:spPr>
      <dgm:t>
        <a:bodyPr/>
        <a:lstStyle/>
        <a:p>
          <a:r>
            <a:rPr lang="en-US" b="0" i="0" dirty="0"/>
            <a:t>Families have access to economic and financial health</a:t>
          </a:r>
          <a:endParaRPr lang="en-US" dirty="0"/>
        </a:p>
      </dgm:t>
    </dgm:pt>
    <dgm:pt modelId="{68AE5892-4E2E-4FA5-A82D-714969254EC1}" type="parTrans" cxnId="{7B1CA90D-75B2-42A3-AD9B-4DF623154832}">
      <dgm:prSet/>
      <dgm:spPr/>
      <dgm:t>
        <a:bodyPr/>
        <a:lstStyle/>
        <a:p>
          <a:endParaRPr lang="en-US"/>
        </a:p>
      </dgm:t>
    </dgm:pt>
    <dgm:pt modelId="{69FFE50E-8652-41D0-8376-7EB9CD35B9B1}" type="sibTrans" cxnId="{7B1CA90D-75B2-42A3-AD9B-4DF623154832}">
      <dgm:prSet/>
      <dgm:spPr/>
      <dgm:t>
        <a:bodyPr/>
        <a:lstStyle/>
        <a:p>
          <a:endParaRPr lang="en-US"/>
        </a:p>
      </dgm:t>
    </dgm:pt>
    <dgm:pt modelId="{940D1567-04BA-41DB-B4AE-334E6A91010B}">
      <dgm:prSet/>
      <dgm:spPr>
        <a:solidFill>
          <a:schemeClr val="accent3"/>
        </a:solidFill>
      </dgm:spPr>
      <dgm:t>
        <a:bodyPr/>
        <a:lstStyle/>
        <a:p>
          <a:r>
            <a:rPr lang="en-US" dirty="0"/>
            <a:t>Psychological</a:t>
          </a:r>
        </a:p>
      </dgm:t>
    </dgm:pt>
    <dgm:pt modelId="{B6D43FF0-72CD-4FEC-8277-16380EC1D743}" type="parTrans" cxnId="{A36729A4-E98C-453D-B5F3-29615C24D76E}">
      <dgm:prSet/>
      <dgm:spPr/>
      <dgm:t>
        <a:bodyPr/>
        <a:lstStyle/>
        <a:p>
          <a:endParaRPr lang="en-US"/>
        </a:p>
      </dgm:t>
    </dgm:pt>
    <dgm:pt modelId="{699BD985-31B4-4202-93FE-AEDC7B48927B}" type="sibTrans" cxnId="{A36729A4-E98C-453D-B5F3-29615C24D76E}">
      <dgm:prSet/>
      <dgm:spPr/>
      <dgm:t>
        <a:bodyPr/>
        <a:lstStyle/>
        <a:p>
          <a:endParaRPr lang="en-US"/>
        </a:p>
      </dgm:t>
    </dgm:pt>
    <dgm:pt modelId="{F346E902-F7C2-4BBB-A4C3-7DB6DAC152D8}">
      <dgm:prSet/>
      <dgm:spPr>
        <a:solidFill>
          <a:schemeClr val="accent3">
            <a:lumMod val="40000"/>
            <a:lumOff val="60000"/>
            <a:alpha val="90000"/>
          </a:schemeClr>
        </a:solidFill>
      </dgm:spPr>
      <dgm:t>
        <a:bodyPr/>
        <a:lstStyle/>
        <a:p>
          <a:r>
            <a:rPr lang="en-US" dirty="0"/>
            <a:t>Families have access to medical care and mental health services</a:t>
          </a:r>
        </a:p>
      </dgm:t>
    </dgm:pt>
    <dgm:pt modelId="{0AD75561-548D-490A-93E3-789E37B4DF3A}" type="parTrans" cxnId="{4EE48301-DAC0-407C-B753-F50870EFF134}">
      <dgm:prSet/>
      <dgm:spPr/>
      <dgm:t>
        <a:bodyPr/>
        <a:lstStyle/>
        <a:p>
          <a:endParaRPr lang="en-US"/>
        </a:p>
      </dgm:t>
    </dgm:pt>
    <dgm:pt modelId="{693334C7-12D3-466D-A25B-F76CAA435D50}" type="sibTrans" cxnId="{4EE48301-DAC0-407C-B753-F50870EFF134}">
      <dgm:prSet/>
      <dgm:spPr/>
      <dgm:t>
        <a:bodyPr/>
        <a:lstStyle/>
        <a:p>
          <a:endParaRPr lang="en-US"/>
        </a:p>
      </dgm:t>
    </dgm:pt>
    <dgm:pt modelId="{D8D0E016-CCE7-422D-A705-7DE21B738233}">
      <dgm:prSet/>
      <dgm:spPr>
        <a:solidFill>
          <a:schemeClr val="accent3"/>
        </a:solidFill>
      </dgm:spPr>
      <dgm:t>
        <a:bodyPr/>
        <a:lstStyle/>
        <a:p>
          <a:r>
            <a:rPr lang="en-US" dirty="0"/>
            <a:t>Social</a:t>
          </a:r>
        </a:p>
      </dgm:t>
    </dgm:pt>
    <dgm:pt modelId="{D6D2D854-38C4-4D4E-9A19-0A0C55A93F8A}" type="parTrans" cxnId="{ADD16E09-6003-48A0-A8A6-E3BF8392DB05}">
      <dgm:prSet/>
      <dgm:spPr/>
      <dgm:t>
        <a:bodyPr/>
        <a:lstStyle/>
        <a:p>
          <a:endParaRPr lang="en-US"/>
        </a:p>
      </dgm:t>
    </dgm:pt>
    <dgm:pt modelId="{E9D7545A-6EEC-4A0D-A593-CB5ED9C7F87E}" type="sibTrans" cxnId="{ADD16E09-6003-48A0-A8A6-E3BF8392DB05}">
      <dgm:prSet/>
      <dgm:spPr/>
      <dgm:t>
        <a:bodyPr/>
        <a:lstStyle/>
        <a:p>
          <a:endParaRPr lang="en-US"/>
        </a:p>
      </dgm:t>
    </dgm:pt>
    <dgm:pt modelId="{D3FC600D-1786-4453-A7D5-A6EC99AEB980}">
      <dgm:prSet/>
      <dgm:spPr>
        <a:solidFill>
          <a:schemeClr val="accent3">
            <a:lumMod val="40000"/>
            <a:lumOff val="60000"/>
            <a:alpha val="90000"/>
          </a:schemeClr>
        </a:solidFill>
      </dgm:spPr>
      <dgm:t>
        <a:bodyPr/>
        <a:lstStyle/>
        <a:p>
          <a:r>
            <a:rPr lang="en-US" dirty="0"/>
            <a:t>Adults have work opportunities with family-friendly policies</a:t>
          </a:r>
        </a:p>
      </dgm:t>
    </dgm:pt>
    <dgm:pt modelId="{D4A43A73-8AE2-43E6-BC65-6CBBAFD05B0A}" type="parTrans" cxnId="{CACDB279-C1F1-4B99-A344-330E9D82176E}">
      <dgm:prSet/>
      <dgm:spPr/>
      <dgm:t>
        <a:bodyPr/>
        <a:lstStyle/>
        <a:p>
          <a:endParaRPr lang="en-US"/>
        </a:p>
      </dgm:t>
    </dgm:pt>
    <dgm:pt modelId="{ABDBF776-9564-4FD7-B1C0-E99F869686EA}" type="sibTrans" cxnId="{CACDB279-C1F1-4B99-A344-330E9D82176E}">
      <dgm:prSet/>
      <dgm:spPr/>
      <dgm:t>
        <a:bodyPr/>
        <a:lstStyle/>
        <a:p>
          <a:endParaRPr lang="en-US"/>
        </a:p>
      </dgm:t>
    </dgm:pt>
    <dgm:pt modelId="{9084A5B1-4B5F-4096-B69D-02A1C7ED126B}">
      <dgm:prSet/>
      <dgm:spPr>
        <a:solidFill>
          <a:schemeClr val="accent3"/>
        </a:solidFill>
      </dgm:spPr>
      <dgm:t>
        <a:bodyPr/>
        <a:lstStyle/>
        <a:p>
          <a:r>
            <a:rPr lang="en-US" dirty="0"/>
            <a:t>Moral</a:t>
          </a:r>
        </a:p>
      </dgm:t>
    </dgm:pt>
    <dgm:pt modelId="{D2EBC55D-29EF-47A1-8F6D-7E21BB756076}" type="parTrans" cxnId="{3A4EA941-78C2-477A-B225-543137079747}">
      <dgm:prSet/>
      <dgm:spPr/>
      <dgm:t>
        <a:bodyPr/>
        <a:lstStyle/>
        <a:p>
          <a:endParaRPr lang="en-US"/>
        </a:p>
      </dgm:t>
    </dgm:pt>
    <dgm:pt modelId="{F69E4641-9E43-4242-A518-0C0F305833EA}" type="sibTrans" cxnId="{3A4EA941-78C2-477A-B225-543137079747}">
      <dgm:prSet/>
      <dgm:spPr/>
      <dgm:t>
        <a:bodyPr/>
        <a:lstStyle/>
        <a:p>
          <a:endParaRPr lang="en-US"/>
        </a:p>
      </dgm:t>
    </dgm:pt>
    <dgm:pt modelId="{10ECEA3B-112C-4B11-8026-1CA51B739F22}">
      <dgm:prSet/>
      <dgm:spPr>
        <a:solidFill>
          <a:schemeClr val="accent3">
            <a:lumMod val="40000"/>
            <a:lumOff val="60000"/>
            <a:alpha val="90000"/>
          </a:schemeClr>
        </a:solidFill>
      </dgm:spPr>
      <dgm:t>
        <a:bodyPr/>
        <a:lstStyle/>
        <a:p>
          <a:r>
            <a:rPr lang="en-US" dirty="0"/>
            <a:t>Residents feel connected to each other and are involved in the community</a:t>
          </a:r>
        </a:p>
      </dgm:t>
    </dgm:pt>
    <dgm:pt modelId="{52BACAEB-A5F9-4624-934E-560A4DF8D168}" type="parTrans" cxnId="{9A238329-4D6D-4168-856D-87F514CC9021}">
      <dgm:prSet/>
      <dgm:spPr/>
      <dgm:t>
        <a:bodyPr/>
        <a:lstStyle/>
        <a:p>
          <a:endParaRPr lang="en-US"/>
        </a:p>
      </dgm:t>
    </dgm:pt>
    <dgm:pt modelId="{71E89405-95CF-4186-ACC5-A86779AAF77F}" type="sibTrans" cxnId="{9A238329-4D6D-4168-856D-87F514CC9021}">
      <dgm:prSet/>
      <dgm:spPr/>
      <dgm:t>
        <a:bodyPr/>
        <a:lstStyle/>
        <a:p>
          <a:endParaRPr lang="en-US"/>
        </a:p>
      </dgm:t>
    </dgm:pt>
    <dgm:pt modelId="{F5068136-B509-4282-B726-A73877C77662}">
      <dgm:prSet/>
      <dgm:spPr>
        <a:solidFill>
          <a:schemeClr val="accent3">
            <a:lumMod val="40000"/>
            <a:lumOff val="60000"/>
            <a:alpha val="90000"/>
          </a:schemeClr>
        </a:solidFill>
      </dgm:spPr>
      <dgm:t>
        <a:bodyPr/>
        <a:lstStyle/>
        <a:p>
          <a:r>
            <a:rPr lang="en-US" dirty="0"/>
            <a:t>Safe, stable housing</a:t>
          </a:r>
        </a:p>
      </dgm:t>
    </dgm:pt>
    <dgm:pt modelId="{85012C56-1889-481C-90A8-E2E3527770B4}" type="parTrans" cxnId="{4D1F7839-2597-4766-989C-C31219AD8103}">
      <dgm:prSet/>
      <dgm:spPr/>
      <dgm:t>
        <a:bodyPr/>
        <a:lstStyle/>
        <a:p>
          <a:endParaRPr lang="en-US"/>
        </a:p>
      </dgm:t>
    </dgm:pt>
    <dgm:pt modelId="{2E60C68B-05AD-47E7-8DD7-B5524DC48D8B}" type="sibTrans" cxnId="{4D1F7839-2597-4766-989C-C31219AD8103}">
      <dgm:prSet/>
      <dgm:spPr/>
      <dgm:t>
        <a:bodyPr/>
        <a:lstStyle/>
        <a:p>
          <a:endParaRPr lang="en-US"/>
        </a:p>
      </dgm:t>
    </dgm:pt>
    <dgm:pt modelId="{BDA928F8-E4A8-43EB-BD85-788BE6EEE4FB}">
      <dgm:prSet/>
      <dgm:spPr>
        <a:solidFill>
          <a:schemeClr val="accent3">
            <a:lumMod val="40000"/>
            <a:lumOff val="60000"/>
            <a:alpha val="90000"/>
          </a:schemeClr>
        </a:solidFill>
      </dgm:spPr>
      <dgm:t>
        <a:bodyPr/>
        <a:lstStyle/>
        <a:p>
          <a:r>
            <a:rPr lang="en-US" dirty="0"/>
            <a:t>Nurturing and safe childcare</a:t>
          </a:r>
        </a:p>
      </dgm:t>
    </dgm:pt>
    <dgm:pt modelId="{B61659C8-B760-4BB1-92A7-DD7F9A833318}" type="parTrans" cxnId="{89AFA100-97EE-41E1-8928-1ACA25F6F2D0}">
      <dgm:prSet/>
      <dgm:spPr/>
      <dgm:t>
        <a:bodyPr/>
        <a:lstStyle/>
        <a:p>
          <a:endParaRPr lang="en-US"/>
        </a:p>
      </dgm:t>
    </dgm:pt>
    <dgm:pt modelId="{B893B751-F77A-4A20-8994-50F93F664F34}" type="sibTrans" cxnId="{89AFA100-97EE-41E1-8928-1ACA25F6F2D0}">
      <dgm:prSet/>
      <dgm:spPr/>
      <dgm:t>
        <a:bodyPr/>
        <a:lstStyle/>
        <a:p>
          <a:endParaRPr lang="en-US"/>
        </a:p>
      </dgm:t>
    </dgm:pt>
    <dgm:pt modelId="{0CA2D450-0A53-45BB-93DF-51ABDB252C15}">
      <dgm:prSet/>
      <dgm:spPr>
        <a:solidFill>
          <a:schemeClr val="accent3">
            <a:lumMod val="40000"/>
            <a:lumOff val="60000"/>
            <a:alpha val="90000"/>
          </a:schemeClr>
        </a:solidFill>
      </dgm:spPr>
      <dgm:t>
        <a:bodyPr/>
        <a:lstStyle/>
        <a:p>
          <a:r>
            <a:rPr lang="en-US" dirty="0"/>
            <a:t>Strong partnerships with businesses, health care, government, and other sectors</a:t>
          </a:r>
        </a:p>
      </dgm:t>
    </dgm:pt>
    <dgm:pt modelId="{5DC928FD-F494-4E98-B532-C498CE3F1ACB}" type="parTrans" cxnId="{B9B374FC-D189-4332-86D5-5B228B182C24}">
      <dgm:prSet/>
      <dgm:spPr/>
      <dgm:t>
        <a:bodyPr/>
        <a:lstStyle/>
        <a:p>
          <a:endParaRPr lang="en-US"/>
        </a:p>
      </dgm:t>
    </dgm:pt>
    <dgm:pt modelId="{19E7E968-7046-4F1E-8D1F-016BF1199394}" type="sibTrans" cxnId="{B9B374FC-D189-4332-86D5-5B228B182C24}">
      <dgm:prSet/>
      <dgm:spPr/>
      <dgm:t>
        <a:bodyPr/>
        <a:lstStyle/>
        <a:p>
          <a:endParaRPr lang="en-US"/>
        </a:p>
      </dgm:t>
    </dgm:pt>
    <dgm:pt modelId="{B242DA55-9AC6-4FAD-9215-23E0AA58D77E}">
      <dgm:prSet/>
      <dgm:spPr>
        <a:solidFill>
          <a:schemeClr val="accent3">
            <a:lumMod val="40000"/>
            <a:lumOff val="60000"/>
            <a:alpha val="90000"/>
          </a:schemeClr>
        </a:solidFill>
      </dgm:spPr>
      <dgm:t>
        <a:bodyPr/>
        <a:lstStyle/>
        <a:p>
          <a:r>
            <a:rPr lang="en-US" dirty="0"/>
            <a:t>Violence is not tolerated or accepted</a:t>
          </a:r>
        </a:p>
      </dgm:t>
    </dgm:pt>
    <dgm:pt modelId="{7FE46658-802C-4F80-A178-2ED19CE95585}" type="parTrans" cxnId="{E7134A97-6188-4E27-A40E-B54828E5126C}">
      <dgm:prSet/>
      <dgm:spPr/>
      <dgm:t>
        <a:bodyPr/>
        <a:lstStyle/>
        <a:p>
          <a:endParaRPr lang="en-US"/>
        </a:p>
      </dgm:t>
    </dgm:pt>
    <dgm:pt modelId="{924213D0-26AA-474E-9708-FC82BEAED2B2}" type="sibTrans" cxnId="{E7134A97-6188-4E27-A40E-B54828E5126C}">
      <dgm:prSet/>
      <dgm:spPr/>
      <dgm:t>
        <a:bodyPr/>
        <a:lstStyle/>
        <a:p>
          <a:endParaRPr lang="en-US"/>
        </a:p>
      </dgm:t>
    </dgm:pt>
    <dgm:pt modelId="{465FA6DE-AE9D-4210-A021-EC1B6CB12F6B}" type="pres">
      <dgm:prSet presAssocID="{ECB3AA0B-BD87-4460-893F-6C1C49B41B10}" presName="Name0" presStyleCnt="0">
        <dgm:presLayoutVars>
          <dgm:dir/>
          <dgm:animLvl val="lvl"/>
          <dgm:resizeHandles val="exact"/>
        </dgm:presLayoutVars>
      </dgm:prSet>
      <dgm:spPr/>
    </dgm:pt>
    <dgm:pt modelId="{3CE32005-EE04-45F0-9B5E-FABF9B299AE1}" type="pres">
      <dgm:prSet presAssocID="{5D6D65AD-2FF2-47FE-81FC-E671E2D1FFE9}" presName="composite" presStyleCnt="0"/>
      <dgm:spPr/>
    </dgm:pt>
    <dgm:pt modelId="{DD6FCEE7-4CC5-42B8-B8C7-2747D60251FE}" type="pres">
      <dgm:prSet presAssocID="{5D6D65AD-2FF2-47FE-81FC-E671E2D1FFE9}" presName="parTx" presStyleLbl="alignNode1" presStyleIdx="0" presStyleCnt="4">
        <dgm:presLayoutVars>
          <dgm:chMax val="0"/>
          <dgm:chPref val="0"/>
          <dgm:bulletEnabled val="1"/>
        </dgm:presLayoutVars>
      </dgm:prSet>
      <dgm:spPr/>
    </dgm:pt>
    <dgm:pt modelId="{625E227C-1DAB-4E7F-9B8C-506491716A7F}" type="pres">
      <dgm:prSet presAssocID="{5D6D65AD-2FF2-47FE-81FC-E671E2D1FFE9}" presName="desTx" presStyleLbl="alignAccFollowNode1" presStyleIdx="0" presStyleCnt="4">
        <dgm:presLayoutVars>
          <dgm:bulletEnabled val="1"/>
        </dgm:presLayoutVars>
      </dgm:prSet>
      <dgm:spPr/>
    </dgm:pt>
    <dgm:pt modelId="{704A5B8B-1F48-475A-AA6B-F7A183626A89}" type="pres">
      <dgm:prSet presAssocID="{CBD88CC4-F578-4A61-AFCE-3476E38D1554}" presName="space" presStyleCnt="0"/>
      <dgm:spPr/>
    </dgm:pt>
    <dgm:pt modelId="{54599743-F0DF-4DF7-AFAA-0F20B37A0426}" type="pres">
      <dgm:prSet presAssocID="{940D1567-04BA-41DB-B4AE-334E6A91010B}" presName="composite" presStyleCnt="0"/>
      <dgm:spPr/>
    </dgm:pt>
    <dgm:pt modelId="{02319357-124C-4770-9E7B-0A77E50E239B}" type="pres">
      <dgm:prSet presAssocID="{940D1567-04BA-41DB-B4AE-334E6A91010B}" presName="parTx" presStyleLbl="alignNode1" presStyleIdx="1" presStyleCnt="4">
        <dgm:presLayoutVars>
          <dgm:chMax val="0"/>
          <dgm:chPref val="0"/>
          <dgm:bulletEnabled val="1"/>
        </dgm:presLayoutVars>
      </dgm:prSet>
      <dgm:spPr/>
    </dgm:pt>
    <dgm:pt modelId="{4DE9D2D8-5092-41DF-97ED-6F585F0CEB65}" type="pres">
      <dgm:prSet presAssocID="{940D1567-04BA-41DB-B4AE-334E6A91010B}" presName="desTx" presStyleLbl="alignAccFollowNode1" presStyleIdx="1" presStyleCnt="4">
        <dgm:presLayoutVars>
          <dgm:bulletEnabled val="1"/>
        </dgm:presLayoutVars>
      </dgm:prSet>
      <dgm:spPr/>
    </dgm:pt>
    <dgm:pt modelId="{074C3EE1-CC82-486E-92B4-EC2B0B4831B7}" type="pres">
      <dgm:prSet presAssocID="{699BD985-31B4-4202-93FE-AEDC7B48927B}" presName="space" presStyleCnt="0"/>
      <dgm:spPr/>
    </dgm:pt>
    <dgm:pt modelId="{1A483F96-A3F6-490F-9D18-6761B4B32347}" type="pres">
      <dgm:prSet presAssocID="{D8D0E016-CCE7-422D-A705-7DE21B738233}" presName="composite" presStyleCnt="0"/>
      <dgm:spPr/>
    </dgm:pt>
    <dgm:pt modelId="{7F0F038F-68BD-4ED2-88DD-5093952C1B30}" type="pres">
      <dgm:prSet presAssocID="{D8D0E016-CCE7-422D-A705-7DE21B738233}" presName="parTx" presStyleLbl="alignNode1" presStyleIdx="2" presStyleCnt="4">
        <dgm:presLayoutVars>
          <dgm:chMax val="0"/>
          <dgm:chPref val="0"/>
          <dgm:bulletEnabled val="1"/>
        </dgm:presLayoutVars>
      </dgm:prSet>
      <dgm:spPr/>
    </dgm:pt>
    <dgm:pt modelId="{5EF00E7B-4743-4FE4-B458-69324BCA7106}" type="pres">
      <dgm:prSet presAssocID="{D8D0E016-CCE7-422D-A705-7DE21B738233}" presName="desTx" presStyleLbl="alignAccFollowNode1" presStyleIdx="2" presStyleCnt="4">
        <dgm:presLayoutVars>
          <dgm:bulletEnabled val="1"/>
        </dgm:presLayoutVars>
      </dgm:prSet>
      <dgm:spPr/>
    </dgm:pt>
    <dgm:pt modelId="{4E194D95-7B43-49B8-BDAD-340674584513}" type="pres">
      <dgm:prSet presAssocID="{E9D7545A-6EEC-4A0D-A593-CB5ED9C7F87E}" presName="space" presStyleCnt="0"/>
      <dgm:spPr/>
    </dgm:pt>
    <dgm:pt modelId="{5C228B11-E02D-43A4-B98C-4B7C47EC04CE}" type="pres">
      <dgm:prSet presAssocID="{9084A5B1-4B5F-4096-B69D-02A1C7ED126B}" presName="composite" presStyleCnt="0"/>
      <dgm:spPr/>
    </dgm:pt>
    <dgm:pt modelId="{9CECE8A6-C9FB-4163-BB3A-3BF7210D4EC2}" type="pres">
      <dgm:prSet presAssocID="{9084A5B1-4B5F-4096-B69D-02A1C7ED126B}" presName="parTx" presStyleLbl="alignNode1" presStyleIdx="3" presStyleCnt="4">
        <dgm:presLayoutVars>
          <dgm:chMax val="0"/>
          <dgm:chPref val="0"/>
          <dgm:bulletEnabled val="1"/>
        </dgm:presLayoutVars>
      </dgm:prSet>
      <dgm:spPr/>
    </dgm:pt>
    <dgm:pt modelId="{869EA55F-091F-4517-8487-F3075DA50FF9}" type="pres">
      <dgm:prSet presAssocID="{9084A5B1-4B5F-4096-B69D-02A1C7ED126B}" presName="desTx" presStyleLbl="alignAccFollowNode1" presStyleIdx="3" presStyleCnt="4">
        <dgm:presLayoutVars>
          <dgm:bulletEnabled val="1"/>
        </dgm:presLayoutVars>
      </dgm:prSet>
      <dgm:spPr/>
    </dgm:pt>
  </dgm:ptLst>
  <dgm:cxnLst>
    <dgm:cxn modelId="{89AFA100-97EE-41E1-8928-1ACA25F6F2D0}" srcId="{5D6D65AD-2FF2-47FE-81FC-E671E2D1FFE9}" destId="{BDA928F8-E4A8-43EB-BD85-788BE6EEE4FB}" srcOrd="2" destOrd="0" parTransId="{B61659C8-B760-4BB1-92A7-DD7F9A833318}" sibTransId="{B893B751-F77A-4A20-8994-50F93F664F34}"/>
    <dgm:cxn modelId="{4EE48301-DAC0-407C-B753-F50870EFF134}" srcId="{940D1567-04BA-41DB-B4AE-334E6A91010B}" destId="{F346E902-F7C2-4BBB-A4C3-7DB6DAC152D8}" srcOrd="0" destOrd="0" parTransId="{0AD75561-548D-490A-93E3-789E37B4DF3A}" sibTransId="{693334C7-12D3-466D-A25B-F76CAA435D50}"/>
    <dgm:cxn modelId="{ADD16E09-6003-48A0-A8A6-E3BF8392DB05}" srcId="{ECB3AA0B-BD87-4460-893F-6C1C49B41B10}" destId="{D8D0E016-CCE7-422D-A705-7DE21B738233}" srcOrd="2" destOrd="0" parTransId="{D6D2D854-38C4-4D4E-9A19-0A0C55A93F8A}" sibTransId="{E9D7545A-6EEC-4A0D-A593-CB5ED9C7F87E}"/>
    <dgm:cxn modelId="{7B1CA90D-75B2-42A3-AD9B-4DF623154832}" srcId="{5D6D65AD-2FF2-47FE-81FC-E671E2D1FFE9}" destId="{83F86E82-BF43-43D7-9B2E-3631A8356071}" srcOrd="0" destOrd="0" parTransId="{68AE5892-4E2E-4FA5-A82D-714969254EC1}" sibTransId="{69FFE50E-8652-41D0-8376-7EB9CD35B9B1}"/>
    <dgm:cxn modelId="{9A238329-4D6D-4168-856D-87F514CC9021}" srcId="{9084A5B1-4B5F-4096-B69D-02A1C7ED126B}" destId="{10ECEA3B-112C-4B11-8026-1CA51B739F22}" srcOrd="0" destOrd="0" parTransId="{52BACAEB-A5F9-4624-934E-560A4DF8D168}" sibTransId="{71E89405-95CF-4186-ACC5-A86779AAF77F}"/>
    <dgm:cxn modelId="{1D895D38-2C3E-4EDA-B47B-8E2740C969BB}" type="presOf" srcId="{BDA928F8-E4A8-43EB-BD85-788BE6EEE4FB}" destId="{625E227C-1DAB-4E7F-9B8C-506491716A7F}" srcOrd="0" destOrd="2" presId="urn:microsoft.com/office/officeart/2005/8/layout/hList1"/>
    <dgm:cxn modelId="{4D1F7839-2597-4766-989C-C31219AD8103}" srcId="{5D6D65AD-2FF2-47FE-81FC-E671E2D1FFE9}" destId="{F5068136-B509-4282-B726-A73877C77662}" srcOrd="1" destOrd="0" parTransId="{85012C56-1889-481C-90A8-E2E3527770B4}" sibTransId="{2E60C68B-05AD-47E7-8DD7-B5524DC48D8B}"/>
    <dgm:cxn modelId="{5CD9F93C-A1B0-46F4-A9C0-088F9E07603C}" type="presOf" srcId="{F5068136-B509-4282-B726-A73877C77662}" destId="{625E227C-1DAB-4E7F-9B8C-506491716A7F}" srcOrd="0" destOrd="1" presId="urn:microsoft.com/office/officeart/2005/8/layout/hList1"/>
    <dgm:cxn modelId="{3A4EA941-78C2-477A-B225-543137079747}" srcId="{ECB3AA0B-BD87-4460-893F-6C1C49B41B10}" destId="{9084A5B1-4B5F-4096-B69D-02A1C7ED126B}" srcOrd="3" destOrd="0" parTransId="{D2EBC55D-29EF-47A1-8F6D-7E21BB756076}" sibTransId="{F69E4641-9E43-4242-A518-0C0F305833EA}"/>
    <dgm:cxn modelId="{3CC11166-EF15-409E-A5DE-76D94736003B}" type="presOf" srcId="{D8D0E016-CCE7-422D-A705-7DE21B738233}" destId="{7F0F038F-68BD-4ED2-88DD-5093952C1B30}" srcOrd="0" destOrd="0" presId="urn:microsoft.com/office/officeart/2005/8/layout/hList1"/>
    <dgm:cxn modelId="{F6F8EF71-A213-4A18-8050-8A6FE8F80DAE}" type="presOf" srcId="{10ECEA3B-112C-4B11-8026-1CA51B739F22}" destId="{869EA55F-091F-4517-8487-F3075DA50FF9}" srcOrd="0" destOrd="0" presId="urn:microsoft.com/office/officeart/2005/8/layout/hList1"/>
    <dgm:cxn modelId="{423B6B58-90BF-47BA-8682-73AAC144FDE4}" type="presOf" srcId="{9084A5B1-4B5F-4096-B69D-02A1C7ED126B}" destId="{9CECE8A6-C9FB-4163-BB3A-3BF7210D4EC2}" srcOrd="0" destOrd="0" presId="urn:microsoft.com/office/officeart/2005/8/layout/hList1"/>
    <dgm:cxn modelId="{CACDB279-C1F1-4B99-A344-330E9D82176E}" srcId="{D8D0E016-CCE7-422D-A705-7DE21B738233}" destId="{D3FC600D-1786-4453-A7D5-A6EC99AEB980}" srcOrd="0" destOrd="0" parTransId="{D4A43A73-8AE2-43E6-BC65-6CBBAFD05B0A}" sibTransId="{ABDBF776-9564-4FD7-B1C0-E99F869686EA}"/>
    <dgm:cxn modelId="{903A4185-24AC-4199-AC21-AE8742D761BB}" type="presOf" srcId="{940D1567-04BA-41DB-B4AE-334E6A91010B}" destId="{02319357-124C-4770-9E7B-0A77E50E239B}" srcOrd="0" destOrd="0" presId="urn:microsoft.com/office/officeart/2005/8/layout/hList1"/>
    <dgm:cxn modelId="{4E98F68B-10FB-4C18-B06A-AAC5ED654752}" type="presOf" srcId="{0CA2D450-0A53-45BB-93DF-51ABDB252C15}" destId="{5EF00E7B-4743-4FE4-B458-69324BCA7106}" srcOrd="0" destOrd="1" presId="urn:microsoft.com/office/officeart/2005/8/layout/hList1"/>
    <dgm:cxn modelId="{E7134A97-6188-4E27-A40E-B54828E5126C}" srcId="{9084A5B1-4B5F-4096-B69D-02A1C7ED126B}" destId="{B242DA55-9AC6-4FAD-9215-23E0AA58D77E}" srcOrd="1" destOrd="0" parTransId="{7FE46658-802C-4F80-A178-2ED19CE95585}" sibTransId="{924213D0-26AA-474E-9708-FC82BEAED2B2}"/>
    <dgm:cxn modelId="{A36729A4-E98C-453D-B5F3-29615C24D76E}" srcId="{ECB3AA0B-BD87-4460-893F-6C1C49B41B10}" destId="{940D1567-04BA-41DB-B4AE-334E6A91010B}" srcOrd="1" destOrd="0" parTransId="{B6D43FF0-72CD-4FEC-8277-16380EC1D743}" sibTransId="{699BD985-31B4-4202-93FE-AEDC7B48927B}"/>
    <dgm:cxn modelId="{D753FAA6-6D41-455A-8886-25C842B19196}" type="presOf" srcId="{ECB3AA0B-BD87-4460-893F-6C1C49B41B10}" destId="{465FA6DE-AE9D-4210-A021-EC1B6CB12F6B}" srcOrd="0" destOrd="0" presId="urn:microsoft.com/office/officeart/2005/8/layout/hList1"/>
    <dgm:cxn modelId="{E12C2DA8-792F-429D-BD96-F97FF864EDFB}" srcId="{ECB3AA0B-BD87-4460-893F-6C1C49B41B10}" destId="{5D6D65AD-2FF2-47FE-81FC-E671E2D1FFE9}" srcOrd="0" destOrd="0" parTransId="{C73BDB00-7454-4A22-9582-19A32667AD38}" sibTransId="{CBD88CC4-F578-4A61-AFCE-3476E38D1554}"/>
    <dgm:cxn modelId="{2F5690B0-EB2C-4C15-B858-973E1C6AC14E}" type="presOf" srcId="{F346E902-F7C2-4BBB-A4C3-7DB6DAC152D8}" destId="{4DE9D2D8-5092-41DF-97ED-6F585F0CEB65}" srcOrd="0" destOrd="0" presId="urn:microsoft.com/office/officeart/2005/8/layout/hList1"/>
    <dgm:cxn modelId="{F2AFB6B0-0955-49EC-AE68-CAE3C0ACAFC7}" type="presOf" srcId="{5D6D65AD-2FF2-47FE-81FC-E671E2D1FFE9}" destId="{DD6FCEE7-4CC5-42B8-B8C7-2747D60251FE}" srcOrd="0" destOrd="0" presId="urn:microsoft.com/office/officeart/2005/8/layout/hList1"/>
    <dgm:cxn modelId="{74024DF0-8012-4FAE-903A-9FFB0EC4ECA3}" type="presOf" srcId="{B242DA55-9AC6-4FAD-9215-23E0AA58D77E}" destId="{869EA55F-091F-4517-8487-F3075DA50FF9}" srcOrd="0" destOrd="1" presId="urn:microsoft.com/office/officeart/2005/8/layout/hList1"/>
    <dgm:cxn modelId="{A8F65DF2-E6E3-4965-96F0-61571F7E0123}" type="presOf" srcId="{D3FC600D-1786-4453-A7D5-A6EC99AEB980}" destId="{5EF00E7B-4743-4FE4-B458-69324BCA7106}" srcOrd="0" destOrd="0" presId="urn:microsoft.com/office/officeart/2005/8/layout/hList1"/>
    <dgm:cxn modelId="{B9B374FC-D189-4332-86D5-5B228B182C24}" srcId="{D8D0E016-CCE7-422D-A705-7DE21B738233}" destId="{0CA2D450-0A53-45BB-93DF-51ABDB252C15}" srcOrd="1" destOrd="0" parTransId="{5DC928FD-F494-4E98-B532-C498CE3F1ACB}" sibTransId="{19E7E968-7046-4F1E-8D1F-016BF1199394}"/>
    <dgm:cxn modelId="{699DF3FC-EC02-4D7C-A15B-9D697A30FB38}" type="presOf" srcId="{83F86E82-BF43-43D7-9B2E-3631A8356071}" destId="{625E227C-1DAB-4E7F-9B8C-506491716A7F}" srcOrd="0" destOrd="0" presId="urn:microsoft.com/office/officeart/2005/8/layout/hList1"/>
    <dgm:cxn modelId="{C9DEBA59-5F52-4888-8267-51F5ECE6A365}" type="presParOf" srcId="{465FA6DE-AE9D-4210-A021-EC1B6CB12F6B}" destId="{3CE32005-EE04-45F0-9B5E-FABF9B299AE1}" srcOrd="0" destOrd="0" presId="urn:microsoft.com/office/officeart/2005/8/layout/hList1"/>
    <dgm:cxn modelId="{4ED06F74-659C-4C91-AD46-3388A4A4AC63}" type="presParOf" srcId="{3CE32005-EE04-45F0-9B5E-FABF9B299AE1}" destId="{DD6FCEE7-4CC5-42B8-B8C7-2747D60251FE}" srcOrd="0" destOrd="0" presId="urn:microsoft.com/office/officeart/2005/8/layout/hList1"/>
    <dgm:cxn modelId="{EC74EB82-1E9B-424B-B78A-0D8702F00E10}" type="presParOf" srcId="{3CE32005-EE04-45F0-9B5E-FABF9B299AE1}" destId="{625E227C-1DAB-4E7F-9B8C-506491716A7F}" srcOrd="1" destOrd="0" presId="urn:microsoft.com/office/officeart/2005/8/layout/hList1"/>
    <dgm:cxn modelId="{DFF34DEF-FF08-48FB-BC92-44994EDF044C}" type="presParOf" srcId="{465FA6DE-AE9D-4210-A021-EC1B6CB12F6B}" destId="{704A5B8B-1F48-475A-AA6B-F7A183626A89}" srcOrd="1" destOrd="0" presId="urn:microsoft.com/office/officeart/2005/8/layout/hList1"/>
    <dgm:cxn modelId="{05FFFE87-31D2-4271-99EF-F2B8082C2E96}" type="presParOf" srcId="{465FA6DE-AE9D-4210-A021-EC1B6CB12F6B}" destId="{54599743-F0DF-4DF7-AFAA-0F20B37A0426}" srcOrd="2" destOrd="0" presId="urn:microsoft.com/office/officeart/2005/8/layout/hList1"/>
    <dgm:cxn modelId="{E203B229-60BD-4DBF-81BA-2C5CE8580240}" type="presParOf" srcId="{54599743-F0DF-4DF7-AFAA-0F20B37A0426}" destId="{02319357-124C-4770-9E7B-0A77E50E239B}" srcOrd="0" destOrd="0" presId="urn:microsoft.com/office/officeart/2005/8/layout/hList1"/>
    <dgm:cxn modelId="{42CE6C9E-4C74-49AA-BE90-ED6E771743C9}" type="presParOf" srcId="{54599743-F0DF-4DF7-AFAA-0F20B37A0426}" destId="{4DE9D2D8-5092-41DF-97ED-6F585F0CEB65}" srcOrd="1" destOrd="0" presId="urn:microsoft.com/office/officeart/2005/8/layout/hList1"/>
    <dgm:cxn modelId="{9ED55961-B549-4650-9C38-7BB61BED3A1A}" type="presParOf" srcId="{465FA6DE-AE9D-4210-A021-EC1B6CB12F6B}" destId="{074C3EE1-CC82-486E-92B4-EC2B0B4831B7}" srcOrd="3" destOrd="0" presId="urn:microsoft.com/office/officeart/2005/8/layout/hList1"/>
    <dgm:cxn modelId="{75CDAA6F-6EF5-426B-BA30-D7F24DB1CCBF}" type="presParOf" srcId="{465FA6DE-AE9D-4210-A021-EC1B6CB12F6B}" destId="{1A483F96-A3F6-490F-9D18-6761B4B32347}" srcOrd="4" destOrd="0" presId="urn:microsoft.com/office/officeart/2005/8/layout/hList1"/>
    <dgm:cxn modelId="{04497AF3-019C-46A2-B4A2-31F94E70778A}" type="presParOf" srcId="{1A483F96-A3F6-490F-9D18-6761B4B32347}" destId="{7F0F038F-68BD-4ED2-88DD-5093952C1B30}" srcOrd="0" destOrd="0" presId="urn:microsoft.com/office/officeart/2005/8/layout/hList1"/>
    <dgm:cxn modelId="{2D8D6269-43D4-437C-AB4F-5ACC1FB3C324}" type="presParOf" srcId="{1A483F96-A3F6-490F-9D18-6761B4B32347}" destId="{5EF00E7B-4743-4FE4-B458-69324BCA7106}" srcOrd="1" destOrd="0" presId="urn:microsoft.com/office/officeart/2005/8/layout/hList1"/>
    <dgm:cxn modelId="{07CD9C85-4545-47B1-AF7E-CFB1E9F3CB11}" type="presParOf" srcId="{465FA6DE-AE9D-4210-A021-EC1B6CB12F6B}" destId="{4E194D95-7B43-49B8-BDAD-340674584513}" srcOrd="5" destOrd="0" presId="urn:microsoft.com/office/officeart/2005/8/layout/hList1"/>
    <dgm:cxn modelId="{28379DE2-AF10-4A6E-A82F-7592AB7C7A2D}" type="presParOf" srcId="{465FA6DE-AE9D-4210-A021-EC1B6CB12F6B}" destId="{5C228B11-E02D-43A4-B98C-4B7C47EC04CE}" srcOrd="6" destOrd="0" presId="urn:microsoft.com/office/officeart/2005/8/layout/hList1"/>
    <dgm:cxn modelId="{DAC1319E-6BB7-4202-A9FA-7A24B06EF731}" type="presParOf" srcId="{5C228B11-E02D-43A4-B98C-4B7C47EC04CE}" destId="{9CECE8A6-C9FB-4163-BB3A-3BF7210D4EC2}" srcOrd="0" destOrd="0" presId="urn:microsoft.com/office/officeart/2005/8/layout/hList1"/>
    <dgm:cxn modelId="{2EFEB5BD-F5FB-4404-B7DE-502909C4FF67}" type="presParOf" srcId="{5C228B11-E02D-43A4-B98C-4B7C47EC04CE}" destId="{869EA55F-091F-4517-8487-F3075DA50FF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4735121-3DA4-463F-8C26-CAAF780DC675}" type="doc">
      <dgm:prSet loTypeId="urn:microsoft.com/office/officeart/2005/8/layout/pyramid2" loCatId="list" qsTypeId="urn:microsoft.com/office/officeart/2005/8/quickstyle/simple1" qsCatId="simple" csTypeId="urn:microsoft.com/office/officeart/2005/8/colors/accent1_2" csCatId="accent1" phldr="1"/>
      <dgm:spPr/>
    </dgm:pt>
    <dgm:pt modelId="{192FBA36-C692-4839-AF7F-DDAB487F583B}">
      <dgm:prSet phldrT="[Text]"/>
      <dgm:spPr/>
      <dgm:t>
        <a:bodyPr/>
        <a:lstStyle/>
        <a:p>
          <a:r>
            <a:rPr lang="en-US" dirty="0"/>
            <a:t>A. People who experienced trauma use substances to self-medicate.</a:t>
          </a:r>
        </a:p>
      </dgm:t>
    </dgm:pt>
    <dgm:pt modelId="{5FB1B8D8-BA88-4001-94F0-8E6DAAF617E3}" type="parTrans" cxnId="{12232366-310E-4266-A453-0CD4739E8E91}">
      <dgm:prSet/>
      <dgm:spPr/>
      <dgm:t>
        <a:bodyPr/>
        <a:lstStyle/>
        <a:p>
          <a:endParaRPr lang="en-US"/>
        </a:p>
      </dgm:t>
    </dgm:pt>
    <dgm:pt modelId="{1D6EB3FA-CB05-4817-9D9C-E9267F579406}" type="sibTrans" cxnId="{12232366-310E-4266-A453-0CD4739E8E91}">
      <dgm:prSet/>
      <dgm:spPr/>
      <dgm:t>
        <a:bodyPr/>
        <a:lstStyle/>
        <a:p>
          <a:endParaRPr lang="en-US"/>
        </a:p>
      </dgm:t>
    </dgm:pt>
    <dgm:pt modelId="{D5CE465E-6367-4A73-93FB-06978C59E632}">
      <dgm:prSet phldrT="[Text]"/>
      <dgm:spPr/>
      <dgm:t>
        <a:bodyPr/>
        <a:lstStyle/>
        <a:p>
          <a:r>
            <a:rPr lang="en-US" dirty="0"/>
            <a:t>B. Substance use places people in situations where they can experience trauma.</a:t>
          </a:r>
        </a:p>
      </dgm:t>
    </dgm:pt>
    <dgm:pt modelId="{DF421CA8-EF28-473E-9CDC-22A74E6DBFA9}" type="parTrans" cxnId="{6CDA97B3-EDA9-4BB4-B59D-09156D16A7BD}">
      <dgm:prSet/>
      <dgm:spPr/>
      <dgm:t>
        <a:bodyPr/>
        <a:lstStyle/>
        <a:p>
          <a:endParaRPr lang="en-US"/>
        </a:p>
      </dgm:t>
    </dgm:pt>
    <dgm:pt modelId="{D916865B-B1EE-458C-A532-9B2B8350B9EE}" type="sibTrans" cxnId="{6CDA97B3-EDA9-4BB4-B59D-09156D16A7BD}">
      <dgm:prSet/>
      <dgm:spPr/>
      <dgm:t>
        <a:bodyPr/>
        <a:lstStyle/>
        <a:p>
          <a:endParaRPr lang="en-US"/>
        </a:p>
      </dgm:t>
    </dgm:pt>
    <dgm:pt modelId="{266D865A-D6F1-465E-A487-F14E3F285CE6}">
      <dgm:prSet phldrT="[Text]"/>
      <dgm:spPr/>
      <dgm:t>
        <a:bodyPr/>
        <a:lstStyle/>
        <a:p>
          <a:r>
            <a:rPr lang="en-US" dirty="0"/>
            <a:t>C. Some other reason </a:t>
          </a:r>
        </a:p>
      </dgm:t>
    </dgm:pt>
    <dgm:pt modelId="{ACED09AA-FF6F-459F-82C5-F385A8D7899E}" type="parTrans" cxnId="{31D703C1-B482-41CD-BA67-8B4FE4A07128}">
      <dgm:prSet/>
      <dgm:spPr/>
      <dgm:t>
        <a:bodyPr/>
        <a:lstStyle/>
        <a:p>
          <a:endParaRPr lang="en-US"/>
        </a:p>
      </dgm:t>
    </dgm:pt>
    <dgm:pt modelId="{9A32E7EC-C99A-4A47-BAED-2D2E15DD3BEA}" type="sibTrans" cxnId="{31D703C1-B482-41CD-BA67-8B4FE4A07128}">
      <dgm:prSet/>
      <dgm:spPr/>
      <dgm:t>
        <a:bodyPr/>
        <a:lstStyle/>
        <a:p>
          <a:endParaRPr lang="en-US"/>
        </a:p>
      </dgm:t>
    </dgm:pt>
    <dgm:pt modelId="{5379853F-D6E0-4704-8588-7281F8E46ECA}" type="pres">
      <dgm:prSet presAssocID="{24735121-3DA4-463F-8C26-CAAF780DC675}" presName="compositeShape" presStyleCnt="0">
        <dgm:presLayoutVars>
          <dgm:dir/>
          <dgm:resizeHandles/>
        </dgm:presLayoutVars>
      </dgm:prSet>
      <dgm:spPr/>
    </dgm:pt>
    <dgm:pt modelId="{7E128DB3-4F23-434C-B364-44B4F1F605AA}" type="pres">
      <dgm:prSet presAssocID="{24735121-3DA4-463F-8C26-CAAF780DC675}" presName="pyramid" presStyleLbl="node1" presStyleIdx="0" presStyleCnt="1"/>
      <dgm:spPr/>
    </dgm:pt>
    <dgm:pt modelId="{77EE979C-1610-4541-ABFF-60133116FAC8}" type="pres">
      <dgm:prSet presAssocID="{24735121-3DA4-463F-8C26-CAAF780DC675}" presName="theList" presStyleCnt="0"/>
      <dgm:spPr/>
    </dgm:pt>
    <dgm:pt modelId="{5E0E09F0-34A2-4C23-BB8F-1BEE60E990CC}" type="pres">
      <dgm:prSet presAssocID="{192FBA36-C692-4839-AF7F-DDAB487F583B}" presName="aNode" presStyleLbl="fgAcc1" presStyleIdx="0" presStyleCnt="3">
        <dgm:presLayoutVars>
          <dgm:bulletEnabled val="1"/>
        </dgm:presLayoutVars>
      </dgm:prSet>
      <dgm:spPr/>
    </dgm:pt>
    <dgm:pt modelId="{B9D5A09F-A5FB-4FF9-BE95-68D5C03E4D11}" type="pres">
      <dgm:prSet presAssocID="{192FBA36-C692-4839-AF7F-DDAB487F583B}" presName="aSpace" presStyleCnt="0"/>
      <dgm:spPr/>
    </dgm:pt>
    <dgm:pt modelId="{EAB8B9F1-A1AE-4067-A0ED-B8F9354AC897}" type="pres">
      <dgm:prSet presAssocID="{D5CE465E-6367-4A73-93FB-06978C59E632}" presName="aNode" presStyleLbl="fgAcc1" presStyleIdx="1" presStyleCnt="3">
        <dgm:presLayoutVars>
          <dgm:bulletEnabled val="1"/>
        </dgm:presLayoutVars>
      </dgm:prSet>
      <dgm:spPr/>
    </dgm:pt>
    <dgm:pt modelId="{24973E32-2365-412F-9E52-4244186C13C2}" type="pres">
      <dgm:prSet presAssocID="{D5CE465E-6367-4A73-93FB-06978C59E632}" presName="aSpace" presStyleCnt="0"/>
      <dgm:spPr/>
    </dgm:pt>
    <dgm:pt modelId="{79F3C855-155E-4364-A884-E78B12317335}" type="pres">
      <dgm:prSet presAssocID="{266D865A-D6F1-465E-A487-F14E3F285CE6}" presName="aNode" presStyleLbl="fgAcc1" presStyleIdx="2" presStyleCnt="3">
        <dgm:presLayoutVars>
          <dgm:bulletEnabled val="1"/>
        </dgm:presLayoutVars>
      </dgm:prSet>
      <dgm:spPr/>
    </dgm:pt>
    <dgm:pt modelId="{360379A1-FE1D-4EF3-AA7B-37399093CCDB}" type="pres">
      <dgm:prSet presAssocID="{266D865A-D6F1-465E-A487-F14E3F285CE6}" presName="aSpace" presStyleCnt="0"/>
      <dgm:spPr/>
    </dgm:pt>
  </dgm:ptLst>
  <dgm:cxnLst>
    <dgm:cxn modelId="{2B5F3539-9882-4111-B28F-DBB30D2B7B53}" type="presOf" srcId="{266D865A-D6F1-465E-A487-F14E3F285CE6}" destId="{79F3C855-155E-4364-A884-E78B12317335}" srcOrd="0" destOrd="0" presId="urn:microsoft.com/office/officeart/2005/8/layout/pyramid2"/>
    <dgm:cxn modelId="{12232366-310E-4266-A453-0CD4739E8E91}" srcId="{24735121-3DA4-463F-8C26-CAAF780DC675}" destId="{192FBA36-C692-4839-AF7F-DDAB487F583B}" srcOrd="0" destOrd="0" parTransId="{5FB1B8D8-BA88-4001-94F0-8E6DAAF617E3}" sibTransId="{1D6EB3FA-CB05-4817-9D9C-E9267F579406}"/>
    <dgm:cxn modelId="{41A779AF-5A2D-49C6-BA4A-61850BB51202}" type="presOf" srcId="{D5CE465E-6367-4A73-93FB-06978C59E632}" destId="{EAB8B9F1-A1AE-4067-A0ED-B8F9354AC897}" srcOrd="0" destOrd="0" presId="urn:microsoft.com/office/officeart/2005/8/layout/pyramid2"/>
    <dgm:cxn modelId="{6CDA97B3-EDA9-4BB4-B59D-09156D16A7BD}" srcId="{24735121-3DA4-463F-8C26-CAAF780DC675}" destId="{D5CE465E-6367-4A73-93FB-06978C59E632}" srcOrd="1" destOrd="0" parTransId="{DF421CA8-EF28-473E-9CDC-22A74E6DBFA9}" sibTransId="{D916865B-B1EE-458C-A532-9B2B8350B9EE}"/>
    <dgm:cxn modelId="{42C62DB6-92D6-4366-AAD8-16FBB9FC415D}" type="presOf" srcId="{24735121-3DA4-463F-8C26-CAAF780DC675}" destId="{5379853F-D6E0-4704-8588-7281F8E46ECA}" srcOrd="0" destOrd="0" presId="urn:microsoft.com/office/officeart/2005/8/layout/pyramid2"/>
    <dgm:cxn modelId="{EEC42DBF-E38C-496E-9D4E-EE396F4051FF}" type="presOf" srcId="{192FBA36-C692-4839-AF7F-DDAB487F583B}" destId="{5E0E09F0-34A2-4C23-BB8F-1BEE60E990CC}" srcOrd="0" destOrd="0" presId="urn:microsoft.com/office/officeart/2005/8/layout/pyramid2"/>
    <dgm:cxn modelId="{31D703C1-B482-41CD-BA67-8B4FE4A07128}" srcId="{24735121-3DA4-463F-8C26-CAAF780DC675}" destId="{266D865A-D6F1-465E-A487-F14E3F285CE6}" srcOrd="2" destOrd="0" parTransId="{ACED09AA-FF6F-459F-82C5-F385A8D7899E}" sibTransId="{9A32E7EC-C99A-4A47-BAED-2D2E15DD3BEA}"/>
    <dgm:cxn modelId="{EA1BC15E-DE8E-4832-AFD6-1A094C813188}" type="presParOf" srcId="{5379853F-D6E0-4704-8588-7281F8E46ECA}" destId="{7E128DB3-4F23-434C-B364-44B4F1F605AA}" srcOrd="0" destOrd="0" presId="urn:microsoft.com/office/officeart/2005/8/layout/pyramid2"/>
    <dgm:cxn modelId="{97D34361-8E47-4EC1-B07F-526D165307DE}" type="presParOf" srcId="{5379853F-D6E0-4704-8588-7281F8E46ECA}" destId="{77EE979C-1610-4541-ABFF-60133116FAC8}" srcOrd="1" destOrd="0" presId="urn:microsoft.com/office/officeart/2005/8/layout/pyramid2"/>
    <dgm:cxn modelId="{D2E9BABD-A6DE-497A-9089-E0F3F721B396}" type="presParOf" srcId="{77EE979C-1610-4541-ABFF-60133116FAC8}" destId="{5E0E09F0-34A2-4C23-BB8F-1BEE60E990CC}" srcOrd="0" destOrd="0" presId="urn:microsoft.com/office/officeart/2005/8/layout/pyramid2"/>
    <dgm:cxn modelId="{F8BA97C3-C778-4307-B04F-D81729756C63}" type="presParOf" srcId="{77EE979C-1610-4541-ABFF-60133116FAC8}" destId="{B9D5A09F-A5FB-4FF9-BE95-68D5C03E4D11}" srcOrd="1" destOrd="0" presId="urn:microsoft.com/office/officeart/2005/8/layout/pyramid2"/>
    <dgm:cxn modelId="{F7000F5A-1AE3-4F78-9131-F7EA471420A6}" type="presParOf" srcId="{77EE979C-1610-4541-ABFF-60133116FAC8}" destId="{EAB8B9F1-A1AE-4067-A0ED-B8F9354AC897}" srcOrd="2" destOrd="0" presId="urn:microsoft.com/office/officeart/2005/8/layout/pyramid2"/>
    <dgm:cxn modelId="{79C95E33-A137-4AE2-9945-B7C16FF39333}" type="presParOf" srcId="{77EE979C-1610-4541-ABFF-60133116FAC8}" destId="{24973E32-2365-412F-9E52-4244186C13C2}" srcOrd="3" destOrd="0" presId="urn:microsoft.com/office/officeart/2005/8/layout/pyramid2"/>
    <dgm:cxn modelId="{8115A398-95B5-4AFF-80C1-138602A1A4A0}" type="presParOf" srcId="{77EE979C-1610-4541-ABFF-60133116FAC8}" destId="{79F3C855-155E-4364-A884-E78B12317335}" srcOrd="4" destOrd="0" presId="urn:microsoft.com/office/officeart/2005/8/layout/pyramid2"/>
    <dgm:cxn modelId="{056DD398-4066-4242-96C4-1BB84F5BCA73}" type="presParOf" srcId="{77EE979C-1610-4541-ABFF-60133116FAC8}" destId="{360379A1-FE1D-4EF3-AA7B-37399093CCD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409B7F4-BFA7-4F02-9EE3-13CB0346426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C7EAE89-8493-409D-80AC-1E38E778B678}">
      <dgm:prSet phldrT="[Text]"/>
      <dgm:spPr/>
      <dgm:t>
        <a:bodyPr/>
        <a:lstStyle/>
        <a:p>
          <a:r>
            <a:rPr lang="en-US" dirty="0"/>
            <a:t>Self-Medication</a:t>
          </a:r>
        </a:p>
      </dgm:t>
    </dgm:pt>
    <dgm:pt modelId="{79AB178F-F468-4BB3-B17E-FB50C74D9F31}" type="parTrans" cxnId="{28651659-CE8E-4F38-9661-C3600CAD3B6F}">
      <dgm:prSet/>
      <dgm:spPr/>
      <dgm:t>
        <a:bodyPr/>
        <a:lstStyle/>
        <a:p>
          <a:endParaRPr lang="en-US"/>
        </a:p>
      </dgm:t>
    </dgm:pt>
    <dgm:pt modelId="{435F6BB6-1D6C-4CF1-9DE6-FD67BBCC5C22}" type="sibTrans" cxnId="{28651659-CE8E-4F38-9661-C3600CAD3B6F}">
      <dgm:prSet/>
      <dgm:spPr/>
      <dgm:t>
        <a:bodyPr/>
        <a:lstStyle/>
        <a:p>
          <a:endParaRPr lang="en-US"/>
        </a:p>
      </dgm:t>
    </dgm:pt>
    <dgm:pt modelId="{769427C7-81E1-4D7E-80FD-D0EDF17F119D}">
      <dgm:prSet phldrT="[Text]"/>
      <dgm:spPr/>
      <dgm:t>
        <a:bodyPr/>
        <a:lstStyle/>
        <a:p>
          <a:r>
            <a:rPr lang="en-US" dirty="0"/>
            <a:t>People with PTSD use substances to manage PTSD symptoms.</a:t>
          </a:r>
        </a:p>
      </dgm:t>
    </dgm:pt>
    <dgm:pt modelId="{DA21AC38-67C8-4BE8-A330-C4BD2BDED82E}" type="parTrans" cxnId="{2DC17224-A00C-489C-BBCE-14841B782059}">
      <dgm:prSet/>
      <dgm:spPr/>
      <dgm:t>
        <a:bodyPr/>
        <a:lstStyle/>
        <a:p>
          <a:endParaRPr lang="en-US"/>
        </a:p>
      </dgm:t>
    </dgm:pt>
    <dgm:pt modelId="{9DCE4FA3-CCC1-492C-943E-1AA13A7D592B}" type="sibTrans" cxnId="{2DC17224-A00C-489C-BBCE-14841B782059}">
      <dgm:prSet/>
      <dgm:spPr/>
      <dgm:t>
        <a:bodyPr/>
        <a:lstStyle/>
        <a:p>
          <a:endParaRPr lang="en-US"/>
        </a:p>
      </dgm:t>
    </dgm:pt>
    <dgm:pt modelId="{225ADC0C-0776-4C60-81E2-C0D95B5F517E}">
      <dgm:prSet phldrT="[Text]"/>
      <dgm:spPr/>
      <dgm:t>
        <a:bodyPr/>
        <a:lstStyle/>
        <a:p>
          <a:r>
            <a:rPr lang="en-US" dirty="0"/>
            <a:t>High-Risk</a:t>
          </a:r>
        </a:p>
      </dgm:t>
    </dgm:pt>
    <dgm:pt modelId="{B1457903-6FDF-4252-9384-2CB312D98FEB}" type="parTrans" cxnId="{88EC6526-3DBE-4ADA-A6B3-1B482E3D6CDA}">
      <dgm:prSet/>
      <dgm:spPr/>
      <dgm:t>
        <a:bodyPr/>
        <a:lstStyle/>
        <a:p>
          <a:endParaRPr lang="en-US"/>
        </a:p>
      </dgm:t>
    </dgm:pt>
    <dgm:pt modelId="{78392A26-0705-4590-8808-4F6C52430F6A}" type="sibTrans" cxnId="{88EC6526-3DBE-4ADA-A6B3-1B482E3D6CDA}">
      <dgm:prSet/>
      <dgm:spPr/>
      <dgm:t>
        <a:bodyPr/>
        <a:lstStyle/>
        <a:p>
          <a:endParaRPr lang="en-US"/>
        </a:p>
      </dgm:t>
    </dgm:pt>
    <dgm:pt modelId="{42CE9B7E-6B1E-44B7-8EB2-A198181AF871}">
      <dgm:prSet phldrT="[Text]"/>
      <dgm:spPr/>
      <dgm:t>
        <a:bodyPr/>
        <a:lstStyle/>
        <a:p>
          <a:r>
            <a:rPr lang="en-US" dirty="0"/>
            <a:t>Substance use places people in high-risk situations that increases the likelihood of experiencing trauma.</a:t>
          </a:r>
        </a:p>
      </dgm:t>
    </dgm:pt>
    <dgm:pt modelId="{87C65A9A-3EA2-4DD3-B5A7-A64EA99E78ED}" type="parTrans" cxnId="{1DC4D57F-B2FF-453D-957A-65A3B1A6EFFD}">
      <dgm:prSet/>
      <dgm:spPr/>
      <dgm:t>
        <a:bodyPr/>
        <a:lstStyle/>
        <a:p>
          <a:endParaRPr lang="en-US"/>
        </a:p>
      </dgm:t>
    </dgm:pt>
    <dgm:pt modelId="{18D48F16-CFFF-42B6-8B27-AA07819B3D5D}" type="sibTrans" cxnId="{1DC4D57F-B2FF-453D-957A-65A3B1A6EFFD}">
      <dgm:prSet/>
      <dgm:spPr/>
      <dgm:t>
        <a:bodyPr/>
        <a:lstStyle/>
        <a:p>
          <a:endParaRPr lang="en-US"/>
        </a:p>
      </dgm:t>
    </dgm:pt>
    <dgm:pt modelId="{AD92FC73-7CB9-431A-A0E5-400C54136B8F}">
      <dgm:prSet phldrT="[Text]"/>
      <dgm:spPr/>
      <dgm:t>
        <a:bodyPr/>
        <a:lstStyle/>
        <a:p>
          <a:r>
            <a:rPr lang="en-US" dirty="0"/>
            <a:t>Susceptibility</a:t>
          </a:r>
        </a:p>
      </dgm:t>
    </dgm:pt>
    <dgm:pt modelId="{CDF4E4DC-BE9D-4501-A0C7-9B2DEE1B940F}" type="parTrans" cxnId="{652CCCE5-D259-416E-85D8-11C05FD5EA95}">
      <dgm:prSet/>
      <dgm:spPr/>
      <dgm:t>
        <a:bodyPr/>
        <a:lstStyle/>
        <a:p>
          <a:endParaRPr lang="en-US"/>
        </a:p>
      </dgm:t>
    </dgm:pt>
    <dgm:pt modelId="{89CDCB86-EBC0-4DC1-93CB-5D5941D6BEA8}" type="sibTrans" cxnId="{652CCCE5-D259-416E-85D8-11C05FD5EA95}">
      <dgm:prSet/>
      <dgm:spPr/>
      <dgm:t>
        <a:bodyPr/>
        <a:lstStyle/>
        <a:p>
          <a:endParaRPr lang="en-US"/>
        </a:p>
      </dgm:t>
    </dgm:pt>
    <dgm:pt modelId="{ED7F5B75-9481-4707-B70F-CDBD00086633}">
      <dgm:prSet phldrT="[Text]"/>
      <dgm:spPr/>
      <dgm:t>
        <a:bodyPr/>
        <a:lstStyle/>
        <a:p>
          <a:r>
            <a:rPr lang="en-US" dirty="0"/>
            <a:t>Substance use increases the likelihood of developing PTSD after trauma exposure.</a:t>
          </a:r>
        </a:p>
      </dgm:t>
    </dgm:pt>
    <dgm:pt modelId="{B5527DE1-AF16-49E2-9AA5-99BD1B411119}" type="parTrans" cxnId="{1C8CCDA4-974E-4CCF-8147-86AA17A5B39E}">
      <dgm:prSet/>
      <dgm:spPr/>
      <dgm:t>
        <a:bodyPr/>
        <a:lstStyle/>
        <a:p>
          <a:endParaRPr lang="en-US"/>
        </a:p>
      </dgm:t>
    </dgm:pt>
    <dgm:pt modelId="{A887C220-16B1-470A-8D91-7ABD48460819}" type="sibTrans" cxnId="{1C8CCDA4-974E-4CCF-8147-86AA17A5B39E}">
      <dgm:prSet/>
      <dgm:spPr/>
      <dgm:t>
        <a:bodyPr/>
        <a:lstStyle/>
        <a:p>
          <a:endParaRPr lang="en-US"/>
        </a:p>
      </dgm:t>
    </dgm:pt>
    <dgm:pt modelId="{6F8CE1D2-C334-4494-8893-18C5F38F866B}" type="pres">
      <dgm:prSet presAssocID="{C409B7F4-BFA7-4F02-9EE3-13CB03464265}" presName="Name0" presStyleCnt="0">
        <dgm:presLayoutVars>
          <dgm:dir/>
          <dgm:animLvl val="lvl"/>
          <dgm:resizeHandles val="exact"/>
        </dgm:presLayoutVars>
      </dgm:prSet>
      <dgm:spPr/>
    </dgm:pt>
    <dgm:pt modelId="{A4E43DC8-6B9F-4CFD-B024-85AF0312D5F9}" type="pres">
      <dgm:prSet presAssocID="{DC7EAE89-8493-409D-80AC-1E38E778B678}" presName="composite" presStyleCnt="0"/>
      <dgm:spPr/>
    </dgm:pt>
    <dgm:pt modelId="{F391A6E2-E475-4A57-AA04-32B096B58A5F}" type="pres">
      <dgm:prSet presAssocID="{DC7EAE89-8493-409D-80AC-1E38E778B678}" presName="parTx" presStyleLbl="alignNode1" presStyleIdx="0" presStyleCnt="3">
        <dgm:presLayoutVars>
          <dgm:chMax val="0"/>
          <dgm:chPref val="0"/>
          <dgm:bulletEnabled val="1"/>
        </dgm:presLayoutVars>
      </dgm:prSet>
      <dgm:spPr/>
    </dgm:pt>
    <dgm:pt modelId="{FA469548-9448-47EB-A57C-E0C44A9F96D9}" type="pres">
      <dgm:prSet presAssocID="{DC7EAE89-8493-409D-80AC-1E38E778B678}" presName="desTx" presStyleLbl="alignAccFollowNode1" presStyleIdx="0" presStyleCnt="3">
        <dgm:presLayoutVars>
          <dgm:bulletEnabled val="1"/>
        </dgm:presLayoutVars>
      </dgm:prSet>
      <dgm:spPr/>
    </dgm:pt>
    <dgm:pt modelId="{67C3AC5A-02C4-4FA7-A222-ADC801977B24}" type="pres">
      <dgm:prSet presAssocID="{435F6BB6-1D6C-4CF1-9DE6-FD67BBCC5C22}" presName="space" presStyleCnt="0"/>
      <dgm:spPr/>
    </dgm:pt>
    <dgm:pt modelId="{3E0318B6-1F2D-4611-9CDD-64491CFD8F1D}" type="pres">
      <dgm:prSet presAssocID="{225ADC0C-0776-4C60-81E2-C0D95B5F517E}" presName="composite" presStyleCnt="0"/>
      <dgm:spPr/>
    </dgm:pt>
    <dgm:pt modelId="{41B7EEFE-67AD-4DCD-ADC6-A689D139D463}" type="pres">
      <dgm:prSet presAssocID="{225ADC0C-0776-4C60-81E2-C0D95B5F517E}" presName="parTx" presStyleLbl="alignNode1" presStyleIdx="1" presStyleCnt="3">
        <dgm:presLayoutVars>
          <dgm:chMax val="0"/>
          <dgm:chPref val="0"/>
          <dgm:bulletEnabled val="1"/>
        </dgm:presLayoutVars>
      </dgm:prSet>
      <dgm:spPr/>
    </dgm:pt>
    <dgm:pt modelId="{C3AD7CE3-70DA-4588-BA95-51307A33FFC7}" type="pres">
      <dgm:prSet presAssocID="{225ADC0C-0776-4C60-81E2-C0D95B5F517E}" presName="desTx" presStyleLbl="alignAccFollowNode1" presStyleIdx="1" presStyleCnt="3">
        <dgm:presLayoutVars>
          <dgm:bulletEnabled val="1"/>
        </dgm:presLayoutVars>
      </dgm:prSet>
      <dgm:spPr/>
    </dgm:pt>
    <dgm:pt modelId="{1D53BF74-CEF6-47BA-8D65-78764E35402F}" type="pres">
      <dgm:prSet presAssocID="{78392A26-0705-4590-8808-4F6C52430F6A}" presName="space" presStyleCnt="0"/>
      <dgm:spPr/>
    </dgm:pt>
    <dgm:pt modelId="{67FA2480-75DB-4EB3-81FE-B8D7BFD4FD06}" type="pres">
      <dgm:prSet presAssocID="{AD92FC73-7CB9-431A-A0E5-400C54136B8F}" presName="composite" presStyleCnt="0"/>
      <dgm:spPr/>
    </dgm:pt>
    <dgm:pt modelId="{2E84E134-6FA2-4131-9DEA-9432B66231C0}" type="pres">
      <dgm:prSet presAssocID="{AD92FC73-7CB9-431A-A0E5-400C54136B8F}" presName="parTx" presStyleLbl="alignNode1" presStyleIdx="2" presStyleCnt="3">
        <dgm:presLayoutVars>
          <dgm:chMax val="0"/>
          <dgm:chPref val="0"/>
          <dgm:bulletEnabled val="1"/>
        </dgm:presLayoutVars>
      </dgm:prSet>
      <dgm:spPr/>
    </dgm:pt>
    <dgm:pt modelId="{31DACF42-F066-4D2D-BD5D-D18E20162319}" type="pres">
      <dgm:prSet presAssocID="{AD92FC73-7CB9-431A-A0E5-400C54136B8F}" presName="desTx" presStyleLbl="alignAccFollowNode1" presStyleIdx="2" presStyleCnt="3">
        <dgm:presLayoutVars>
          <dgm:bulletEnabled val="1"/>
        </dgm:presLayoutVars>
      </dgm:prSet>
      <dgm:spPr/>
    </dgm:pt>
  </dgm:ptLst>
  <dgm:cxnLst>
    <dgm:cxn modelId="{BAFD4B1C-FD27-4AA2-BFA3-7107AE5DFA78}" type="presOf" srcId="{225ADC0C-0776-4C60-81E2-C0D95B5F517E}" destId="{41B7EEFE-67AD-4DCD-ADC6-A689D139D463}" srcOrd="0" destOrd="0" presId="urn:microsoft.com/office/officeart/2005/8/layout/hList1"/>
    <dgm:cxn modelId="{2DC17224-A00C-489C-BBCE-14841B782059}" srcId="{DC7EAE89-8493-409D-80AC-1E38E778B678}" destId="{769427C7-81E1-4D7E-80FD-D0EDF17F119D}" srcOrd="0" destOrd="0" parTransId="{DA21AC38-67C8-4BE8-A330-C4BD2BDED82E}" sibTransId="{9DCE4FA3-CCC1-492C-943E-1AA13A7D592B}"/>
    <dgm:cxn modelId="{88EC6526-3DBE-4ADA-A6B3-1B482E3D6CDA}" srcId="{C409B7F4-BFA7-4F02-9EE3-13CB03464265}" destId="{225ADC0C-0776-4C60-81E2-C0D95B5F517E}" srcOrd="1" destOrd="0" parTransId="{B1457903-6FDF-4252-9384-2CB312D98FEB}" sibTransId="{78392A26-0705-4590-8808-4F6C52430F6A}"/>
    <dgm:cxn modelId="{96B8C26C-3FA8-4322-82EC-944DA4EA21D4}" type="presOf" srcId="{42CE9B7E-6B1E-44B7-8EB2-A198181AF871}" destId="{C3AD7CE3-70DA-4588-BA95-51307A33FFC7}" srcOrd="0" destOrd="0" presId="urn:microsoft.com/office/officeart/2005/8/layout/hList1"/>
    <dgm:cxn modelId="{D6975D50-702E-46FB-9DC4-E51CA85A3C5F}" type="presOf" srcId="{769427C7-81E1-4D7E-80FD-D0EDF17F119D}" destId="{FA469548-9448-47EB-A57C-E0C44A9F96D9}" srcOrd="0" destOrd="0" presId="urn:microsoft.com/office/officeart/2005/8/layout/hList1"/>
    <dgm:cxn modelId="{28651659-CE8E-4F38-9661-C3600CAD3B6F}" srcId="{C409B7F4-BFA7-4F02-9EE3-13CB03464265}" destId="{DC7EAE89-8493-409D-80AC-1E38E778B678}" srcOrd="0" destOrd="0" parTransId="{79AB178F-F468-4BB3-B17E-FB50C74D9F31}" sibTransId="{435F6BB6-1D6C-4CF1-9DE6-FD67BBCC5C22}"/>
    <dgm:cxn modelId="{1DC4D57F-B2FF-453D-957A-65A3B1A6EFFD}" srcId="{225ADC0C-0776-4C60-81E2-C0D95B5F517E}" destId="{42CE9B7E-6B1E-44B7-8EB2-A198181AF871}" srcOrd="0" destOrd="0" parTransId="{87C65A9A-3EA2-4DD3-B5A7-A64EA99E78ED}" sibTransId="{18D48F16-CFFF-42B6-8B27-AA07819B3D5D}"/>
    <dgm:cxn modelId="{ECAD9D86-3B09-44E0-8990-AC0A3B8F6F56}" type="presOf" srcId="{C409B7F4-BFA7-4F02-9EE3-13CB03464265}" destId="{6F8CE1D2-C334-4494-8893-18C5F38F866B}" srcOrd="0" destOrd="0" presId="urn:microsoft.com/office/officeart/2005/8/layout/hList1"/>
    <dgm:cxn modelId="{F1FEBD90-1F77-4DF5-A8D4-7890474140D3}" type="presOf" srcId="{DC7EAE89-8493-409D-80AC-1E38E778B678}" destId="{F391A6E2-E475-4A57-AA04-32B096B58A5F}" srcOrd="0" destOrd="0" presId="urn:microsoft.com/office/officeart/2005/8/layout/hList1"/>
    <dgm:cxn modelId="{1C8CCDA4-974E-4CCF-8147-86AA17A5B39E}" srcId="{AD92FC73-7CB9-431A-A0E5-400C54136B8F}" destId="{ED7F5B75-9481-4707-B70F-CDBD00086633}" srcOrd="0" destOrd="0" parTransId="{B5527DE1-AF16-49E2-9AA5-99BD1B411119}" sibTransId="{A887C220-16B1-470A-8D91-7ABD48460819}"/>
    <dgm:cxn modelId="{A92565A7-1963-494F-982E-12F91A506A4C}" type="presOf" srcId="{ED7F5B75-9481-4707-B70F-CDBD00086633}" destId="{31DACF42-F066-4D2D-BD5D-D18E20162319}" srcOrd="0" destOrd="0" presId="urn:microsoft.com/office/officeart/2005/8/layout/hList1"/>
    <dgm:cxn modelId="{7D6DC8D0-044D-432C-B86E-F608D685C58E}" type="presOf" srcId="{AD92FC73-7CB9-431A-A0E5-400C54136B8F}" destId="{2E84E134-6FA2-4131-9DEA-9432B66231C0}" srcOrd="0" destOrd="0" presId="urn:microsoft.com/office/officeart/2005/8/layout/hList1"/>
    <dgm:cxn modelId="{652CCCE5-D259-416E-85D8-11C05FD5EA95}" srcId="{C409B7F4-BFA7-4F02-9EE3-13CB03464265}" destId="{AD92FC73-7CB9-431A-A0E5-400C54136B8F}" srcOrd="2" destOrd="0" parTransId="{CDF4E4DC-BE9D-4501-A0C7-9B2DEE1B940F}" sibTransId="{89CDCB86-EBC0-4DC1-93CB-5D5941D6BEA8}"/>
    <dgm:cxn modelId="{1CD0E8E7-EE5E-4DD4-97C0-737187A38AE2}" type="presParOf" srcId="{6F8CE1D2-C334-4494-8893-18C5F38F866B}" destId="{A4E43DC8-6B9F-4CFD-B024-85AF0312D5F9}" srcOrd="0" destOrd="0" presId="urn:microsoft.com/office/officeart/2005/8/layout/hList1"/>
    <dgm:cxn modelId="{D07B3FA8-0454-4EFE-8BF5-3535256B2212}" type="presParOf" srcId="{A4E43DC8-6B9F-4CFD-B024-85AF0312D5F9}" destId="{F391A6E2-E475-4A57-AA04-32B096B58A5F}" srcOrd="0" destOrd="0" presId="urn:microsoft.com/office/officeart/2005/8/layout/hList1"/>
    <dgm:cxn modelId="{40B4EF0E-ECF4-4EFD-9CEE-1478951381CE}" type="presParOf" srcId="{A4E43DC8-6B9F-4CFD-B024-85AF0312D5F9}" destId="{FA469548-9448-47EB-A57C-E0C44A9F96D9}" srcOrd="1" destOrd="0" presId="urn:microsoft.com/office/officeart/2005/8/layout/hList1"/>
    <dgm:cxn modelId="{936DEA90-1CE5-4427-801A-0E7F46911F91}" type="presParOf" srcId="{6F8CE1D2-C334-4494-8893-18C5F38F866B}" destId="{67C3AC5A-02C4-4FA7-A222-ADC801977B24}" srcOrd="1" destOrd="0" presId="urn:microsoft.com/office/officeart/2005/8/layout/hList1"/>
    <dgm:cxn modelId="{80678DE6-476E-4A30-8E60-39F8F4CD6C34}" type="presParOf" srcId="{6F8CE1D2-C334-4494-8893-18C5F38F866B}" destId="{3E0318B6-1F2D-4611-9CDD-64491CFD8F1D}" srcOrd="2" destOrd="0" presId="urn:microsoft.com/office/officeart/2005/8/layout/hList1"/>
    <dgm:cxn modelId="{B6382AF0-8D88-433A-B3FD-8DF07717AE29}" type="presParOf" srcId="{3E0318B6-1F2D-4611-9CDD-64491CFD8F1D}" destId="{41B7EEFE-67AD-4DCD-ADC6-A689D139D463}" srcOrd="0" destOrd="0" presId="urn:microsoft.com/office/officeart/2005/8/layout/hList1"/>
    <dgm:cxn modelId="{DFB705AD-8039-4031-B6CA-17C515DB9C30}" type="presParOf" srcId="{3E0318B6-1F2D-4611-9CDD-64491CFD8F1D}" destId="{C3AD7CE3-70DA-4588-BA95-51307A33FFC7}" srcOrd="1" destOrd="0" presId="urn:microsoft.com/office/officeart/2005/8/layout/hList1"/>
    <dgm:cxn modelId="{C41E7D20-974A-431B-9D75-5FBFFAFF2722}" type="presParOf" srcId="{6F8CE1D2-C334-4494-8893-18C5F38F866B}" destId="{1D53BF74-CEF6-47BA-8D65-78764E35402F}" srcOrd="3" destOrd="0" presId="urn:microsoft.com/office/officeart/2005/8/layout/hList1"/>
    <dgm:cxn modelId="{7017D4E9-56C9-4848-ADFA-FE9C17FEF7A1}" type="presParOf" srcId="{6F8CE1D2-C334-4494-8893-18C5F38F866B}" destId="{67FA2480-75DB-4EB3-81FE-B8D7BFD4FD06}" srcOrd="4" destOrd="0" presId="urn:microsoft.com/office/officeart/2005/8/layout/hList1"/>
    <dgm:cxn modelId="{324F360C-00E5-4A79-B8BD-CECD2856C857}" type="presParOf" srcId="{67FA2480-75DB-4EB3-81FE-B8D7BFD4FD06}" destId="{2E84E134-6FA2-4131-9DEA-9432B66231C0}" srcOrd="0" destOrd="0" presId="urn:microsoft.com/office/officeart/2005/8/layout/hList1"/>
    <dgm:cxn modelId="{CB23EDD9-5689-467E-BE06-E43F33E1CFA3}" type="presParOf" srcId="{67FA2480-75DB-4EB3-81FE-B8D7BFD4FD06}" destId="{31DACF42-F066-4D2D-BD5D-D18E2016231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0811AD8-C6EF-4B18-A6A0-23FA7201A116}"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719AA6E4-09A0-4265-B1BE-E886733565F6}">
      <dgm:prSet phldrT="[Text]"/>
      <dgm:spPr/>
      <dgm:t>
        <a:bodyPr/>
        <a:lstStyle/>
        <a:p>
          <a:r>
            <a:rPr lang="en-US" dirty="0"/>
            <a:t>Psychological</a:t>
          </a:r>
        </a:p>
      </dgm:t>
    </dgm:pt>
    <dgm:pt modelId="{04D63E32-B1C9-4456-AF96-1AC0F812DBA5}" type="parTrans" cxnId="{0EAB23E6-901F-4E69-82A7-AB4501D5AF79}">
      <dgm:prSet/>
      <dgm:spPr/>
      <dgm:t>
        <a:bodyPr/>
        <a:lstStyle/>
        <a:p>
          <a:endParaRPr lang="en-US"/>
        </a:p>
      </dgm:t>
    </dgm:pt>
    <dgm:pt modelId="{E072E17D-14CD-4A9E-96DF-58E0AA7BD8ED}" type="sibTrans" cxnId="{0EAB23E6-901F-4E69-82A7-AB4501D5AF79}">
      <dgm:prSet/>
      <dgm:spPr/>
      <dgm:t>
        <a:bodyPr/>
        <a:lstStyle/>
        <a:p>
          <a:endParaRPr lang="en-US"/>
        </a:p>
      </dgm:t>
    </dgm:pt>
    <dgm:pt modelId="{FCE18E75-E6CA-4D4D-A2D0-6D9D5E07F3E6}">
      <dgm:prSet phldrT="[Text]"/>
      <dgm:spPr/>
      <dgm:t>
        <a:bodyPr/>
        <a:lstStyle/>
        <a:p>
          <a:r>
            <a:rPr lang="en-US" dirty="0"/>
            <a:t>Maltreatment</a:t>
          </a:r>
        </a:p>
        <a:p>
          <a:r>
            <a:rPr lang="en-US" dirty="0"/>
            <a:t>Negligence</a:t>
          </a:r>
        </a:p>
        <a:p>
          <a:r>
            <a:rPr lang="en-US" dirty="0"/>
            <a:t>Parents with MH or SUD</a:t>
          </a:r>
        </a:p>
      </dgm:t>
    </dgm:pt>
    <dgm:pt modelId="{AE06C8FC-FB55-4A82-B5A4-02CD8C284859}" type="parTrans" cxnId="{BFEECAF1-2F3B-49C5-95ED-04CB91FCFBCC}">
      <dgm:prSet/>
      <dgm:spPr/>
      <dgm:t>
        <a:bodyPr/>
        <a:lstStyle/>
        <a:p>
          <a:endParaRPr lang="en-US"/>
        </a:p>
      </dgm:t>
    </dgm:pt>
    <dgm:pt modelId="{8C830DCF-C014-4984-9420-15DB78786E15}" type="sibTrans" cxnId="{BFEECAF1-2F3B-49C5-95ED-04CB91FCFBCC}">
      <dgm:prSet/>
      <dgm:spPr/>
      <dgm:t>
        <a:bodyPr/>
        <a:lstStyle/>
        <a:p>
          <a:endParaRPr lang="en-US"/>
        </a:p>
      </dgm:t>
    </dgm:pt>
    <dgm:pt modelId="{92B624D1-86B0-4847-95E4-1FC3E4E03EA5}">
      <dgm:prSet phldrT="[Text]"/>
      <dgm:spPr/>
      <dgm:t>
        <a:bodyPr/>
        <a:lstStyle/>
        <a:p>
          <a:r>
            <a:rPr lang="en-US" dirty="0"/>
            <a:t>Socio-Cultural</a:t>
          </a:r>
        </a:p>
      </dgm:t>
    </dgm:pt>
    <dgm:pt modelId="{161EF33B-285F-474E-8EA5-34D9BC1AB8AE}" type="parTrans" cxnId="{D08892E6-252A-4C35-85C2-523AB2A6221E}">
      <dgm:prSet/>
      <dgm:spPr/>
      <dgm:t>
        <a:bodyPr/>
        <a:lstStyle/>
        <a:p>
          <a:endParaRPr lang="en-US"/>
        </a:p>
      </dgm:t>
    </dgm:pt>
    <dgm:pt modelId="{67E770CF-C5FB-4007-9B26-71F4FAD83192}" type="sibTrans" cxnId="{D08892E6-252A-4C35-85C2-523AB2A6221E}">
      <dgm:prSet/>
      <dgm:spPr/>
      <dgm:t>
        <a:bodyPr/>
        <a:lstStyle/>
        <a:p>
          <a:endParaRPr lang="en-US"/>
        </a:p>
      </dgm:t>
    </dgm:pt>
    <dgm:pt modelId="{E529ECCC-B0E8-42D1-9E08-6C7602470228}">
      <dgm:prSet phldrT="[Text]"/>
      <dgm:spPr/>
      <dgm:t>
        <a:bodyPr/>
        <a:lstStyle/>
        <a:p>
          <a:r>
            <a:rPr lang="en-US" dirty="0"/>
            <a:t>Legal involvement</a:t>
          </a:r>
        </a:p>
        <a:p>
          <a:r>
            <a:rPr lang="en-US" dirty="0"/>
            <a:t>Lack social support</a:t>
          </a:r>
        </a:p>
        <a:p>
          <a:r>
            <a:rPr lang="en-US" dirty="0"/>
            <a:t>Urban living</a:t>
          </a:r>
        </a:p>
        <a:p>
          <a:r>
            <a:rPr lang="en-US" dirty="0"/>
            <a:t>Psychopathy</a:t>
          </a:r>
        </a:p>
        <a:p>
          <a:r>
            <a:rPr lang="en-US" dirty="0"/>
            <a:t>Lack of supervision</a:t>
          </a:r>
        </a:p>
        <a:p>
          <a:r>
            <a:rPr lang="en-US" dirty="0"/>
            <a:t>Victimization</a:t>
          </a:r>
        </a:p>
        <a:p>
          <a:r>
            <a:rPr lang="en-US" dirty="0"/>
            <a:t>Trauma</a:t>
          </a:r>
        </a:p>
      </dgm:t>
    </dgm:pt>
    <dgm:pt modelId="{C1019C1A-76A0-454D-8DBE-9B1DD2A8199B}" type="parTrans" cxnId="{C6588B96-894E-4FA3-8CF8-193448E33AC5}">
      <dgm:prSet/>
      <dgm:spPr/>
      <dgm:t>
        <a:bodyPr/>
        <a:lstStyle/>
        <a:p>
          <a:endParaRPr lang="en-US"/>
        </a:p>
      </dgm:t>
    </dgm:pt>
    <dgm:pt modelId="{EB3FFBD5-D938-466B-870C-1804BBE7A534}" type="sibTrans" cxnId="{C6588B96-894E-4FA3-8CF8-193448E33AC5}">
      <dgm:prSet/>
      <dgm:spPr/>
      <dgm:t>
        <a:bodyPr/>
        <a:lstStyle/>
        <a:p>
          <a:endParaRPr lang="en-US"/>
        </a:p>
      </dgm:t>
    </dgm:pt>
    <dgm:pt modelId="{98B821AC-3032-4FEB-8C50-EA426761C57A}">
      <dgm:prSet phldrT="[Text]"/>
      <dgm:spPr/>
      <dgm:t>
        <a:bodyPr/>
        <a:lstStyle/>
        <a:p>
          <a:r>
            <a:rPr lang="en-US" dirty="0"/>
            <a:t>Biological</a:t>
          </a:r>
        </a:p>
      </dgm:t>
    </dgm:pt>
    <dgm:pt modelId="{37B9AD46-7134-46A1-B010-21913531DA25}" type="parTrans" cxnId="{FF79B145-6499-4B18-B463-D2045B109705}">
      <dgm:prSet/>
      <dgm:spPr/>
      <dgm:t>
        <a:bodyPr/>
        <a:lstStyle/>
        <a:p>
          <a:endParaRPr lang="en-US"/>
        </a:p>
      </dgm:t>
    </dgm:pt>
    <dgm:pt modelId="{00500075-C620-42C2-A1FA-2D9323936226}" type="sibTrans" cxnId="{FF79B145-6499-4B18-B463-D2045B109705}">
      <dgm:prSet/>
      <dgm:spPr/>
      <dgm:t>
        <a:bodyPr/>
        <a:lstStyle/>
        <a:p>
          <a:endParaRPr lang="en-US"/>
        </a:p>
      </dgm:t>
    </dgm:pt>
    <dgm:pt modelId="{B1689A02-F1EB-4FED-A753-F999E951DAA5}">
      <dgm:prSet phldrT="[Text]"/>
      <dgm:spPr/>
      <dgm:t>
        <a:bodyPr/>
        <a:lstStyle/>
        <a:p>
          <a:r>
            <a:rPr lang="en-US" dirty="0"/>
            <a:t>Lack of love/caring from family/caregivers</a:t>
          </a:r>
        </a:p>
        <a:p>
          <a:r>
            <a:rPr lang="en-US" dirty="0"/>
            <a:t>Curiosity</a:t>
          </a:r>
        </a:p>
        <a:p>
          <a:r>
            <a:rPr lang="en-US" dirty="0"/>
            <a:t>Low self-esteem</a:t>
          </a:r>
        </a:p>
        <a:p>
          <a:r>
            <a:rPr lang="en-US" dirty="0"/>
            <a:t>Experimentation</a:t>
          </a:r>
        </a:p>
        <a:p>
          <a:r>
            <a:rPr lang="en-US" dirty="0"/>
            <a:t>Being weak</a:t>
          </a:r>
        </a:p>
        <a:p>
          <a:r>
            <a:rPr lang="en-US" dirty="0"/>
            <a:t>Emotional changes/mood fluctuations</a:t>
          </a:r>
        </a:p>
      </dgm:t>
    </dgm:pt>
    <dgm:pt modelId="{924191F3-F449-4F88-8866-98F94D8D007A}" type="parTrans" cxnId="{F328DFB6-87C5-4686-96FC-396B77FBBAE3}">
      <dgm:prSet/>
      <dgm:spPr/>
      <dgm:t>
        <a:bodyPr/>
        <a:lstStyle/>
        <a:p>
          <a:endParaRPr lang="en-US"/>
        </a:p>
      </dgm:t>
    </dgm:pt>
    <dgm:pt modelId="{773E5BC9-06EC-463C-9AB5-BE328DCC9E36}" type="sibTrans" cxnId="{F328DFB6-87C5-4686-96FC-396B77FBBAE3}">
      <dgm:prSet/>
      <dgm:spPr/>
      <dgm:t>
        <a:bodyPr/>
        <a:lstStyle/>
        <a:p>
          <a:endParaRPr lang="en-US"/>
        </a:p>
      </dgm:t>
    </dgm:pt>
    <dgm:pt modelId="{6CF0A1A1-D134-48E7-9339-8956B19BBCC5}">
      <dgm:prSet/>
      <dgm:spPr/>
      <dgm:t>
        <a:bodyPr/>
        <a:lstStyle/>
        <a:p>
          <a:r>
            <a:rPr lang="en-US" dirty="0"/>
            <a:t>Environmental</a:t>
          </a:r>
        </a:p>
      </dgm:t>
    </dgm:pt>
    <dgm:pt modelId="{DF62EDA4-A9F3-4E48-9998-6DA04AABE8D2}" type="parTrans" cxnId="{25440AF2-2409-414D-9D8D-564749CF5E14}">
      <dgm:prSet/>
      <dgm:spPr/>
      <dgm:t>
        <a:bodyPr/>
        <a:lstStyle/>
        <a:p>
          <a:endParaRPr lang="en-US"/>
        </a:p>
      </dgm:t>
    </dgm:pt>
    <dgm:pt modelId="{3B597924-F93D-49CD-BEF1-7F2311507219}" type="sibTrans" cxnId="{25440AF2-2409-414D-9D8D-564749CF5E14}">
      <dgm:prSet/>
      <dgm:spPr/>
      <dgm:t>
        <a:bodyPr/>
        <a:lstStyle/>
        <a:p>
          <a:endParaRPr lang="en-US"/>
        </a:p>
      </dgm:t>
    </dgm:pt>
    <dgm:pt modelId="{E9FB72F8-3E87-491B-9134-048FB0099C3E}">
      <dgm:prSet/>
      <dgm:spPr/>
      <dgm:t>
        <a:bodyPr/>
        <a:lstStyle/>
        <a:p>
          <a:r>
            <a:rPr lang="en-US" dirty="0"/>
            <a:t>Wrong beliefs/perceptions about the effects of substances</a:t>
          </a:r>
        </a:p>
      </dgm:t>
    </dgm:pt>
    <dgm:pt modelId="{E90CAD44-D980-444C-8F90-B2F0AA66DED0}" type="parTrans" cxnId="{45842ABC-2A5A-49C9-9556-D0302B67BF47}">
      <dgm:prSet/>
      <dgm:spPr/>
      <dgm:t>
        <a:bodyPr/>
        <a:lstStyle/>
        <a:p>
          <a:endParaRPr lang="en-US"/>
        </a:p>
      </dgm:t>
    </dgm:pt>
    <dgm:pt modelId="{F0A48394-A6C6-45B3-AC1A-A1292EDBD2A6}" type="sibTrans" cxnId="{45842ABC-2A5A-49C9-9556-D0302B67BF47}">
      <dgm:prSet/>
      <dgm:spPr/>
      <dgm:t>
        <a:bodyPr/>
        <a:lstStyle/>
        <a:p>
          <a:endParaRPr lang="en-US"/>
        </a:p>
      </dgm:t>
    </dgm:pt>
    <dgm:pt modelId="{A37A8932-115A-4D2B-A6E4-6B0851029F44}">
      <dgm:prSet/>
      <dgm:spPr/>
      <dgm:t>
        <a:bodyPr/>
        <a:lstStyle/>
        <a:p>
          <a:r>
            <a:rPr lang="en-US" dirty="0"/>
            <a:t>Lack of bonding/ attachments with parents</a:t>
          </a:r>
        </a:p>
      </dgm:t>
    </dgm:pt>
    <dgm:pt modelId="{89C883E1-B213-4977-A28E-06C1D43B1D50}" type="parTrans" cxnId="{851EE90D-AC04-4888-9996-DEA7BAA1732D}">
      <dgm:prSet/>
      <dgm:spPr/>
      <dgm:t>
        <a:bodyPr/>
        <a:lstStyle/>
        <a:p>
          <a:endParaRPr lang="en-US"/>
        </a:p>
      </dgm:t>
    </dgm:pt>
    <dgm:pt modelId="{9BC1C597-A4C2-4926-A8C4-C153403DCE22}" type="sibTrans" cxnId="{851EE90D-AC04-4888-9996-DEA7BAA1732D}">
      <dgm:prSet/>
      <dgm:spPr/>
      <dgm:t>
        <a:bodyPr/>
        <a:lstStyle/>
        <a:p>
          <a:endParaRPr lang="en-US"/>
        </a:p>
      </dgm:t>
    </dgm:pt>
    <dgm:pt modelId="{B0F4295C-5004-4961-A3A3-5E441EBA32DD}">
      <dgm:prSet/>
      <dgm:spPr/>
      <dgm:t>
        <a:bodyPr/>
        <a:lstStyle/>
        <a:p>
          <a:r>
            <a:rPr lang="en-US" dirty="0"/>
            <a:t>Inappropriate relationship between families and adolescents</a:t>
          </a:r>
        </a:p>
      </dgm:t>
    </dgm:pt>
    <dgm:pt modelId="{B2E33276-C4F3-4976-9876-2593487083DF}" type="parTrans" cxnId="{9FB02F28-FEA6-4194-8D42-160FF046EF59}">
      <dgm:prSet/>
      <dgm:spPr/>
      <dgm:t>
        <a:bodyPr/>
        <a:lstStyle/>
        <a:p>
          <a:endParaRPr lang="en-US"/>
        </a:p>
      </dgm:t>
    </dgm:pt>
    <dgm:pt modelId="{1DA17831-B995-41DA-8283-2682224F4E1B}" type="sibTrans" cxnId="{9FB02F28-FEA6-4194-8D42-160FF046EF59}">
      <dgm:prSet/>
      <dgm:spPr/>
      <dgm:t>
        <a:bodyPr/>
        <a:lstStyle/>
        <a:p>
          <a:endParaRPr lang="en-US"/>
        </a:p>
      </dgm:t>
    </dgm:pt>
    <dgm:pt modelId="{1712A7D8-D60B-4441-BAE2-396B9BF975F0}">
      <dgm:prSet/>
      <dgm:spPr/>
      <dgm:t>
        <a:bodyPr/>
        <a:lstStyle/>
        <a:p>
          <a:r>
            <a:rPr lang="en-US" dirty="0"/>
            <a:t>Poor self-regulation</a:t>
          </a:r>
        </a:p>
      </dgm:t>
    </dgm:pt>
    <dgm:pt modelId="{BCE30BC3-781F-4A48-8DA6-EDBF35371907}" type="parTrans" cxnId="{20C35AF9-E0CD-4B62-B1ED-4C1C1547D8B5}">
      <dgm:prSet/>
      <dgm:spPr/>
      <dgm:t>
        <a:bodyPr/>
        <a:lstStyle/>
        <a:p>
          <a:endParaRPr lang="en-US"/>
        </a:p>
      </dgm:t>
    </dgm:pt>
    <dgm:pt modelId="{94EF2AD0-B3AE-4C8E-9FFE-AB2D6A7F8E55}" type="sibTrans" cxnId="{20C35AF9-E0CD-4B62-B1ED-4C1C1547D8B5}">
      <dgm:prSet/>
      <dgm:spPr/>
      <dgm:t>
        <a:bodyPr/>
        <a:lstStyle/>
        <a:p>
          <a:endParaRPr lang="en-US"/>
        </a:p>
      </dgm:t>
    </dgm:pt>
    <dgm:pt modelId="{78594E99-1645-4F16-AA19-E89F688C6420}">
      <dgm:prSet/>
      <dgm:spPr/>
      <dgm:t>
        <a:bodyPr/>
        <a:lstStyle/>
        <a:p>
          <a:r>
            <a:rPr lang="en-US" dirty="0"/>
            <a:t>Peer aberration</a:t>
          </a:r>
        </a:p>
      </dgm:t>
    </dgm:pt>
    <dgm:pt modelId="{14652F1A-5EEA-4878-874F-D06D9032DE2A}" type="parTrans" cxnId="{002D8A0E-6215-4DFC-8D99-B7C58BFD8C83}">
      <dgm:prSet/>
      <dgm:spPr/>
      <dgm:t>
        <a:bodyPr/>
        <a:lstStyle/>
        <a:p>
          <a:endParaRPr lang="en-US"/>
        </a:p>
      </dgm:t>
    </dgm:pt>
    <dgm:pt modelId="{E3C8892E-FD5A-4C23-BAF5-38277532B4F8}" type="sibTrans" cxnId="{002D8A0E-6215-4DFC-8D99-B7C58BFD8C83}">
      <dgm:prSet/>
      <dgm:spPr/>
      <dgm:t>
        <a:bodyPr/>
        <a:lstStyle/>
        <a:p>
          <a:endParaRPr lang="en-US"/>
        </a:p>
      </dgm:t>
    </dgm:pt>
    <dgm:pt modelId="{181C70E4-6A4C-4DC4-918F-2DE4C125611F}" type="pres">
      <dgm:prSet presAssocID="{20811AD8-C6EF-4B18-A6A0-23FA7201A116}" presName="Name0" presStyleCnt="0">
        <dgm:presLayoutVars>
          <dgm:chMax val="5"/>
          <dgm:chPref val="5"/>
          <dgm:dir/>
          <dgm:animLvl val="lvl"/>
        </dgm:presLayoutVars>
      </dgm:prSet>
      <dgm:spPr/>
    </dgm:pt>
    <dgm:pt modelId="{55C8EE07-2A2D-4DC5-98D8-C25E13BD0DEF}" type="pres">
      <dgm:prSet presAssocID="{719AA6E4-09A0-4265-B1BE-E886733565F6}" presName="parentText1" presStyleLbl="node1" presStyleIdx="0" presStyleCnt="4">
        <dgm:presLayoutVars>
          <dgm:chMax/>
          <dgm:chPref val="3"/>
          <dgm:bulletEnabled val="1"/>
        </dgm:presLayoutVars>
      </dgm:prSet>
      <dgm:spPr/>
    </dgm:pt>
    <dgm:pt modelId="{75ED4CBF-53D9-431B-8E3B-B1FA8F7D649D}" type="pres">
      <dgm:prSet presAssocID="{719AA6E4-09A0-4265-B1BE-E886733565F6}" presName="childText1" presStyleLbl="solidAlignAcc1" presStyleIdx="0" presStyleCnt="4">
        <dgm:presLayoutVars>
          <dgm:chMax val="0"/>
          <dgm:chPref val="0"/>
          <dgm:bulletEnabled val="1"/>
        </dgm:presLayoutVars>
      </dgm:prSet>
      <dgm:spPr/>
    </dgm:pt>
    <dgm:pt modelId="{BAA46728-56B2-4D46-8297-D581EC80D99F}" type="pres">
      <dgm:prSet presAssocID="{92B624D1-86B0-4847-95E4-1FC3E4E03EA5}" presName="parentText2" presStyleLbl="node1" presStyleIdx="1" presStyleCnt="4">
        <dgm:presLayoutVars>
          <dgm:chMax/>
          <dgm:chPref val="3"/>
          <dgm:bulletEnabled val="1"/>
        </dgm:presLayoutVars>
      </dgm:prSet>
      <dgm:spPr/>
    </dgm:pt>
    <dgm:pt modelId="{A02E7DF7-D7F5-4C9B-AC2B-EDEE05B8F2E6}" type="pres">
      <dgm:prSet presAssocID="{92B624D1-86B0-4847-95E4-1FC3E4E03EA5}" presName="childText2" presStyleLbl="solidAlignAcc1" presStyleIdx="1" presStyleCnt="4">
        <dgm:presLayoutVars>
          <dgm:chMax val="0"/>
          <dgm:chPref val="0"/>
          <dgm:bulletEnabled val="1"/>
        </dgm:presLayoutVars>
      </dgm:prSet>
      <dgm:spPr/>
    </dgm:pt>
    <dgm:pt modelId="{DB56BBED-8890-4BAE-89D3-6DBDBE258D35}" type="pres">
      <dgm:prSet presAssocID="{98B821AC-3032-4FEB-8C50-EA426761C57A}" presName="parentText3" presStyleLbl="node1" presStyleIdx="2" presStyleCnt="4">
        <dgm:presLayoutVars>
          <dgm:chMax/>
          <dgm:chPref val="3"/>
          <dgm:bulletEnabled val="1"/>
        </dgm:presLayoutVars>
      </dgm:prSet>
      <dgm:spPr/>
    </dgm:pt>
    <dgm:pt modelId="{59A4D392-686F-4A0E-BD96-9F0B968C94E3}" type="pres">
      <dgm:prSet presAssocID="{98B821AC-3032-4FEB-8C50-EA426761C57A}" presName="childText3" presStyleLbl="solidAlignAcc1" presStyleIdx="2" presStyleCnt="4">
        <dgm:presLayoutVars>
          <dgm:chMax val="0"/>
          <dgm:chPref val="0"/>
          <dgm:bulletEnabled val="1"/>
        </dgm:presLayoutVars>
      </dgm:prSet>
      <dgm:spPr/>
    </dgm:pt>
    <dgm:pt modelId="{A0F0FD85-8EB5-4F7B-A73A-15057DFAA61A}" type="pres">
      <dgm:prSet presAssocID="{6CF0A1A1-D134-48E7-9339-8956B19BBCC5}" presName="parentText4" presStyleLbl="node1" presStyleIdx="3" presStyleCnt="4">
        <dgm:presLayoutVars>
          <dgm:chMax/>
          <dgm:chPref val="3"/>
          <dgm:bulletEnabled val="1"/>
        </dgm:presLayoutVars>
      </dgm:prSet>
      <dgm:spPr/>
    </dgm:pt>
    <dgm:pt modelId="{24970B16-9C8B-422C-849F-C0A697CBF0E5}" type="pres">
      <dgm:prSet presAssocID="{6CF0A1A1-D134-48E7-9339-8956B19BBCC5}" presName="childText4" presStyleLbl="solidAlignAcc1" presStyleIdx="3" presStyleCnt="4">
        <dgm:presLayoutVars>
          <dgm:chMax val="0"/>
          <dgm:chPref val="0"/>
          <dgm:bulletEnabled val="1"/>
        </dgm:presLayoutVars>
      </dgm:prSet>
      <dgm:spPr/>
    </dgm:pt>
  </dgm:ptLst>
  <dgm:cxnLst>
    <dgm:cxn modelId="{851EE90D-AC04-4888-9996-DEA7BAA1732D}" srcId="{6CF0A1A1-D134-48E7-9339-8956B19BBCC5}" destId="{A37A8932-115A-4D2B-A6E4-6B0851029F44}" srcOrd="1" destOrd="0" parTransId="{89C883E1-B213-4977-A28E-06C1D43B1D50}" sibTransId="{9BC1C597-A4C2-4926-A8C4-C153403DCE22}"/>
    <dgm:cxn modelId="{002D8A0E-6215-4DFC-8D99-B7C58BFD8C83}" srcId="{6CF0A1A1-D134-48E7-9339-8956B19BBCC5}" destId="{78594E99-1645-4F16-AA19-E89F688C6420}" srcOrd="4" destOrd="0" parTransId="{14652F1A-5EEA-4878-874F-D06D9032DE2A}" sibTransId="{E3C8892E-FD5A-4C23-BAF5-38277532B4F8}"/>
    <dgm:cxn modelId="{9FB02F28-FEA6-4194-8D42-160FF046EF59}" srcId="{6CF0A1A1-D134-48E7-9339-8956B19BBCC5}" destId="{B0F4295C-5004-4961-A3A3-5E441EBA32DD}" srcOrd="2" destOrd="0" parTransId="{B2E33276-C4F3-4976-9876-2593487083DF}" sibTransId="{1DA17831-B995-41DA-8283-2682224F4E1B}"/>
    <dgm:cxn modelId="{D0099233-DBB5-4CF6-8662-0E6CCBD444A2}" type="presOf" srcId="{E529ECCC-B0E8-42D1-9E08-6C7602470228}" destId="{A02E7DF7-D7F5-4C9B-AC2B-EDEE05B8F2E6}" srcOrd="0" destOrd="0" presId="urn:microsoft.com/office/officeart/2009/3/layout/IncreasingArrowsProcess"/>
    <dgm:cxn modelId="{10A59E3C-AEC0-47E3-BA8C-01FFEF7BDCE1}" type="presOf" srcId="{98B821AC-3032-4FEB-8C50-EA426761C57A}" destId="{DB56BBED-8890-4BAE-89D3-6DBDBE258D35}" srcOrd="0" destOrd="0" presId="urn:microsoft.com/office/officeart/2009/3/layout/IncreasingArrowsProcess"/>
    <dgm:cxn modelId="{FF79B145-6499-4B18-B463-D2045B109705}" srcId="{20811AD8-C6EF-4B18-A6A0-23FA7201A116}" destId="{98B821AC-3032-4FEB-8C50-EA426761C57A}" srcOrd="2" destOrd="0" parTransId="{37B9AD46-7134-46A1-B010-21913531DA25}" sibTransId="{00500075-C620-42C2-A1FA-2D9323936226}"/>
    <dgm:cxn modelId="{9E9C4C4A-5E0D-478C-A238-B0BCACB23CBC}" type="presOf" srcId="{92B624D1-86B0-4847-95E4-1FC3E4E03EA5}" destId="{BAA46728-56B2-4D46-8297-D581EC80D99F}" srcOrd="0" destOrd="0" presId="urn:microsoft.com/office/officeart/2009/3/layout/IncreasingArrowsProcess"/>
    <dgm:cxn modelId="{CA28A96E-C617-4270-853E-745AF620DC1C}" type="presOf" srcId="{20811AD8-C6EF-4B18-A6A0-23FA7201A116}" destId="{181C70E4-6A4C-4DC4-918F-2DE4C125611F}" srcOrd="0" destOrd="0" presId="urn:microsoft.com/office/officeart/2009/3/layout/IncreasingArrowsProcess"/>
    <dgm:cxn modelId="{2F02435A-0AF5-4EBA-BB95-255D60BB93C0}" type="presOf" srcId="{719AA6E4-09A0-4265-B1BE-E886733565F6}" destId="{55C8EE07-2A2D-4DC5-98D8-C25E13BD0DEF}" srcOrd="0" destOrd="0" presId="urn:microsoft.com/office/officeart/2009/3/layout/IncreasingArrowsProcess"/>
    <dgm:cxn modelId="{9DBB0B85-A6F7-4D22-A927-AFE211B7A8A8}" type="presOf" srcId="{B1689A02-F1EB-4FED-A753-F999E951DAA5}" destId="{59A4D392-686F-4A0E-BD96-9F0B968C94E3}" srcOrd="0" destOrd="0" presId="urn:microsoft.com/office/officeart/2009/3/layout/IncreasingArrowsProcess"/>
    <dgm:cxn modelId="{8C0E648C-1F4F-4BAC-8D6C-BE415C795602}" type="presOf" srcId="{6CF0A1A1-D134-48E7-9339-8956B19BBCC5}" destId="{A0F0FD85-8EB5-4F7B-A73A-15057DFAA61A}" srcOrd="0" destOrd="0" presId="urn:microsoft.com/office/officeart/2009/3/layout/IncreasingArrowsProcess"/>
    <dgm:cxn modelId="{C6588B96-894E-4FA3-8CF8-193448E33AC5}" srcId="{92B624D1-86B0-4847-95E4-1FC3E4E03EA5}" destId="{E529ECCC-B0E8-42D1-9E08-6C7602470228}" srcOrd="0" destOrd="0" parTransId="{C1019C1A-76A0-454D-8DBE-9B1DD2A8199B}" sibTransId="{EB3FFBD5-D938-466B-870C-1804BBE7A534}"/>
    <dgm:cxn modelId="{6C629C99-CC4A-44C6-8352-8F6A41DBE222}" type="presOf" srcId="{78594E99-1645-4F16-AA19-E89F688C6420}" destId="{24970B16-9C8B-422C-849F-C0A697CBF0E5}" srcOrd="0" destOrd="4" presId="urn:microsoft.com/office/officeart/2009/3/layout/IncreasingArrowsProcess"/>
    <dgm:cxn modelId="{0EF838A5-67E0-430A-B690-B0F88A21267C}" type="presOf" srcId="{B0F4295C-5004-4961-A3A3-5E441EBA32DD}" destId="{24970B16-9C8B-422C-849F-C0A697CBF0E5}" srcOrd="0" destOrd="2" presId="urn:microsoft.com/office/officeart/2009/3/layout/IncreasingArrowsProcess"/>
    <dgm:cxn modelId="{7E01EAAF-CD12-4775-AC90-3C440F204DD0}" type="presOf" srcId="{FCE18E75-E6CA-4D4D-A2D0-6D9D5E07F3E6}" destId="{75ED4CBF-53D9-431B-8E3B-B1FA8F7D649D}" srcOrd="0" destOrd="0" presId="urn:microsoft.com/office/officeart/2009/3/layout/IncreasingArrowsProcess"/>
    <dgm:cxn modelId="{6CB3B2B2-BF7B-42ED-B891-68F442441F4B}" type="presOf" srcId="{1712A7D8-D60B-4441-BAE2-396B9BF975F0}" destId="{24970B16-9C8B-422C-849F-C0A697CBF0E5}" srcOrd="0" destOrd="3" presId="urn:microsoft.com/office/officeart/2009/3/layout/IncreasingArrowsProcess"/>
    <dgm:cxn modelId="{F328DFB6-87C5-4686-96FC-396B77FBBAE3}" srcId="{98B821AC-3032-4FEB-8C50-EA426761C57A}" destId="{B1689A02-F1EB-4FED-A753-F999E951DAA5}" srcOrd="0" destOrd="0" parTransId="{924191F3-F449-4F88-8866-98F94D8D007A}" sibTransId="{773E5BC9-06EC-463C-9AB5-BE328DCC9E36}"/>
    <dgm:cxn modelId="{45842ABC-2A5A-49C9-9556-D0302B67BF47}" srcId="{6CF0A1A1-D134-48E7-9339-8956B19BBCC5}" destId="{E9FB72F8-3E87-491B-9134-048FB0099C3E}" srcOrd="0" destOrd="0" parTransId="{E90CAD44-D980-444C-8F90-B2F0AA66DED0}" sibTransId="{F0A48394-A6C6-45B3-AC1A-A1292EDBD2A6}"/>
    <dgm:cxn modelId="{983E25D1-E56D-494C-9484-0A6097B6E236}" type="presOf" srcId="{A37A8932-115A-4D2B-A6E4-6B0851029F44}" destId="{24970B16-9C8B-422C-849F-C0A697CBF0E5}" srcOrd="0" destOrd="1" presId="urn:microsoft.com/office/officeart/2009/3/layout/IncreasingArrowsProcess"/>
    <dgm:cxn modelId="{95D108E4-F8B0-4D35-A00C-5689AE6D4E0F}" type="presOf" srcId="{E9FB72F8-3E87-491B-9134-048FB0099C3E}" destId="{24970B16-9C8B-422C-849F-C0A697CBF0E5}" srcOrd="0" destOrd="0" presId="urn:microsoft.com/office/officeart/2009/3/layout/IncreasingArrowsProcess"/>
    <dgm:cxn modelId="{0EAB23E6-901F-4E69-82A7-AB4501D5AF79}" srcId="{20811AD8-C6EF-4B18-A6A0-23FA7201A116}" destId="{719AA6E4-09A0-4265-B1BE-E886733565F6}" srcOrd="0" destOrd="0" parTransId="{04D63E32-B1C9-4456-AF96-1AC0F812DBA5}" sibTransId="{E072E17D-14CD-4A9E-96DF-58E0AA7BD8ED}"/>
    <dgm:cxn modelId="{D08892E6-252A-4C35-85C2-523AB2A6221E}" srcId="{20811AD8-C6EF-4B18-A6A0-23FA7201A116}" destId="{92B624D1-86B0-4847-95E4-1FC3E4E03EA5}" srcOrd="1" destOrd="0" parTransId="{161EF33B-285F-474E-8EA5-34D9BC1AB8AE}" sibTransId="{67E770CF-C5FB-4007-9B26-71F4FAD83192}"/>
    <dgm:cxn modelId="{BFEECAF1-2F3B-49C5-95ED-04CB91FCFBCC}" srcId="{719AA6E4-09A0-4265-B1BE-E886733565F6}" destId="{FCE18E75-E6CA-4D4D-A2D0-6D9D5E07F3E6}" srcOrd="0" destOrd="0" parTransId="{AE06C8FC-FB55-4A82-B5A4-02CD8C284859}" sibTransId="{8C830DCF-C014-4984-9420-15DB78786E15}"/>
    <dgm:cxn modelId="{25440AF2-2409-414D-9D8D-564749CF5E14}" srcId="{20811AD8-C6EF-4B18-A6A0-23FA7201A116}" destId="{6CF0A1A1-D134-48E7-9339-8956B19BBCC5}" srcOrd="3" destOrd="0" parTransId="{DF62EDA4-A9F3-4E48-9998-6DA04AABE8D2}" sibTransId="{3B597924-F93D-49CD-BEF1-7F2311507219}"/>
    <dgm:cxn modelId="{20C35AF9-E0CD-4B62-B1ED-4C1C1547D8B5}" srcId="{6CF0A1A1-D134-48E7-9339-8956B19BBCC5}" destId="{1712A7D8-D60B-4441-BAE2-396B9BF975F0}" srcOrd="3" destOrd="0" parTransId="{BCE30BC3-781F-4A48-8DA6-EDBF35371907}" sibTransId="{94EF2AD0-B3AE-4C8E-9FFE-AB2D6A7F8E55}"/>
    <dgm:cxn modelId="{D3CDFBB8-2727-4D72-964B-7121CF57C3A1}" type="presParOf" srcId="{181C70E4-6A4C-4DC4-918F-2DE4C125611F}" destId="{55C8EE07-2A2D-4DC5-98D8-C25E13BD0DEF}" srcOrd="0" destOrd="0" presId="urn:microsoft.com/office/officeart/2009/3/layout/IncreasingArrowsProcess"/>
    <dgm:cxn modelId="{17F4A7EE-D47A-48C2-AB03-9CD6DFF83A6E}" type="presParOf" srcId="{181C70E4-6A4C-4DC4-918F-2DE4C125611F}" destId="{75ED4CBF-53D9-431B-8E3B-B1FA8F7D649D}" srcOrd="1" destOrd="0" presId="urn:microsoft.com/office/officeart/2009/3/layout/IncreasingArrowsProcess"/>
    <dgm:cxn modelId="{60F8A423-30F5-4989-B203-B97C23F924AE}" type="presParOf" srcId="{181C70E4-6A4C-4DC4-918F-2DE4C125611F}" destId="{BAA46728-56B2-4D46-8297-D581EC80D99F}" srcOrd="2" destOrd="0" presId="urn:microsoft.com/office/officeart/2009/3/layout/IncreasingArrowsProcess"/>
    <dgm:cxn modelId="{451EA919-58DE-4E7B-AC6B-EDAAF90B5F55}" type="presParOf" srcId="{181C70E4-6A4C-4DC4-918F-2DE4C125611F}" destId="{A02E7DF7-D7F5-4C9B-AC2B-EDEE05B8F2E6}" srcOrd="3" destOrd="0" presId="urn:microsoft.com/office/officeart/2009/3/layout/IncreasingArrowsProcess"/>
    <dgm:cxn modelId="{AA8C21FF-BCFA-43ED-9C0C-C8BB33D5AD57}" type="presParOf" srcId="{181C70E4-6A4C-4DC4-918F-2DE4C125611F}" destId="{DB56BBED-8890-4BAE-89D3-6DBDBE258D35}" srcOrd="4" destOrd="0" presId="urn:microsoft.com/office/officeart/2009/3/layout/IncreasingArrowsProcess"/>
    <dgm:cxn modelId="{CB3A7056-ED45-4EA7-943A-34D8D8EA0B08}" type="presParOf" srcId="{181C70E4-6A4C-4DC4-918F-2DE4C125611F}" destId="{59A4D392-686F-4A0E-BD96-9F0B968C94E3}" srcOrd="5" destOrd="0" presId="urn:microsoft.com/office/officeart/2009/3/layout/IncreasingArrowsProcess"/>
    <dgm:cxn modelId="{D8073A77-AFC2-464D-993C-25DD172A95F6}" type="presParOf" srcId="{181C70E4-6A4C-4DC4-918F-2DE4C125611F}" destId="{A0F0FD85-8EB5-4F7B-A73A-15057DFAA61A}" srcOrd="6" destOrd="0" presId="urn:microsoft.com/office/officeart/2009/3/layout/IncreasingArrowsProcess"/>
    <dgm:cxn modelId="{FD14846F-6ED1-4F7E-8AE3-F0F2147DE79A}" type="presParOf" srcId="{181C70E4-6A4C-4DC4-918F-2DE4C125611F}" destId="{24970B16-9C8B-422C-849F-C0A697CBF0E5}" srcOrd="7"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49CA53A-A2D7-4F49-8DD2-523097375A6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F1098F86-6037-4123-9C7E-473AB31399B8}">
      <dgm:prSet phldrT="[Text]"/>
      <dgm:spPr/>
      <dgm:t>
        <a:bodyPr/>
        <a:lstStyle/>
        <a:p>
          <a:r>
            <a:rPr lang="en-US" dirty="0"/>
            <a:t>Realize prevalence of trauma</a:t>
          </a:r>
        </a:p>
      </dgm:t>
    </dgm:pt>
    <dgm:pt modelId="{04D68D6C-D860-4202-BE2C-0143A9FC9DF8}" type="parTrans" cxnId="{0D68E062-5936-4247-A11C-F73A1BACB2CC}">
      <dgm:prSet/>
      <dgm:spPr/>
      <dgm:t>
        <a:bodyPr/>
        <a:lstStyle/>
        <a:p>
          <a:endParaRPr lang="en-US"/>
        </a:p>
      </dgm:t>
    </dgm:pt>
    <dgm:pt modelId="{85C1BA29-AB12-405A-8A25-DDC400D4BBED}" type="sibTrans" cxnId="{0D68E062-5936-4247-A11C-F73A1BACB2CC}">
      <dgm:prSet/>
      <dgm:spPr/>
      <dgm:t>
        <a:bodyPr/>
        <a:lstStyle/>
        <a:p>
          <a:endParaRPr lang="en-US"/>
        </a:p>
      </dgm:t>
    </dgm:pt>
    <dgm:pt modelId="{B256AA78-7698-48D6-8156-0299666EF473}">
      <dgm:prSet phldrT="[Text]"/>
      <dgm:spPr/>
      <dgm:t>
        <a:bodyPr/>
        <a:lstStyle/>
        <a:p>
          <a:r>
            <a:rPr lang="en-US" dirty="0"/>
            <a:t>Recognize how trauma can affect everyone</a:t>
          </a:r>
        </a:p>
      </dgm:t>
    </dgm:pt>
    <dgm:pt modelId="{D6B7AB3B-A85F-45DD-93A4-2B0292E3585F}" type="parTrans" cxnId="{48155A2D-99FB-470B-BB28-3CB24BFD5C7B}">
      <dgm:prSet/>
      <dgm:spPr/>
      <dgm:t>
        <a:bodyPr/>
        <a:lstStyle/>
        <a:p>
          <a:endParaRPr lang="en-US"/>
        </a:p>
      </dgm:t>
    </dgm:pt>
    <dgm:pt modelId="{62015686-D897-4599-87FE-4BFCA0741E29}" type="sibTrans" cxnId="{48155A2D-99FB-470B-BB28-3CB24BFD5C7B}">
      <dgm:prSet/>
      <dgm:spPr/>
      <dgm:t>
        <a:bodyPr/>
        <a:lstStyle/>
        <a:p>
          <a:endParaRPr lang="en-US"/>
        </a:p>
      </dgm:t>
    </dgm:pt>
    <dgm:pt modelId="{E11AAE59-C298-4849-860B-87D9952187D9}">
      <dgm:prSet phldrT="[Text]"/>
      <dgm:spPr/>
      <dgm:t>
        <a:bodyPr/>
        <a:lstStyle/>
        <a:p>
          <a:r>
            <a:rPr lang="en-US" dirty="0"/>
            <a:t>Respond by putting TIC practice into place</a:t>
          </a:r>
        </a:p>
      </dgm:t>
    </dgm:pt>
    <dgm:pt modelId="{5DA45269-9D92-4910-933E-AF13B7B63C00}" type="parTrans" cxnId="{33E5AFF1-EB09-4808-8EF6-E1B724900596}">
      <dgm:prSet/>
      <dgm:spPr/>
      <dgm:t>
        <a:bodyPr/>
        <a:lstStyle/>
        <a:p>
          <a:endParaRPr lang="en-US"/>
        </a:p>
      </dgm:t>
    </dgm:pt>
    <dgm:pt modelId="{F50A179B-2C10-46DA-95B8-0B5A7360102B}" type="sibTrans" cxnId="{33E5AFF1-EB09-4808-8EF6-E1B724900596}">
      <dgm:prSet/>
      <dgm:spPr/>
      <dgm:t>
        <a:bodyPr/>
        <a:lstStyle/>
        <a:p>
          <a:endParaRPr lang="en-US"/>
        </a:p>
      </dgm:t>
    </dgm:pt>
    <dgm:pt modelId="{AD8437F9-26EC-4293-9DD9-0060AF8736C4}">
      <dgm:prSet phldrT="[Text]"/>
      <dgm:spPr/>
      <dgm:t>
        <a:bodyPr/>
        <a:lstStyle/>
        <a:p>
          <a:r>
            <a:rPr lang="en-US" dirty="0"/>
            <a:t>Resist re-traumatization</a:t>
          </a:r>
        </a:p>
      </dgm:t>
    </dgm:pt>
    <dgm:pt modelId="{2E7C8CC0-2ADD-445B-9206-C8B3FD16D239}" type="parTrans" cxnId="{BF6C4D4B-CCB3-4472-A7F3-AAF40E20475B}">
      <dgm:prSet/>
      <dgm:spPr/>
      <dgm:t>
        <a:bodyPr/>
        <a:lstStyle/>
        <a:p>
          <a:endParaRPr lang="en-US"/>
        </a:p>
      </dgm:t>
    </dgm:pt>
    <dgm:pt modelId="{5B8614B5-99F0-4473-9080-69F2F18E89EA}" type="sibTrans" cxnId="{BF6C4D4B-CCB3-4472-A7F3-AAF40E20475B}">
      <dgm:prSet/>
      <dgm:spPr/>
      <dgm:t>
        <a:bodyPr/>
        <a:lstStyle/>
        <a:p>
          <a:endParaRPr lang="en-US"/>
        </a:p>
      </dgm:t>
    </dgm:pt>
    <dgm:pt modelId="{EF46BB02-4761-49D4-8FEC-FEE2933E1251}" type="pres">
      <dgm:prSet presAssocID="{249CA53A-A2D7-4F49-8DD2-523097375A63}" presName="Name0" presStyleCnt="0">
        <dgm:presLayoutVars>
          <dgm:dir/>
          <dgm:resizeHandles val="exact"/>
        </dgm:presLayoutVars>
      </dgm:prSet>
      <dgm:spPr/>
    </dgm:pt>
    <dgm:pt modelId="{3034BF76-CDFC-4DC1-8EF3-7AF64C40AF25}" type="pres">
      <dgm:prSet presAssocID="{F1098F86-6037-4123-9C7E-473AB31399B8}" presName="Name5" presStyleLbl="vennNode1" presStyleIdx="0" presStyleCnt="4">
        <dgm:presLayoutVars>
          <dgm:bulletEnabled val="1"/>
        </dgm:presLayoutVars>
      </dgm:prSet>
      <dgm:spPr/>
    </dgm:pt>
    <dgm:pt modelId="{A077DFEE-CD44-425E-AC2E-F679C3ADC7C7}" type="pres">
      <dgm:prSet presAssocID="{85C1BA29-AB12-405A-8A25-DDC400D4BBED}" presName="space" presStyleCnt="0"/>
      <dgm:spPr/>
    </dgm:pt>
    <dgm:pt modelId="{77B4EE4A-A486-45AF-BDBB-AB612D465382}" type="pres">
      <dgm:prSet presAssocID="{B256AA78-7698-48D6-8156-0299666EF473}" presName="Name5" presStyleLbl="vennNode1" presStyleIdx="1" presStyleCnt="4">
        <dgm:presLayoutVars>
          <dgm:bulletEnabled val="1"/>
        </dgm:presLayoutVars>
      </dgm:prSet>
      <dgm:spPr/>
    </dgm:pt>
    <dgm:pt modelId="{AD14ED38-5474-4257-88AF-DDA6FB1CA83A}" type="pres">
      <dgm:prSet presAssocID="{62015686-D897-4599-87FE-4BFCA0741E29}" presName="space" presStyleCnt="0"/>
      <dgm:spPr/>
    </dgm:pt>
    <dgm:pt modelId="{037EA1EC-F462-4BB4-BD6B-A1219A6083E6}" type="pres">
      <dgm:prSet presAssocID="{E11AAE59-C298-4849-860B-87D9952187D9}" presName="Name5" presStyleLbl="vennNode1" presStyleIdx="2" presStyleCnt="4">
        <dgm:presLayoutVars>
          <dgm:bulletEnabled val="1"/>
        </dgm:presLayoutVars>
      </dgm:prSet>
      <dgm:spPr/>
    </dgm:pt>
    <dgm:pt modelId="{A4FA0CF9-E0AD-4F69-9428-AEE7E2486695}" type="pres">
      <dgm:prSet presAssocID="{F50A179B-2C10-46DA-95B8-0B5A7360102B}" presName="space" presStyleCnt="0"/>
      <dgm:spPr/>
    </dgm:pt>
    <dgm:pt modelId="{497A8338-ADBC-4EC2-B834-34F19F7B11E9}" type="pres">
      <dgm:prSet presAssocID="{AD8437F9-26EC-4293-9DD9-0060AF8736C4}" presName="Name5" presStyleLbl="vennNode1" presStyleIdx="3" presStyleCnt="4">
        <dgm:presLayoutVars>
          <dgm:bulletEnabled val="1"/>
        </dgm:presLayoutVars>
      </dgm:prSet>
      <dgm:spPr/>
    </dgm:pt>
  </dgm:ptLst>
  <dgm:cxnLst>
    <dgm:cxn modelId="{48155A2D-99FB-470B-BB28-3CB24BFD5C7B}" srcId="{249CA53A-A2D7-4F49-8DD2-523097375A63}" destId="{B256AA78-7698-48D6-8156-0299666EF473}" srcOrd="1" destOrd="0" parTransId="{D6B7AB3B-A85F-45DD-93A4-2B0292E3585F}" sibTransId="{62015686-D897-4599-87FE-4BFCA0741E29}"/>
    <dgm:cxn modelId="{0D68E062-5936-4247-A11C-F73A1BACB2CC}" srcId="{249CA53A-A2D7-4F49-8DD2-523097375A63}" destId="{F1098F86-6037-4123-9C7E-473AB31399B8}" srcOrd="0" destOrd="0" parTransId="{04D68D6C-D860-4202-BE2C-0143A9FC9DF8}" sibTransId="{85C1BA29-AB12-405A-8A25-DDC400D4BBED}"/>
    <dgm:cxn modelId="{BF6C4D4B-CCB3-4472-A7F3-AAF40E20475B}" srcId="{249CA53A-A2D7-4F49-8DD2-523097375A63}" destId="{AD8437F9-26EC-4293-9DD9-0060AF8736C4}" srcOrd="3" destOrd="0" parTransId="{2E7C8CC0-2ADD-445B-9206-C8B3FD16D239}" sibTransId="{5B8614B5-99F0-4473-9080-69F2F18E89EA}"/>
    <dgm:cxn modelId="{CE78BB76-4FA8-43F2-B3E2-42502DF803E7}" type="presOf" srcId="{249CA53A-A2D7-4F49-8DD2-523097375A63}" destId="{EF46BB02-4761-49D4-8FEC-FEE2933E1251}" srcOrd="0" destOrd="0" presId="urn:microsoft.com/office/officeart/2005/8/layout/venn3"/>
    <dgm:cxn modelId="{54D43D9A-D1E8-426A-B393-D732CD488D7C}" type="presOf" srcId="{E11AAE59-C298-4849-860B-87D9952187D9}" destId="{037EA1EC-F462-4BB4-BD6B-A1219A6083E6}" srcOrd="0" destOrd="0" presId="urn:microsoft.com/office/officeart/2005/8/layout/venn3"/>
    <dgm:cxn modelId="{B53F25A6-77D0-48E4-9488-7A7511CBC3C0}" type="presOf" srcId="{AD8437F9-26EC-4293-9DD9-0060AF8736C4}" destId="{497A8338-ADBC-4EC2-B834-34F19F7B11E9}" srcOrd="0" destOrd="0" presId="urn:microsoft.com/office/officeart/2005/8/layout/venn3"/>
    <dgm:cxn modelId="{4877E1BF-A6A4-4B27-A906-69AABA706289}" type="presOf" srcId="{F1098F86-6037-4123-9C7E-473AB31399B8}" destId="{3034BF76-CDFC-4DC1-8EF3-7AF64C40AF25}" srcOrd="0" destOrd="0" presId="urn:microsoft.com/office/officeart/2005/8/layout/venn3"/>
    <dgm:cxn modelId="{BB36B5DF-8E84-4EDE-A3B2-35C526B8E2E5}" type="presOf" srcId="{B256AA78-7698-48D6-8156-0299666EF473}" destId="{77B4EE4A-A486-45AF-BDBB-AB612D465382}" srcOrd="0" destOrd="0" presId="urn:microsoft.com/office/officeart/2005/8/layout/venn3"/>
    <dgm:cxn modelId="{33E5AFF1-EB09-4808-8EF6-E1B724900596}" srcId="{249CA53A-A2D7-4F49-8DD2-523097375A63}" destId="{E11AAE59-C298-4849-860B-87D9952187D9}" srcOrd="2" destOrd="0" parTransId="{5DA45269-9D92-4910-933E-AF13B7B63C00}" sibTransId="{F50A179B-2C10-46DA-95B8-0B5A7360102B}"/>
    <dgm:cxn modelId="{4C4D0394-D3BF-4AFD-B1A9-8FDFB4BE0CFA}" type="presParOf" srcId="{EF46BB02-4761-49D4-8FEC-FEE2933E1251}" destId="{3034BF76-CDFC-4DC1-8EF3-7AF64C40AF25}" srcOrd="0" destOrd="0" presId="urn:microsoft.com/office/officeart/2005/8/layout/venn3"/>
    <dgm:cxn modelId="{94F044B3-4723-4954-9D5F-990DF2DBBE13}" type="presParOf" srcId="{EF46BB02-4761-49D4-8FEC-FEE2933E1251}" destId="{A077DFEE-CD44-425E-AC2E-F679C3ADC7C7}" srcOrd="1" destOrd="0" presId="urn:microsoft.com/office/officeart/2005/8/layout/venn3"/>
    <dgm:cxn modelId="{18FC1EBA-2884-4C2A-8486-0AF254970DFB}" type="presParOf" srcId="{EF46BB02-4761-49D4-8FEC-FEE2933E1251}" destId="{77B4EE4A-A486-45AF-BDBB-AB612D465382}" srcOrd="2" destOrd="0" presId="urn:microsoft.com/office/officeart/2005/8/layout/venn3"/>
    <dgm:cxn modelId="{DB765CA9-46D5-488A-82B6-1ADE9BE30BBD}" type="presParOf" srcId="{EF46BB02-4761-49D4-8FEC-FEE2933E1251}" destId="{AD14ED38-5474-4257-88AF-DDA6FB1CA83A}" srcOrd="3" destOrd="0" presId="urn:microsoft.com/office/officeart/2005/8/layout/venn3"/>
    <dgm:cxn modelId="{487534F7-6D12-4B9B-B1AA-ACE3A1382275}" type="presParOf" srcId="{EF46BB02-4761-49D4-8FEC-FEE2933E1251}" destId="{037EA1EC-F462-4BB4-BD6B-A1219A6083E6}" srcOrd="4" destOrd="0" presId="urn:microsoft.com/office/officeart/2005/8/layout/venn3"/>
    <dgm:cxn modelId="{0292BAE5-E318-46C6-AE70-F727BEC19AEB}" type="presParOf" srcId="{EF46BB02-4761-49D4-8FEC-FEE2933E1251}" destId="{A4FA0CF9-E0AD-4F69-9428-AEE7E2486695}" srcOrd="5" destOrd="0" presId="urn:microsoft.com/office/officeart/2005/8/layout/venn3"/>
    <dgm:cxn modelId="{363B9FA1-E076-4FE7-80B5-0683B132AEF2}" type="presParOf" srcId="{EF46BB02-4761-49D4-8FEC-FEE2933E1251}" destId="{497A8338-ADBC-4EC2-B834-34F19F7B11E9}"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329C7C2-BC7C-435E-B8C3-E1F45A501869}"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950953FF-E81E-49F1-8675-79F78804C7A5}">
      <dgm:prSet phldrT="[Text]" custT="1"/>
      <dgm:spPr/>
      <dgm:t>
        <a:bodyPr/>
        <a:lstStyle/>
        <a:p>
          <a:r>
            <a:rPr lang="en-US" sz="2800" b="1" u="sng" dirty="0"/>
            <a:t>Safety</a:t>
          </a:r>
        </a:p>
      </dgm:t>
    </dgm:pt>
    <dgm:pt modelId="{DA8DE100-EDB9-4DC6-9E84-BEAFA87C9A9D}" type="parTrans" cxnId="{A1FFA4EB-694C-40C3-A363-523D23969CEC}">
      <dgm:prSet/>
      <dgm:spPr/>
      <dgm:t>
        <a:bodyPr/>
        <a:lstStyle/>
        <a:p>
          <a:endParaRPr lang="en-US"/>
        </a:p>
      </dgm:t>
    </dgm:pt>
    <dgm:pt modelId="{07804464-A0EE-4910-BFDC-C296E647D3F3}" type="sibTrans" cxnId="{A1FFA4EB-694C-40C3-A363-523D23969CEC}">
      <dgm:prSet/>
      <dgm:spPr/>
      <dgm:t>
        <a:bodyPr/>
        <a:lstStyle/>
        <a:p>
          <a:endParaRPr lang="en-US"/>
        </a:p>
      </dgm:t>
    </dgm:pt>
    <dgm:pt modelId="{95D538B1-C3DE-4911-ACF8-7FA2786E8B07}">
      <dgm:prSet phldrT="[Text]" custT="1"/>
      <dgm:spPr/>
      <dgm:t>
        <a:bodyPr/>
        <a:lstStyle/>
        <a:p>
          <a:endParaRPr lang="en-US" sz="2800" b="1" dirty="0"/>
        </a:p>
        <a:p>
          <a:endParaRPr lang="en-US" sz="2800" b="1" u="sng" dirty="0"/>
        </a:p>
        <a:p>
          <a:r>
            <a:rPr lang="en-US" sz="2800" b="1" u="sng" dirty="0"/>
            <a:t>Trustworthiness and Transparency</a:t>
          </a:r>
          <a:endParaRPr lang="en-US" sz="2800" b="1" dirty="0"/>
        </a:p>
        <a:p>
          <a:endParaRPr lang="en-US" sz="2800" b="1" dirty="0"/>
        </a:p>
        <a:p>
          <a:endParaRPr lang="en-US" sz="2800" b="1" dirty="0"/>
        </a:p>
      </dgm:t>
    </dgm:pt>
    <dgm:pt modelId="{236EE2D8-8B8A-43A9-B7D4-A200B8A94BC4}" type="parTrans" cxnId="{FF209109-9EA8-43C9-950D-15150CCED728}">
      <dgm:prSet/>
      <dgm:spPr/>
      <dgm:t>
        <a:bodyPr/>
        <a:lstStyle/>
        <a:p>
          <a:endParaRPr lang="en-US"/>
        </a:p>
      </dgm:t>
    </dgm:pt>
    <dgm:pt modelId="{9B774C58-1EDB-4B4A-AE5E-8D41DD69051D}" type="sibTrans" cxnId="{FF209109-9EA8-43C9-950D-15150CCED728}">
      <dgm:prSet/>
      <dgm:spPr/>
      <dgm:t>
        <a:bodyPr/>
        <a:lstStyle/>
        <a:p>
          <a:endParaRPr lang="en-US"/>
        </a:p>
      </dgm:t>
    </dgm:pt>
    <dgm:pt modelId="{ACC426FE-17B1-4814-B5A6-9A6F55261F78}">
      <dgm:prSet phldrT="[Text]" custT="1"/>
      <dgm:spPr/>
      <dgm:t>
        <a:bodyPr/>
        <a:lstStyle/>
        <a:p>
          <a:r>
            <a:rPr lang="en-US" sz="2800" b="1" u="sng" dirty="0"/>
            <a:t>Peer Support</a:t>
          </a:r>
          <a:endParaRPr lang="en-US" sz="2800" b="1" dirty="0"/>
        </a:p>
      </dgm:t>
    </dgm:pt>
    <dgm:pt modelId="{8A532F68-78EB-42A2-BB63-C533CF85C641}" type="parTrans" cxnId="{F4FE2493-3B81-4E5E-B1AD-500023761FE0}">
      <dgm:prSet/>
      <dgm:spPr/>
      <dgm:t>
        <a:bodyPr/>
        <a:lstStyle/>
        <a:p>
          <a:endParaRPr lang="en-US"/>
        </a:p>
      </dgm:t>
    </dgm:pt>
    <dgm:pt modelId="{CA31DA6B-515B-40F0-A42F-A556BD72AB2C}" type="sibTrans" cxnId="{F4FE2493-3B81-4E5E-B1AD-500023761FE0}">
      <dgm:prSet/>
      <dgm:spPr/>
      <dgm:t>
        <a:bodyPr/>
        <a:lstStyle/>
        <a:p>
          <a:endParaRPr lang="en-US"/>
        </a:p>
      </dgm:t>
    </dgm:pt>
    <dgm:pt modelId="{C02354B4-6E88-4763-B28E-68AEE29AE9A4}">
      <dgm:prSet phldrT="[Text]" custT="1"/>
      <dgm:spPr/>
      <dgm:t>
        <a:bodyPr/>
        <a:lstStyle/>
        <a:p>
          <a:endParaRPr lang="en-US" sz="2800" b="1" u="sng" dirty="0"/>
        </a:p>
        <a:p>
          <a:r>
            <a:rPr lang="en-US" sz="2800" b="1" u="sng" dirty="0"/>
            <a:t>Collaboration and Mutuality</a:t>
          </a:r>
        </a:p>
        <a:p>
          <a:endParaRPr lang="en-US" sz="2800" b="1" dirty="0"/>
        </a:p>
      </dgm:t>
    </dgm:pt>
    <dgm:pt modelId="{4E020F0B-DD90-4009-B170-8BD749A6B221}" type="parTrans" cxnId="{2743555E-64B5-4E44-99EE-52B9E1F8586E}">
      <dgm:prSet/>
      <dgm:spPr/>
      <dgm:t>
        <a:bodyPr/>
        <a:lstStyle/>
        <a:p>
          <a:endParaRPr lang="en-US"/>
        </a:p>
      </dgm:t>
    </dgm:pt>
    <dgm:pt modelId="{8A48AE16-37EF-4634-99E8-09B5D9D61828}" type="sibTrans" cxnId="{2743555E-64B5-4E44-99EE-52B9E1F8586E}">
      <dgm:prSet/>
      <dgm:spPr/>
      <dgm:t>
        <a:bodyPr/>
        <a:lstStyle/>
        <a:p>
          <a:endParaRPr lang="en-US"/>
        </a:p>
      </dgm:t>
    </dgm:pt>
    <dgm:pt modelId="{80EA8F6C-16D4-4CD9-B1AF-BB59548CD490}">
      <dgm:prSet phldrT="[Text]" custT="1"/>
      <dgm:spPr/>
      <dgm:t>
        <a:bodyPr/>
        <a:lstStyle/>
        <a:p>
          <a:endParaRPr lang="en-US" sz="2800" b="1" u="sng" dirty="0"/>
        </a:p>
        <a:p>
          <a:endParaRPr lang="en-US" sz="2800" b="1" u="sng" dirty="0"/>
        </a:p>
        <a:p>
          <a:endParaRPr lang="en-US" sz="2800" b="1" u="sng" dirty="0"/>
        </a:p>
        <a:p>
          <a:r>
            <a:rPr lang="en-US" sz="2800" b="1" u="sng" dirty="0"/>
            <a:t>Empowerment, Voice, and Choice</a:t>
          </a:r>
        </a:p>
        <a:p>
          <a:endParaRPr lang="en-US" sz="2800" b="1" u="none" dirty="0"/>
        </a:p>
        <a:p>
          <a:endParaRPr lang="en-US" sz="2800" b="1" u="sng" dirty="0"/>
        </a:p>
        <a:p>
          <a:endParaRPr lang="en-US" sz="2800" b="1" u="sng" dirty="0"/>
        </a:p>
      </dgm:t>
    </dgm:pt>
    <dgm:pt modelId="{A2505E10-4CE4-4F1A-A22E-BAA978D089A1}" type="parTrans" cxnId="{075F3ADE-74DB-4261-80AC-C1F2645FA76D}">
      <dgm:prSet/>
      <dgm:spPr/>
      <dgm:t>
        <a:bodyPr/>
        <a:lstStyle/>
        <a:p>
          <a:endParaRPr lang="en-US"/>
        </a:p>
      </dgm:t>
    </dgm:pt>
    <dgm:pt modelId="{D72D5DCC-879D-44A7-8FB5-B66038A3866D}" type="sibTrans" cxnId="{075F3ADE-74DB-4261-80AC-C1F2645FA76D}">
      <dgm:prSet/>
      <dgm:spPr/>
      <dgm:t>
        <a:bodyPr/>
        <a:lstStyle/>
        <a:p>
          <a:endParaRPr lang="en-US"/>
        </a:p>
      </dgm:t>
    </dgm:pt>
    <dgm:pt modelId="{A1FF2A9B-2728-475E-ADF9-A3402E44C9CA}">
      <dgm:prSet custT="1"/>
      <dgm:spPr/>
      <dgm:t>
        <a:bodyPr/>
        <a:lstStyle/>
        <a:p>
          <a:r>
            <a:rPr lang="en-US" sz="2800" b="1" u="sng" dirty="0"/>
            <a:t>Cultural, Historical, and Gender Issues</a:t>
          </a:r>
        </a:p>
        <a:p>
          <a:endParaRPr lang="en-US" sz="2800" b="1" u="none" dirty="0"/>
        </a:p>
      </dgm:t>
    </dgm:pt>
    <dgm:pt modelId="{9A03642F-3EC5-479F-9B3B-465654C0DC5A}" type="parTrans" cxnId="{BDC7A19A-D797-459D-B82F-4A6C3A88E7EF}">
      <dgm:prSet/>
      <dgm:spPr/>
      <dgm:t>
        <a:bodyPr/>
        <a:lstStyle/>
        <a:p>
          <a:endParaRPr lang="en-US"/>
        </a:p>
      </dgm:t>
    </dgm:pt>
    <dgm:pt modelId="{549E4569-1CC9-407E-83FE-FD9C58C0348C}" type="sibTrans" cxnId="{BDC7A19A-D797-459D-B82F-4A6C3A88E7EF}">
      <dgm:prSet/>
      <dgm:spPr/>
      <dgm:t>
        <a:bodyPr/>
        <a:lstStyle/>
        <a:p>
          <a:endParaRPr lang="en-US"/>
        </a:p>
      </dgm:t>
    </dgm:pt>
    <dgm:pt modelId="{98C06386-D833-4F63-9696-B7C02CB8B5FE}" type="pres">
      <dgm:prSet presAssocID="{A329C7C2-BC7C-435E-B8C3-E1F45A501869}" presName="diagram" presStyleCnt="0">
        <dgm:presLayoutVars>
          <dgm:dir/>
          <dgm:resizeHandles val="exact"/>
        </dgm:presLayoutVars>
      </dgm:prSet>
      <dgm:spPr/>
    </dgm:pt>
    <dgm:pt modelId="{EE9D89D5-DF9B-4C46-A04A-4394F06245E2}" type="pres">
      <dgm:prSet presAssocID="{950953FF-E81E-49F1-8675-79F78804C7A5}" presName="node" presStyleLbl="node1" presStyleIdx="0" presStyleCnt="6">
        <dgm:presLayoutVars>
          <dgm:bulletEnabled val="1"/>
        </dgm:presLayoutVars>
      </dgm:prSet>
      <dgm:spPr/>
    </dgm:pt>
    <dgm:pt modelId="{1EB5C118-6056-4607-9D29-BCB61A5775A6}" type="pres">
      <dgm:prSet presAssocID="{07804464-A0EE-4910-BFDC-C296E647D3F3}" presName="sibTrans" presStyleCnt="0"/>
      <dgm:spPr/>
    </dgm:pt>
    <dgm:pt modelId="{DED43590-E02E-4A70-A7E5-EC2BCD4BC6AA}" type="pres">
      <dgm:prSet presAssocID="{95D538B1-C3DE-4911-ACF8-7FA2786E8B07}" presName="node" presStyleLbl="node1" presStyleIdx="1" presStyleCnt="6">
        <dgm:presLayoutVars>
          <dgm:bulletEnabled val="1"/>
        </dgm:presLayoutVars>
      </dgm:prSet>
      <dgm:spPr/>
    </dgm:pt>
    <dgm:pt modelId="{0929F959-58F5-44CE-AA36-11FB5DEDDF1C}" type="pres">
      <dgm:prSet presAssocID="{9B774C58-1EDB-4B4A-AE5E-8D41DD69051D}" presName="sibTrans" presStyleCnt="0"/>
      <dgm:spPr/>
    </dgm:pt>
    <dgm:pt modelId="{DBC3D8EC-4994-407B-8E16-FECBA0B56A8D}" type="pres">
      <dgm:prSet presAssocID="{ACC426FE-17B1-4814-B5A6-9A6F55261F78}" presName="node" presStyleLbl="node1" presStyleIdx="2" presStyleCnt="6">
        <dgm:presLayoutVars>
          <dgm:bulletEnabled val="1"/>
        </dgm:presLayoutVars>
      </dgm:prSet>
      <dgm:spPr/>
    </dgm:pt>
    <dgm:pt modelId="{CBCEEB22-0B35-469C-A080-1DF0047F4FFA}" type="pres">
      <dgm:prSet presAssocID="{CA31DA6B-515B-40F0-A42F-A556BD72AB2C}" presName="sibTrans" presStyleCnt="0"/>
      <dgm:spPr/>
    </dgm:pt>
    <dgm:pt modelId="{11538E91-870F-4F1B-904E-534DB4B0FB96}" type="pres">
      <dgm:prSet presAssocID="{C02354B4-6E88-4763-B28E-68AEE29AE9A4}" presName="node" presStyleLbl="node1" presStyleIdx="3" presStyleCnt="6">
        <dgm:presLayoutVars>
          <dgm:bulletEnabled val="1"/>
        </dgm:presLayoutVars>
      </dgm:prSet>
      <dgm:spPr/>
    </dgm:pt>
    <dgm:pt modelId="{F2C10E20-1BD7-446A-AEC8-A247036C369C}" type="pres">
      <dgm:prSet presAssocID="{8A48AE16-37EF-4634-99E8-09B5D9D61828}" presName="sibTrans" presStyleCnt="0"/>
      <dgm:spPr/>
    </dgm:pt>
    <dgm:pt modelId="{84790CE5-4ADD-4472-BEEC-D24790608687}" type="pres">
      <dgm:prSet presAssocID="{80EA8F6C-16D4-4CD9-B1AF-BB59548CD490}" presName="node" presStyleLbl="node1" presStyleIdx="4" presStyleCnt="6">
        <dgm:presLayoutVars>
          <dgm:bulletEnabled val="1"/>
        </dgm:presLayoutVars>
      </dgm:prSet>
      <dgm:spPr/>
    </dgm:pt>
    <dgm:pt modelId="{F4C9E9D2-6494-4AF7-B93F-9159AFE5059F}" type="pres">
      <dgm:prSet presAssocID="{D72D5DCC-879D-44A7-8FB5-B66038A3866D}" presName="sibTrans" presStyleCnt="0"/>
      <dgm:spPr/>
    </dgm:pt>
    <dgm:pt modelId="{558B5811-D3D9-47A5-A1EC-498FB8A00736}" type="pres">
      <dgm:prSet presAssocID="{A1FF2A9B-2728-475E-ADF9-A3402E44C9CA}" presName="node" presStyleLbl="node1" presStyleIdx="5" presStyleCnt="6">
        <dgm:presLayoutVars>
          <dgm:bulletEnabled val="1"/>
        </dgm:presLayoutVars>
      </dgm:prSet>
      <dgm:spPr/>
    </dgm:pt>
  </dgm:ptLst>
  <dgm:cxnLst>
    <dgm:cxn modelId="{FF209109-9EA8-43C9-950D-15150CCED728}" srcId="{A329C7C2-BC7C-435E-B8C3-E1F45A501869}" destId="{95D538B1-C3DE-4911-ACF8-7FA2786E8B07}" srcOrd="1" destOrd="0" parTransId="{236EE2D8-8B8A-43A9-B7D4-A200B8A94BC4}" sibTransId="{9B774C58-1EDB-4B4A-AE5E-8D41DD69051D}"/>
    <dgm:cxn modelId="{8EC13D0B-1711-40EB-A813-B58792DDE87C}" type="presOf" srcId="{C02354B4-6E88-4763-B28E-68AEE29AE9A4}" destId="{11538E91-870F-4F1B-904E-534DB4B0FB96}" srcOrd="0" destOrd="0" presId="urn:microsoft.com/office/officeart/2005/8/layout/default"/>
    <dgm:cxn modelId="{2743555E-64B5-4E44-99EE-52B9E1F8586E}" srcId="{A329C7C2-BC7C-435E-B8C3-E1F45A501869}" destId="{C02354B4-6E88-4763-B28E-68AEE29AE9A4}" srcOrd="3" destOrd="0" parTransId="{4E020F0B-DD90-4009-B170-8BD749A6B221}" sibTransId="{8A48AE16-37EF-4634-99E8-09B5D9D61828}"/>
    <dgm:cxn modelId="{7F419E50-D005-4A24-B758-2FECCE7F3DE9}" type="presOf" srcId="{950953FF-E81E-49F1-8675-79F78804C7A5}" destId="{EE9D89D5-DF9B-4C46-A04A-4394F06245E2}" srcOrd="0" destOrd="0" presId="urn:microsoft.com/office/officeart/2005/8/layout/default"/>
    <dgm:cxn modelId="{BBBF3454-11D4-4D56-B3AC-B5074176A154}" type="presOf" srcId="{ACC426FE-17B1-4814-B5A6-9A6F55261F78}" destId="{DBC3D8EC-4994-407B-8E16-FECBA0B56A8D}" srcOrd="0" destOrd="0" presId="urn:microsoft.com/office/officeart/2005/8/layout/default"/>
    <dgm:cxn modelId="{F4FE2493-3B81-4E5E-B1AD-500023761FE0}" srcId="{A329C7C2-BC7C-435E-B8C3-E1F45A501869}" destId="{ACC426FE-17B1-4814-B5A6-9A6F55261F78}" srcOrd="2" destOrd="0" parTransId="{8A532F68-78EB-42A2-BB63-C533CF85C641}" sibTransId="{CA31DA6B-515B-40F0-A42F-A556BD72AB2C}"/>
    <dgm:cxn modelId="{BDC7A19A-D797-459D-B82F-4A6C3A88E7EF}" srcId="{A329C7C2-BC7C-435E-B8C3-E1F45A501869}" destId="{A1FF2A9B-2728-475E-ADF9-A3402E44C9CA}" srcOrd="5" destOrd="0" parTransId="{9A03642F-3EC5-479F-9B3B-465654C0DC5A}" sibTransId="{549E4569-1CC9-407E-83FE-FD9C58C0348C}"/>
    <dgm:cxn modelId="{AA5698C6-D739-4A79-8C4D-81DDD8D1E8D7}" type="presOf" srcId="{80EA8F6C-16D4-4CD9-B1AF-BB59548CD490}" destId="{84790CE5-4ADD-4472-BEEC-D24790608687}" srcOrd="0" destOrd="0" presId="urn:microsoft.com/office/officeart/2005/8/layout/default"/>
    <dgm:cxn modelId="{075F3ADE-74DB-4261-80AC-C1F2645FA76D}" srcId="{A329C7C2-BC7C-435E-B8C3-E1F45A501869}" destId="{80EA8F6C-16D4-4CD9-B1AF-BB59548CD490}" srcOrd="4" destOrd="0" parTransId="{A2505E10-4CE4-4F1A-A22E-BAA978D089A1}" sibTransId="{D72D5DCC-879D-44A7-8FB5-B66038A3866D}"/>
    <dgm:cxn modelId="{93A51CE9-4235-41C3-924C-11A61C8AC2A9}" type="presOf" srcId="{95D538B1-C3DE-4911-ACF8-7FA2786E8B07}" destId="{DED43590-E02E-4A70-A7E5-EC2BCD4BC6AA}" srcOrd="0" destOrd="0" presId="urn:microsoft.com/office/officeart/2005/8/layout/default"/>
    <dgm:cxn modelId="{A1FFA4EB-694C-40C3-A363-523D23969CEC}" srcId="{A329C7C2-BC7C-435E-B8C3-E1F45A501869}" destId="{950953FF-E81E-49F1-8675-79F78804C7A5}" srcOrd="0" destOrd="0" parTransId="{DA8DE100-EDB9-4DC6-9E84-BEAFA87C9A9D}" sibTransId="{07804464-A0EE-4910-BFDC-C296E647D3F3}"/>
    <dgm:cxn modelId="{73ED46F5-F832-48CD-A3C6-590281507478}" type="presOf" srcId="{A329C7C2-BC7C-435E-B8C3-E1F45A501869}" destId="{98C06386-D833-4F63-9696-B7C02CB8B5FE}" srcOrd="0" destOrd="0" presId="urn:microsoft.com/office/officeart/2005/8/layout/default"/>
    <dgm:cxn modelId="{6AA9BFFF-1FB4-4F33-8549-1EC350519D13}" type="presOf" srcId="{A1FF2A9B-2728-475E-ADF9-A3402E44C9CA}" destId="{558B5811-D3D9-47A5-A1EC-498FB8A00736}" srcOrd="0" destOrd="0" presId="urn:microsoft.com/office/officeart/2005/8/layout/default"/>
    <dgm:cxn modelId="{6D34EEE4-E8A9-4D13-9C1E-C72EECCAE53C}" type="presParOf" srcId="{98C06386-D833-4F63-9696-B7C02CB8B5FE}" destId="{EE9D89D5-DF9B-4C46-A04A-4394F06245E2}" srcOrd="0" destOrd="0" presId="urn:microsoft.com/office/officeart/2005/8/layout/default"/>
    <dgm:cxn modelId="{47D0ABD3-F6D1-4F6B-9904-095168204C1E}" type="presParOf" srcId="{98C06386-D833-4F63-9696-B7C02CB8B5FE}" destId="{1EB5C118-6056-4607-9D29-BCB61A5775A6}" srcOrd="1" destOrd="0" presId="urn:microsoft.com/office/officeart/2005/8/layout/default"/>
    <dgm:cxn modelId="{044C4BDC-E766-4473-8315-3E934F0D8804}" type="presParOf" srcId="{98C06386-D833-4F63-9696-B7C02CB8B5FE}" destId="{DED43590-E02E-4A70-A7E5-EC2BCD4BC6AA}" srcOrd="2" destOrd="0" presId="urn:microsoft.com/office/officeart/2005/8/layout/default"/>
    <dgm:cxn modelId="{2DBC2198-4980-4EEC-88C4-8ABD8C689A4E}" type="presParOf" srcId="{98C06386-D833-4F63-9696-B7C02CB8B5FE}" destId="{0929F959-58F5-44CE-AA36-11FB5DEDDF1C}" srcOrd="3" destOrd="0" presId="urn:microsoft.com/office/officeart/2005/8/layout/default"/>
    <dgm:cxn modelId="{E70FCF47-EA0F-45AD-AC60-F52DA35E7F26}" type="presParOf" srcId="{98C06386-D833-4F63-9696-B7C02CB8B5FE}" destId="{DBC3D8EC-4994-407B-8E16-FECBA0B56A8D}" srcOrd="4" destOrd="0" presId="urn:microsoft.com/office/officeart/2005/8/layout/default"/>
    <dgm:cxn modelId="{61F1A997-643E-4B5D-AC45-A10BA110E46A}" type="presParOf" srcId="{98C06386-D833-4F63-9696-B7C02CB8B5FE}" destId="{CBCEEB22-0B35-469C-A080-1DF0047F4FFA}" srcOrd="5" destOrd="0" presId="urn:microsoft.com/office/officeart/2005/8/layout/default"/>
    <dgm:cxn modelId="{591BD866-E1A9-4A2C-AE4F-D224206149E1}" type="presParOf" srcId="{98C06386-D833-4F63-9696-B7C02CB8B5FE}" destId="{11538E91-870F-4F1B-904E-534DB4B0FB96}" srcOrd="6" destOrd="0" presId="urn:microsoft.com/office/officeart/2005/8/layout/default"/>
    <dgm:cxn modelId="{91B8EBC8-C78D-4A7D-A480-2E3315E4E620}" type="presParOf" srcId="{98C06386-D833-4F63-9696-B7C02CB8B5FE}" destId="{F2C10E20-1BD7-446A-AEC8-A247036C369C}" srcOrd="7" destOrd="0" presId="urn:microsoft.com/office/officeart/2005/8/layout/default"/>
    <dgm:cxn modelId="{CFF0A1F7-7BDE-403E-8740-3AB416F39543}" type="presParOf" srcId="{98C06386-D833-4F63-9696-B7C02CB8B5FE}" destId="{84790CE5-4ADD-4472-BEEC-D24790608687}" srcOrd="8" destOrd="0" presId="urn:microsoft.com/office/officeart/2005/8/layout/default"/>
    <dgm:cxn modelId="{A792D111-1C07-45E6-BDDD-AE8B1A002913}" type="presParOf" srcId="{98C06386-D833-4F63-9696-B7C02CB8B5FE}" destId="{F4C9E9D2-6494-4AF7-B93F-9159AFE5059F}" srcOrd="9" destOrd="0" presId="urn:microsoft.com/office/officeart/2005/8/layout/default"/>
    <dgm:cxn modelId="{682E544B-AF57-4AB7-932D-27E97491A049}" type="presParOf" srcId="{98C06386-D833-4F63-9696-B7C02CB8B5FE}" destId="{558B5811-D3D9-47A5-A1EC-498FB8A00736}"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5F5E090-27FE-43E6-97AE-D326053590FC}" type="doc">
      <dgm:prSet loTypeId="urn:microsoft.com/office/officeart/2005/8/layout/hProcess9" loCatId="process" qsTypeId="urn:microsoft.com/office/officeart/2005/8/quickstyle/simple1" qsCatId="simple" csTypeId="urn:microsoft.com/office/officeart/2005/8/colors/accent1_2" csCatId="accent1" phldr="1"/>
      <dgm:spPr/>
    </dgm:pt>
    <dgm:pt modelId="{CBEA29FF-43EA-4DD5-BF63-4F8B5ED35CBB}">
      <dgm:prSet phldrT="[Text]"/>
      <dgm:spPr/>
      <dgm:t>
        <a:bodyPr/>
        <a:lstStyle/>
        <a:p>
          <a:r>
            <a:rPr lang="en-US" dirty="0"/>
            <a:t>Screening</a:t>
          </a:r>
        </a:p>
      </dgm:t>
    </dgm:pt>
    <dgm:pt modelId="{35CD7B3F-A509-48BE-9649-81DE53E4CD90}" type="parTrans" cxnId="{8F3FB5D6-D207-4627-8487-AA629023B0E5}">
      <dgm:prSet/>
      <dgm:spPr/>
      <dgm:t>
        <a:bodyPr/>
        <a:lstStyle/>
        <a:p>
          <a:endParaRPr lang="en-US"/>
        </a:p>
      </dgm:t>
    </dgm:pt>
    <dgm:pt modelId="{BB542299-4E26-438F-9236-B64064884E92}" type="sibTrans" cxnId="{8F3FB5D6-D207-4627-8487-AA629023B0E5}">
      <dgm:prSet/>
      <dgm:spPr/>
      <dgm:t>
        <a:bodyPr/>
        <a:lstStyle/>
        <a:p>
          <a:endParaRPr lang="en-US"/>
        </a:p>
      </dgm:t>
    </dgm:pt>
    <dgm:pt modelId="{13B9E6C3-2936-4B39-B764-1EC39DE0FF47}">
      <dgm:prSet phldrT="[Text]"/>
      <dgm:spPr/>
      <dgm:t>
        <a:bodyPr/>
        <a:lstStyle/>
        <a:p>
          <a:r>
            <a:rPr lang="en-US" dirty="0"/>
            <a:t>Assessment</a:t>
          </a:r>
        </a:p>
      </dgm:t>
    </dgm:pt>
    <dgm:pt modelId="{D163C67D-78DC-4CEB-B59E-DB464A35884F}" type="parTrans" cxnId="{AEC3A7EA-B739-4575-9889-49EEE15111C6}">
      <dgm:prSet/>
      <dgm:spPr/>
      <dgm:t>
        <a:bodyPr/>
        <a:lstStyle/>
        <a:p>
          <a:endParaRPr lang="en-US"/>
        </a:p>
      </dgm:t>
    </dgm:pt>
    <dgm:pt modelId="{1D445E4B-1541-44A3-AD19-0E85E21F68C0}" type="sibTrans" cxnId="{AEC3A7EA-B739-4575-9889-49EEE15111C6}">
      <dgm:prSet/>
      <dgm:spPr/>
      <dgm:t>
        <a:bodyPr/>
        <a:lstStyle/>
        <a:p>
          <a:endParaRPr lang="en-US"/>
        </a:p>
      </dgm:t>
    </dgm:pt>
    <dgm:pt modelId="{0E8C00B9-905B-41DE-9205-F8F06FED2AB8}">
      <dgm:prSet phldrT="[Text]"/>
      <dgm:spPr/>
      <dgm:t>
        <a:bodyPr/>
        <a:lstStyle/>
        <a:p>
          <a:r>
            <a:rPr lang="en-US" dirty="0"/>
            <a:t>Treatment/ Referral</a:t>
          </a:r>
        </a:p>
      </dgm:t>
    </dgm:pt>
    <dgm:pt modelId="{F1A3BA0C-1A71-4F9F-98D6-43DF92B3790B}" type="parTrans" cxnId="{20594705-827C-4427-946B-6A4AF6461BF7}">
      <dgm:prSet/>
      <dgm:spPr/>
      <dgm:t>
        <a:bodyPr/>
        <a:lstStyle/>
        <a:p>
          <a:endParaRPr lang="en-US"/>
        </a:p>
      </dgm:t>
    </dgm:pt>
    <dgm:pt modelId="{7C414746-4B1F-4CFF-8363-D54B4AB52C6D}" type="sibTrans" cxnId="{20594705-827C-4427-946B-6A4AF6461BF7}">
      <dgm:prSet/>
      <dgm:spPr/>
      <dgm:t>
        <a:bodyPr/>
        <a:lstStyle/>
        <a:p>
          <a:endParaRPr lang="en-US"/>
        </a:p>
      </dgm:t>
    </dgm:pt>
    <dgm:pt modelId="{4E4CE67C-338E-4C9D-AF0D-916973D4DEB3}" type="pres">
      <dgm:prSet presAssocID="{85F5E090-27FE-43E6-97AE-D326053590FC}" presName="CompostProcess" presStyleCnt="0">
        <dgm:presLayoutVars>
          <dgm:dir/>
          <dgm:resizeHandles val="exact"/>
        </dgm:presLayoutVars>
      </dgm:prSet>
      <dgm:spPr/>
    </dgm:pt>
    <dgm:pt modelId="{15C8D1F8-53D3-4E80-996E-D36F176CB0BD}" type="pres">
      <dgm:prSet presAssocID="{85F5E090-27FE-43E6-97AE-D326053590FC}" presName="arrow" presStyleLbl="bgShp" presStyleIdx="0" presStyleCnt="1"/>
      <dgm:spPr/>
    </dgm:pt>
    <dgm:pt modelId="{93BB14B2-7699-4F4E-B14D-96F3A0B890F6}" type="pres">
      <dgm:prSet presAssocID="{85F5E090-27FE-43E6-97AE-D326053590FC}" presName="linearProcess" presStyleCnt="0"/>
      <dgm:spPr/>
    </dgm:pt>
    <dgm:pt modelId="{506D38E5-F9FD-45B8-AEAF-C883E3F5C9B9}" type="pres">
      <dgm:prSet presAssocID="{CBEA29FF-43EA-4DD5-BF63-4F8B5ED35CBB}" presName="textNode" presStyleLbl="node1" presStyleIdx="0" presStyleCnt="3">
        <dgm:presLayoutVars>
          <dgm:bulletEnabled val="1"/>
        </dgm:presLayoutVars>
      </dgm:prSet>
      <dgm:spPr/>
    </dgm:pt>
    <dgm:pt modelId="{9C699D90-9C41-4175-B5A5-262176D4A85F}" type="pres">
      <dgm:prSet presAssocID="{BB542299-4E26-438F-9236-B64064884E92}" presName="sibTrans" presStyleCnt="0"/>
      <dgm:spPr/>
    </dgm:pt>
    <dgm:pt modelId="{3FA48345-E7F0-47DD-A8E9-D36EBA5A5611}" type="pres">
      <dgm:prSet presAssocID="{13B9E6C3-2936-4B39-B764-1EC39DE0FF47}" presName="textNode" presStyleLbl="node1" presStyleIdx="1" presStyleCnt="3">
        <dgm:presLayoutVars>
          <dgm:bulletEnabled val="1"/>
        </dgm:presLayoutVars>
      </dgm:prSet>
      <dgm:spPr/>
    </dgm:pt>
    <dgm:pt modelId="{98ADA7B5-DADD-419F-A2BB-26F7C1E1CB3D}" type="pres">
      <dgm:prSet presAssocID="{1D445E4B-1541-44A3-AD19-0E85E21F68C0}" presName="sibTrans" presStyleCnt="0"/>
      <dgm:spPr/>
    </dgm:pt>
    <dgm:pt modelId="{39862D0C-9E56-4C96-B5F1-6B1ECD31F211}" type="pres">
      <dgm:prSet presAssocID="{0E8C00B9-905B-41DE-9205-F8F06FED2AB8}" presName="textNode" presStyleLbl="node1" presStyleIdx="2" presStyleCnt="3">
        <dgm:presLayoutVars>
          <dgm:bulletEnabled val="1"/>
        </dgm:presLayoutVars>
      </dgm:prSet>
      <dgm:spPr/>
    </dgm:pt>
  </dgm:ptLst>
  <dgm:cxnLst>
    <dgm:cxn modelId="{20594705-827C-4427-946B-6A4AF6461BF7}" srcId="{85F5E090-27FE-43E6-97AE-D326053590FC}" destId="{0E8C00B9-905B-41DE-9205-F8F06FED2AB8}" srcOrd="2" destOrd="0" parTransId="{F1A3BA0C-1A71-4F9F-98D6-43DF92B3790B}" sibTransId="{7C414746-4B1F-4CFF-8363-D54B4AB52C6D}"/>
    <dgm:cxn modelId="{5F9A8A2B-5037-4934-A75F-265220CE9CF0}" type="presOf" srcId="{0E8C00B9-905B-41DE-9205-F8F06FED2AB8}" destId="{39862D0C-9E56-4C96-B5F1-6B1ECD31F211}" srcOrd="0" destOrd="0" presId="urn:microsoft.com/office/officeart/2005/8/layout/hProcess9"/>
    <dgm:cxn modelId="{25B1586C-1070-4420-9F93-FAC0BAFB4C89}" type="presOf" srcId="{13B9E6C3-2936-4B39-B764-1EC39DE0FF47}" destId="{3FA48345-E7F0-47DD-A8E9-D36EBA5A5611}" srcOrd="0" destOrd="0" presId="urn:microsoft.com/office/officeart/2005/8/layout/hProcess9"/>
    <dgm:cxn modelId="{6996D96C-8D8D-4969-9076-99817EB16256}" type="presOf" srcId="{85F5E090-27FE-43E6-97AE-D326053590FC}" destId="{4E4CE67C-338E-4C9D-AF0D-916973D4DEB3}" srcOrd="0" destOrd="0" presId="urn:microsoft.com/office/officeart/2005/8/layout/hProcess9"/>
    <dgm:cxn modelId="{0FA77FD5-A81D-4011-8CB8-7B6C212BC19C}" type="presOf" srcId="{CBEA29FF-43EA-4DD5-BF63-4F8B5ED35CBB}" destId="{506D38E5-F9FD-45B8-AEAF-C883E3F5C9B9}" srcOrd="0" destOrd="0" presId="urn:microsoft.com/office/officeart/2005/8/layout/hProcess9"/>
    <dgm:cxn modelId="{8F3FB5D6-D207-4627-8487-AA629023B0E5}" srcId="{85F5E090-27FE-43E6-97AE-D326053590FC}" destId="{CBEA29FF-43EA-4DD5-BF63-4F8B5ED35CBB}" srcOrd="0" destOrd="0" parTransId="{35CD7B3F-A509-48BE-9649-81DE53E4CD90}" sibTransId="{BB542299-4E26-438F-9236-B64064884E92}"/>
    <dgm:cxn modelId="{AEC3A7EA-B739-4575-9889-49EEE15111C6}" srcId="{85F5E090-27FE-43E6-97AE-D326053590FC}" destId="{13B9E6C3-2936-4B39-B764-1EC39DE0FF47}" srcOrd="1" destOrd="0" parTransId="{D163C67D-78DC-4CEB-B59E-DB464A35884F}" sibTransId="{1D445E4B-1541-44A3-AD19-0E85E21F68C0}"/>
    <dgm:cxn modelId="{7D480C29-3F4C-4D62-82D5-3B11C121DF48}" type="presParOf" srcId="{4E4CE67C-338E-4C9D-AF0D-916973D4DEB3}" destId="{15C8D1F8-53D3-4E80-996E-D36F176CB0BD}" srcOrd="0" destOrd="0" presId="urn:microsoft.com/office/officeart/2005/8/layout/hProcess9"/>
    <dgm:cxn modelId="{A4CD4FA5-EF67-4170-8D85-B95AA43ABCB8}" type="presParOf" srcId="{4E4CE67C-338E-4C9D-AF0D-916973D4DEB3}" destId="{93BB14B2-7699-4F4E-B14D-96F3A0B890F6}" srcOrd="1" destOrd="0" presId="urn:microsoft.com/office/officeart/2005/8/layout/hProcess9"/>
    <dgm:cxn modelId="{1DE27028-7FA3-4B30-B4AA-9EFC3265909E}" type="presParOf" srcId="{93BB14B2-7699-4F4E-B14D-96F3A0B890F6}" destId="{506D38E5-F9FD-45B8-AEAF-C883E3F5C9B9}" srcOrd="0" destOrd="0" presId="urn:microsoft.com/office/officeart/2005/8/layout/hProcess9"/>
    <dgm:cxn modelId="{0AA4C227-2E32-4228-983C-4B09B715D6C0}" type="presParOf" srcId="{93BB14B2-7699-4F4E-B14D-96F3A0B890F6}" destId="{9C699D90-9C41-4175-B5A5-262176D4A85F}" srcOrd="1" destOrd="0" presId="urn:microsoft.com/office/officeart/2005/8/layout/hProcess9"/>
    <dgm:cxn modelId="{08A0E3C1-36A1-447A-8F93-6F8FBCA50A3B}" type="presParOf" srcId="{93BB14B2-7699-4F4E-B14D-96F3A0B890F6}" destId="{3FA48345-E7F0-47DD-A8E9-D36EBA5A5611}" srcOrd="2" destOrd="0" presId="urn:microsoft.com/office/officeart/2005/8/layout/hProcess9"/>
    <dgm:cxn modelId="{FA178E60-A86A-4472-91B8-1C8C859E7FE8}" type="presParOf" srcId="{93BB14B2-7699-4F4E-B14D-96F3A0B890F6}" destId="{98ADA7B5-DADD-419F-A2BB-26F7C1E1CB3D}" srcOrd="3" destOrd="0" presId="urn:microsoft.com/office/officeart/2005/8/layout/hProcess9"/>
    <dgm:cxn modelId="{2C073717-A645-4041-B7B0-799D2E1115C7}" type="presParOf" srcId="{93BB14B2-7699-4F4E-B14D-96F3A0B890F6}" destId="{39862D0C-9E56-4C96-B5F1-6B1ECD31F21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F26FC59-F81D-47E5-B3F8-25391EBF4E3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3C15E7D-2829-404F-8014-CB93EF336005}">
      <dgm:prSet/>
      <dgm:spPr/>
      <dgm:t>
        <a:bodyPr/>
        <a:lstStyle/>
        <a:p>
          <a:pPr>
            <a:lnSpc>
              <a:spcPct val="100000"/>
            </a:lnSpc>
          </a:pPr>
          <a:r>
            <a:rPr lang="en-US" dirty="0"/>
            <a:t>Support</a:t>
          </a:r>
        </a:p>
      </dgm:t>
    </dgm:pt>
    <dgm:pt modelId="{05FB92C8-809B-496F-B2FB-DB8E09707E2C}" type="parTrans" cxnId="{C8AF5503-F4E0-497B-A3C6-3E2E1CD7A5E1}">
      <dgm:prSet/>
      <dgm:spPr/>
      <dgm:t>
        <a:bodyPr/>
        <a:lstStyle/>
        <a:p>
          <a:endParaRPr lang="en-US"/>
        </a:p>
      </dgm:t>
    </dgm:pt>
    <dgm:pt modelId="{5EB58261-1F0B-4386-BA41-015375C4A294}" type="sibTrans" cxnId="{C8AF5503-F4E0-497B-A3C6-3E2E1CD7A5E1}">
      <dgm:prSet/>
      <dgm:spPr/>
      <dgm:t>
        <a:bodyPr/>
        <a:lstStyle/>
        <a:p>
          <a:endParaRPr lang="en-US"/>
        </a:p>
      </dgm:t>
    </dgm:pt>
    <dgm:pt modelId="{102DEC0E-F781-47AD-81B8-C27BD705D2BA}">
      <dgm:prSet/>
      <dgm:spPr/>
      <dgm:t>
        <a:bodyPr/>
        <a:lstStyle/>
        <a:p>
          <a:pPr>
            <a:lnSpc>
              <a:spcPct val="100000"/>
            </a:lnSpc>
          </a:pPr>
          <a:r>
            <a:rPr lang="en-US" dirty="0"/>
            <a:t>Make sure the person has food, shelter, resources</a:t>
          </a:r>
        </a:p>
      </dgm:t>
    </dgm:pt>
    <dgm:pt modelId="{F6674DD5-F8BD-4F08-9A96-00CF19023F53}" type="parTrans" cxnId="{77AD5A62-2512-4066-BACE-0C88DA53B09F}">
      <dgm:prSet/>
      <dgm:spPr/>
      <dgm:t>
        <a:bodyPr/>
        <a:lstStyle/>
        <a:p>
          <a:endParaRPr lang="en-US"/>
        </a:p>
      </dgm:t>
    </dgm:pt>
    <dgm:pt modelId="{55B8100B-B274-4143-B72D-958C4F7098EE}" type="sibTrans" cxnId="{77AD5A62-2512-4066-BACE-0C88DA53B09F}">
      <dgm:prSet/>
      <dgm:spPr/>
      <dgm:t>
        <a:bodyPr/>
        <a:lstStyle/>
        <a:p>
          <a:endParaRPr lang="en-US"/>
        </a:p>
      </dgm:t>
    </dgm:pt>
    <dgm:pt modelId="{6892FBFB-D2ED-48F5-8094-B490694C8B49}">
      <dgm:prSet/>
      <dgm:spPr/>
      <dgm:t>
        <a:bodyPr/>
        <a:lstStyle/>
        <a:p>
          <a:pPr>
            <a:lnSpc>
              <a:spcPct val="100000"/>
            </a:lnSpc>
          </a:pPr>
          <a:r>
            <a:rPr lang="en-US" dirty="0"/>
            <a:t>Provide information/education about </a:t>
          </a:r>
        </a:p>
      </dgm:t>
    </dgm:pt>
    <dgm:pt modelId="{1DA1BBD6-55B3-48D6-96D2-BD870BD12514}" type="parTrans" cxnId="{28B70071-9CE0-4F22-8706-ABC11626EABE}">
      <dgm:prSet/>
      <dgm:spPr/>
      <dgm:t>
        <a:bodyPr/>
        <a:lstStyle/>
        <a:p>
          <a:endParaRPr lang="en-US"/>
        </a:p>
      </dgm:t>
    </dgm:pt>
    <dgm:pt modelId="{EA5933EE-A2C0-4726-B5AA-3D7B8D638A51}" type="sibTrans" cxnId="{28B70071-9CE0-4F22-8706-ABC11626EABE}">
      <dgm:prSet/>
      <dgm:spPr/>
      <dgm:t>
        <a:bodyPr/>
        <a:lstStyle/>
        <a:p>
          <a:endParaRPr lang="en-US"/>
        </a:p>
      </dgm:t>
    </dgm:pt>
    <dgm:pt modelId="{CF50014F-26AA-4626-B1BE-972B902AB2E7}">
      <dgm:prSet/>
      <dgm:spPr/>
      <dgm:t>
        <a:bodyPr/>
        <a:lstStyle/>
        <a:p>
          <a:pPr>
            <a:lnSpc>
              <a:spcPct val="100000"/>
            </a:lnSpc>
          </a:pPr>
          <a:r>
            <a:rPr lang="en-US" dirty="0"/>
            <a:t>Ways to support resilience</a:t>
          </a:r>
        </a:p>
      </dgm:t>
    </dgm:pt>
    <dgm:pt modelId="{83CAB6E9-0D14-4B0A-9386-6350AE36D708}" type="parTrans" cxnId="{F81E8D40-73F2-4CD2-98D4-985291D372EE}">
      <dgm:prSet/>
      <dgm:spPr/>
      <dgm:t>
        <a:bodyPr/>
        <a:lstStyle/>
        <a:p>
          <a:endParaRPr lang="en-US"/>
        </a:p>
      </dgm:t>
    </dgm:pt>
    <dgm:pt modelId="{966C1C42-8418-400B-AC1B-FB17E8CFB501}" type="sibTrans" cxnId="{F81E8D40-73F2-4CD2-98D4-985291D372EE}">
      <dgm:prSet/>
      <dgm:spPr/>
      <dgm:t>
        <a:bodyPr/>
        <a:lstStyle/>
        <a:p>
          <a:endParaRPr lang="en-US"/>
        </a:p>
      </dgm:t>
    </dgm:pt>
    <dgm:pt modelId="{D0CBBDF1-5562-4FF1-AD1C-F3AE22FA5368}">
      <dgm:prSet/>
      <dgm:spPr/>
      <dgm:t>
        <a:bodyPr/>
        <a:lstStyle/>
        <a:p>
          <a:pPr>
            <a:lnSpc>
              <a:spcPct val="100000"/>
            </a:lnSpc>
          </a:pPr>
          <a:r>
            <a:rPr lang="en-US" dirty="0"/>
            <a:t>Support for social connections</a:t>
          </a:r>
        </a:p>
      </dgm:t>
    </dgm:pt>
    <dgm:pt modelId="{0A5356FE-DF38-40D5-B607-A055382CD526}" type="parTrans" cxnId="{4725376D-7D9A-4FDD-908A-F32229A796EE}">
      <dgm:prSet/>
      <dgm:spPr/>
      <dgm:t>
        <a:bodyPr/>
        <a:lstStyle/>
        <a:p>
          <a:endParaRPr lang="en-US"/>
        </a:p>
      </dgm:t>
    </dgm:pt>
    <dgm:pt modelId="{8E639F2D-95CB-4C05-A4E3-A6DFC74B9699}" type="sibTrans" cxnId="{4725376D-7D9A-4FDD-908A-F32229A796EE}">
      <dgm:prSet/>
      <dgm:spPr/>
      <dgm:t>
        <a:bodyPr/>
        <a:lstStyle/>
        <a:p>
          <a:endParaRPr lang="en-US"/>
        </a:p>
      </dgm:t>
    </dgm:pt>
    <dgm:pt modelId="{51DF12E8-9687-44C7-A967-36AFE9E084DF}">
      <dgm:prSet/>
      <dgm:spPr/>
      <dgm:t>
        <a:bodyPr/>
        <a:lstStyle/>
        <a:p>
          <a:pPr>
            <a:lnSpc>
              <a:spcPct val="100000"/>
            </a:lnSpc>
          </a:pPr>
          <a:r>
            <a:rPr lang="en-US" dirty="0"/>
            <a:t>Common reactions to traumatic stress</a:t>
          </a:r>
        </a:p>
      </dgm:t>
    </dgm:pt>
    <dgm:pt modelId="{98F6A894-9C6F-4B01-A5C2-65A81C81748F}" type="parTrans" cxnId="{5F9CA45C-3A5F-4158-B21E-669F8E7E42B1}">
      <dgm:prSet/>
      <dgm:spPr/>
      <dgm:t>
        <a:bodyPr/>
        <a:lstStyle/>
        <a:p>
          <a:endParaRPr lang="en-US"/>
        </a:p>
      </dgm:t>
    </dgm:pt>
    <dgm:pt modelId="{05B71108-3933-4868-8BD4-E395E9B30991}" type="sibTrans" cxnId="{5F9CA45C-3A5F-4158-B21E-669F8E7E42B1}">
      <dgm:prSet/>
      <dgm:spPr/>
      <dgm:t>
        <a:bodyPr/>
        <a:lstStyle/>
        <a:p>
          <a:endParaRPr lang="en-US"/>
        </a:p>
      </dgm:t>
    </dgm:pt>
    <dgm:pt modelId="{18EC5916-77A5-48CB-B3CC-00569A0C0E75}">
      <dgm:prSet/>
      <dgm:spPr/>
      <dgm:t>
        <a:bodyPr/>
        <a:lstStyle/>
        <a:p>
          <a:pPr>
            <a:lnSpc>
              <a:spcPct val="100000"/>
            </a:lnSpc>
          </a:pPr>
          <a:r>
            <a:rPr lang="en-US" dirty="0"/>
            <a:t>What symptoms to look for if things don’t get better</a:t>
          </a:r>
        </a:p>
      </dgm:t>
    </dgm:pt>
    <dgm:pt modelId="{61C7EA00-F472-46C7-8516-1FD3FB214065}" type="parTrans" cxnId="{2619AB5A-D26B-4B30-8E02-054AB94B589D}">
      <dgm:prSet/>
      <dgm:spPr/>
      <dgm:t>
        <a:bodyPr/>
        <a:lstStyle/>
        <a:p>
          <a:endParaRPr lang="en-US"/>
        </a:p>
      </dgm:t>
    </dgm:pt>
    <dgm:pt modelId="{4E5799F9-787E-43B4-8308-4D143BD8AD08}" type="sibTrans" cxnId="{2619AB5A-D26B-4B30-8E02-054AB94B589D}">
      <dgm:prSet/>
      <dgm:spPr/>
      <dgm:t>
        <a:bodyPr/>
        <a:lstStyle/>
        <a:p>
          <a:endParaRPr lang="en-US"/>
        </a:p>
      </dgm:t>
    </dgm:pt>
    <dgm:pt modelId="{0C96DC9E-3637-4434-8F3A-B5F76A2F5A19}">
      <dgm:prSet/>
      <dgm:spPr/>
      <dgm:t>
        <a:bodyPr/>
        <a:lstStyle/>
        <a:p>
          <a:pPr>
            <a:lnSpc>
              <a:spcPct val="100000"/>
            </a:lnSpc>
          </a:pPr>
          <a:r>
            <a:rPr lang="en-US" dirty="0"/>
            <a:t>Psychological First Aid</a:t>
          </a:r>
        </a:p>
      </dgm:t>
    </dgm:pt>
    <dgm:pt modelId="{64DF0B0B-3156-4A0B-B04B-2541C62539AC}" type="parTrans" cxnId="{5A51A74D-3AD5-40A7-9A95-73B45549519D}">
      <dgm:prSet/>
      <dgm:spPr/>
      <dgm:t>
        <a:bodyPr/>
        <a:lstStyle/>
        <a:p>
          <a:endParaRPr lang="en-US"/>
        </a:p>
      </dgm:t>
    </dgm:pt>
    <dgm:pt modelId="{78908A8B-134D-4617-8022-5BCFC71EB4E1}" type="sibTrans" cxnId="{5A51A74D-3AD5-40A7-9A95-73B45549519D}">
      <dgm:prSet/>
      <dgm:spPr/>
      <dgm:t>
        <a:bodyPr/>
        <a:lstStyle/>
        <a:p>
          <a:endParaRPr lang="en-US"/>
        </a:p>
      </dgm:t>
    </dgm:pt>
    <dgm:pt modelId="{53126583-095A-4998-9590-B5B29BCD056E}" type="pres">
      <dgm:prSet presAssocID="{EF26FC59-F81D-47E5-B3F8-25391EBF4E36}" presName="root" presStyleCnt="0">
        <dgm:presLayoutVars>
          <dgm:dir/>
          <dgm:resizeHandles val="exact"/>
        </dgm:presLayoutVars>
      </dgm:prSet>
      <dgm:spPr/>
    </dgm:pt>
    <dgm:pt modelId="{FA8C94AD-9932-47B4-9483-53EEBF50DC5B}" type="pres">
      <dgm:prSet presAssocID="{13C15E7D-2829-404F-8014-CB93EF336005}" presName="compNode" presStyleCnt="0"/>
      <dgm:spPr/>
    </dgm:pt>
    <dgm:pt modelId="{2A92F1A3-472A-46BC-9378-2D194B8D8A9A}" type="pres">
      <dgm:prSet presAssocID="{13C15E7D-2829-404F-8014-CB93EF336005}" presName="bgRect" presStyleLbl="bgShp" presStyleIdx="0" presStyleCnt="4"/>
      <dgm:spPr/>
    </dgm:pt>
    <dgm:pt modelId="{1814DD1A-6DE7-4EDC-B8DB-882CDE901F3F}" type="pres">
      <dgm:prSet presAssocID="{13C15E7D-2829-404F-8014-CB93EF33600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Hand"/>
        </a:ext>
      </dgm:extLst>
    </dgm:pt>
    <dgm:pt modelId="{B6B47A39-3C27-42D9-ABCF-9CB2C9CB9C21}" type="pres">
      <dgm:prSet presAssocID="{13C15E7D-2829-404F-8014-CB93EF336005}" presName="spaceRect" presStyleCnt="0"/>
      <dgm:spPr/>
    </dgm:pt>
    <dgm:pt modelId="{D627CEBF-832B-4651-95EF-769C77DA5439}" type="pres">
      <dgm:prSet presAssocID="{13C15E7D-2829-404F-8014-CB93EF336005}" presName="parTx" presStyleLbl="revTx" presStyleIdx="0" presStyleCnt="5">
        <dgm:presLayoutVars>
          <dgm:chMax val="0"/>
          <dgm:chPref val="0"/>
        </dgm:presLayoutVars>
      </dgm:prSet>
      <dgm:spPr/>
    </dgm:pt>
    <dgm:pt modelId="{0503C783-37F1-4C8E-A2FD-4AB26BF0A371}" type="pres">
      <dgm:prSet presAssocID="{5EB58261-1F0B-4386-BA41-015375C4A294}" presName="sibTrans" presStyleCnt="0"/>
      <dgm:spPr/>
    </dgm:pt>
    <dgm:pt modelId="{E1375B46-2CF1-4618-8C52-1941C32361FC}" type="pres">
      <dgm:prSet presAssocID="{102DEC0E-F781-47AD-81B8-C27BD705D2BA}" presName="compNode" presStyleCnt="0"/>
      <dgm:spPr/>
    </dgm:pt>
    <dgm:pt modelId="{1E76396A-82A5-4968-AC08-3F6FA69E6AED}" type="pres">
      <dgm:prSet presAssocID="{102DEC0E-F781-47AD-81B8-C27BD705D2BA}" presName="bgRect" presStyleLbl="bgShp" presStyleIdx="1" presStyleCnt="4"/>
      <dgm:spPr/>
    </dgm:pt>
    <dgm:pt modelId="{0614AE13-14D4-4AF3-9605-D1E9B6D86F03}" type="pres">
      <dgm:prSet presAssocID="{102DEC0E-F781-47AD-81B8-C27BD705D2B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nt"/>
        </a:ext>
      </dgm:extLst>
    </dgm:pt>
    <dgm:pt modelId="{2E66908C-93FC-480F-84D5-A2901CFBD3FE}" type="pres">
      <dgm:prSet presAssocID="{102DEC0E-F781-47AD-81B8-C27BD705D2BA}" presName="spaceRect" presStyleCnt="0"/>
      <dgm:spPr/>
    </dgm:pt>
    <dgm:pt modelId="{E190DF45-AAFC-4189-86CE-5D7FDBD3DF3D}" type="pres">
      <dgm:prSet presAssocID="{102DEC0E-F781-47AD-81B8-C27BD705D2BA}" presName="parTx" presStyleLbl="revTx" presStyleIdx="1" presStyleCnt="5">
        <dgm:presLayoutVars>
          <dgm:chMax val="0"/>
          <dgm:chPref val="0"/>
        </dgm:presLayoutVars>
      </dgm:prSet>
      <dgm:spPr/>
    </dgm:pt>
    <dgm:pt modelId="{D137C738-19C0-47EB-B0EC-998ABF0707D8}" type="pres">
      <dgm:prSet presAssocID="{55B8100B-B274-4143-B72D-958C4F7098EE}" presName="sibTrans" presStyleCnt="0"/>
      <dgm:spPr/>
    </dgm:pt>
    <dgm:pt modelId="{C9ACA200-84E9-45FA-B5FD-4C60E04CF1D5}" type="pres">
      <dgm:prSet presAssocID="{6892FBFB-D2ED-48F5-8094-B490694C8B49}" presName="compNode" presStyleCnt="0"/>
      <dgm:spPr/>
    </dgm:pt>
    <dgm:pt modelId="{906796F3-DB98-479E-8BEF-7228FC4FBA78}" type="pres">
      <dgm:prSet presAssocID="{6892FBFB-D2ED-48F5-8094-B490694C8B49}" presName="bgRect" presStyleLbl="bgShp" presStyleIdx="2" presStyleCnt="4"/>
      <dgm:spPr/>
    </dgm:pt>
    <dgm:pt modelId="{02B8DC17-3B14-4D3A-9F61-BED5D83429EF}" type="pres">
      <dgm:prSet presAssocID="{6892FBFB-D2ED-48F5-8094-B490694C8B4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A3B1F8D3-D990-4350-98FC-BDB23908D1D6}" type="pres">
      <dgm:prSet presAssocID="{6892FBFB-D2ED-48F5-8094-B490694C8B49}" presName="spaceRect" presStyleCnt="0"/>
      <dgm:spPr/>
    </dgm:pt>
    <dgm:pt modelId="{92F34A30-6F2B-4E5D-AF0B-62E165EA17D0}" type="pres">
      <dgm:prSet presAssocID="{6892FBFB-D2ED-48F5-8094-B490694C8B49}" presName="parTx" presStyleLbl="revTx" presStyleIdx="2" presStyleCnt="5">
        <dgm:presLayoutVars>
          <dgm:chMax val="0"/>
          <dgm:chPref val="0"/>
        </dgm:presLayoutVars>
      </dgm:prSet>
      <dgm:spPr/>
    </dgm:pt>
    <dgm:pt modelId="{9B5BF624-702B-4B7D-95B5-1258078746AF}" type="pres">
      <dgm:prSet presAssocID="{6892FBFB-D2ED-48F5-8094-B490694C8B49}" presName="desTx" presStyleLbl="revTx" presStyleIdx="3" presStyleCnt="5">
        <dgm:presLayoutVars/>
      </dgm:prSet>
      <dgm:spPr/>
    </dgm:pt>
    <dgm:pt modelId="{D294256D-B9DD-4255-B769-557BC2E16F8B}" type="pres">
      <dgm:prSet presAssocID="{EA5933EE-A2C0-4726-B5AA-3D7B8D638A51}" presName="sibTrans" presStyleCnt="0"/>
      <dgm:spPr/>
    </dgm:pt>
    <dgm:pt modelId="{6C87CDE1-4482-4349-A19F-2C900A5D8FA6}" type="pres">
      <dgm:prSet presAssocID="{0C96DC9E-3637-4434-8F3A-B5F76A2F5A19}" presName="compNode" presStyleCnt="0"/>
      <dgm:spPr/>
    </dgm:pt>
    <dgm:pt modelId="{1330A2B7-D3CC-47EA-9385-65DE4C801F91}" type="pres">
      <dgm:prSet presAssocID="{0C96DC9E-3637-4434-8F3A-B5F76A2F5A19}" presName="bgRect" presStyleLbl="bgShp" presStyleIdx="3" presStyleCnt="4"/>
      <dgm:spPr/>
    </dgm:pt>
    <dgm:pt modelId="{8529E3AD-9CF5-4EF6-BA28-9CD61FF57125}" type="pres">
      <dgm:prSet presAssocID="{0C96DC9E-3637-4434-8F3A-B5F76A2F5A1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C8F09F55-C14A-49AA-9690-7F3858A0C66D}" type="pres">
      <dgm:prSet presAssocID="{0C96DC9E-3637-4434-8F3A-B5F76A2F5A19}" presName="spaceRect" presStyleCnt="0"/>
      <dgm:spPr/>
    </dgm:pt>
    <dgm:pt modelId="{4D5977C2-53AD-417C-9438-3B432E9ECB45}" type="pres">
      <dgm:prSet presAssocID="{0C96DC9E-3637-4434-8F3A-B5F76A2F5A19}" presName="parTx" presStyleLbl="revTx" presStyleIdx="4" presStyleCnt="5">
        <dgm:presLayoutVars>
          <dgm:chMax val="0"/>
          <dgm:chPref val="0"/>
        </dgm:presLayoutVars>
      </dgm:prSet>
      <dgm:spPr/>
    </dgm:pt>
  </dgm:ptLst>
  <dgm:cxnLst>
    <dgm:cxn modelId="{C8AF5503-F4E0-497B-A3C6-3E2E1CD7A5E1}" srcId="{EF26FC59-F81D-47E5-B3F8-25391EBF4E36}" destId="{13C15E7D-2829-404F-8014-CB93EF336005}" srcOrd="0" destOrd="0" parTransId="{05FB92C8-809B-496F-B2FB-DB8E09707E2C}" sibTransId="{5EB58261-1F0B-4386-BA41-015375C4A294}"/>
    <dgm:cxn modelId="{A73CD918-837E-47EF-889D-5692AD35CFC4}" type="presOf" srcId="{EF26FC59-F81D-47E5-B3F8-25391EBF4E36}" destId="{53126583-095A-4998-9590-B5B29BCD056E}" srcOrd="0" destOrd="0" presId="urn:microsoft.com/office/officeart/2018/2/layout/IconVerticalSolidList"/>
    <dgm:cxn modelId="{B42BB81E-C717-4F88-9232-6280388A4573}" type="presOf" srcId="{102DEC0E-F781-47AD-81B8-C27BD705D2BA}" destId="{E190DF45-AAFC-4189-86CE-5D7FDBD3DF3D}" srcOrd="0" destOrd="0" presId="urn:microsoft.com/office/officeart/2018/2/layout/IconVerticalSolidList"/>
    <dgm:cxn modelId="{3C46333C-6FA1-47A4-BC58-6D239A64D82B}" type="presOf" srcId="{D0CBBDF1-5562-4FF1-AD1C-F3AE22FA5368}" destId="{9B5BF624-702B-4B7D-95B5-1258078746AF}" srcOrd="0" destOrd="1" presId="urn:microsoft.com/office/officeart/2018/2/layout/IconVerticalSolidList"/>
    <dgm:cxn modelId="{F81E8D40-73F2-4CD2-98D4-985291D372EE}" srcId="{6892FBFB-D2ED-48F5-8094-B490694C8B49}" destId="{CF50014F-26AA-4626-B1BE-972B902AB2E7}" srcOrd="0" destOrd="0" parTransId="{83CAB6E9-0D14-4B0A-9386-6350AE36D708}" sibTransId="{966C1C42-8418-400B-AC1B-FB17E8CFB501}"/>
    <dgm:cxn modelId="{4886EE40-3CDD-4B58-9476-CBA7FAB3A273}" type="presOf" srcId="{6892FBFB-D2ED-48F5-8094-B490694C8B49}" destId="{92F34A30-6F2B-4E5D-AF0B-62E165EA17D0}" srcOrd="0" destOrd="0" presId="urn:microsoft.com/office/officeart/2018/2/layout/IconVerticalSolidList"/>
    <dgm:cxn modelId="{5F9CA45C-3A5F-4158-B21E-669F8E7E42B1}" srcId="{6892FBFB-D2ED-48F5-8094-B490694C8B49}" destId="{51DF12E8-9687-44C7-A967-36AFE9E084DF}" srcOrd="2" destOrd="0" parTransId="{98F6A894-9C6F-4B01-A5C2-65A81C81748F}" sibTransId="{05B71108-3933-4868-8BD4-E395E9B30991}"/>
    <dgm:cxn modelId="{77AD5A62-2512-4066-BACE-0C88DA53B09F}" srcId="{EF26FC59-F81D-47E5-B3F8-25391EBF4E36}" destId="{102DEC0E-F781-47AD-81B8-C27BD705D2BA}" srcOrd="1" destOrd="0" parTransId="{F6674DD5-F8BD-4F08-9A96-00CF19023F53}" sibTransId="{55B8100B-B274-4143-B72D-958C4F7098EE}"/>
    <dgm:cxn modelId="{618C6D67-A601-4A9D-BCE1-7C757A337E9E}" type="presOf" srcId="{18EC5916-77A5-48CB-B3CC-00569A0C0E75}" destId="{9B5BF624-702B-4B7D-95B5-1258078746AF}" srcOrd="0" destOrd="3" presId="urn:microsoft.com/office/officeart/2018/2/layout/IconVerticalSolidList"/>
    <dgm:cxn modelId="{4725376D-7D9A-4FDD-908A-F32229A796EE}" srcId="{6892FBFB-D2ED-48F5-8094-B490694C8B49}" destId="{D0CBBDF1-5562-4FF1-AD1C-F3AE22FA5368}" srcOrd="1" destOrd="0" parTransId="{0A5356FE-DF38-40D5-B607-A055382CD526}" sibTransId="{8E639F2D-95CB-4C05-A4E3-A6DFC74B9699}"/>
    <dgm:cxn modelId="{5A51A74D-3AD5-40A7-9A95-73B45549519D}" srcId="{EF26FC59-F81D-47E5-B3F8-25391EBF4E36}" destId="{0C96DC9E-3637-4434-8F3A-B5F76A2F5A19}" srcOrd="3" destOrd="0" parTransId="{64DF0B0B-3156-4A0B-B04B-2541C62539AC}" sibTransId="{78908A8B-134D-4617-8022-5BCFC71EB4E1}"/>
    <dgm:cxn modelId="{28B70071-9CE0-4F22-8706-ABC11626EABE}" srcId="{EF26FC59-F81D-47E5-B3F8-25391EBF4E36}" destId="{6892FBFB-D2ED-48F5-8094-B490694C8B49}" srcOrd="2" destOrd="0" parTransId="{1DA1BBD6-55B3-48D6-96D2-BD870BD12514}" sibTransId="{EA5933EE-A2C0-4726-B5AA-3D7B8D638A51}"/>
    <dgm:cxn modelId="{2619AB5A-D26B-4B30-8E02-054AB94B589D}" srcId="{6892FBFB-D2ED-48F5-8094-B490694C8B49}" destId="{18EC5916-77A5-48CB-B3CC-00569A0C0E75}" srcOrd="3" destOrd="0" parTransId="{61C7EA00-F472-46C7-8516-1FD3FB214065}" sibTransId="{4E5799F9-787E-43B4-8308-4D143BD8AD08}"/>
    <dgm:cxn modelId="{E387CE5A-FA0D-4CC2-9960-7CC6027CF104}" type="presOf" srcId="{CF50014F-26AA-4626-B1BE-972B902AB2E7}" destId="{9B5BF624-702B-4B7D-95B5-1258078746AF}" srcOrd="0" destOrd="0" presId="urn:microsoft.com/office/officeart/2018/2/layout/IconVerticalSolidList"/>
    <dgm:cxn modelId="{D22A347D-E4FC-4DBA-B72A-6A00F2765F95}" type="presOf" srcId="{13C15E7D-2829-404F-8014-CB93EF336005}" destId="{D627CEBF-832B-4651-95EF-769C77DA5439}" srcOrd="0" destOrd="0" presId="urn:microsoft.com/office/officeart/2018/2/layout/IconVerticalSolidList"/>
    <dgm:cxn modelId="{49AB0891-4889-4CFB-A58D-91F6C65CBC66}" type="presOf" srcId="{51DF12E8-9687-44C7-A967-36AFE9E084DF}" destId="{9B5BF624-702B-4B7D-95B5-1258078746AF}" srcOrd="0" destOrd="2" presId="urn:microsoft.com/office/officeart/2018/2/layout/IconVerticalSolidList"/>
    <dgm:cxn modelId="{1A9D12F2-4F32-44A0-B498-DF028DB8B2EC}" type="presOf" srcId="{0C96DC9E-3637-4434-8F3A-B5F76A2F5A19}" destId="{4D5977C2-53AD-417C-9438-3B432E9ECB45}" srcOrd="0" destOrd="0" presId="urn:microsoft.com/office/officeart/2018/2/layout/IconVerticalSolidList"/>
    <dgm:cxn modelId="{DB12A56C-513C-4C8C-B74D-C5BCE24DCC07}" type="presParOf" srcId="{53126583-095A-4998-9590-B5B29BCD056E}" destId="{FA8C94AD-9932-47B4-9483-53EEBF50DC5B}" srcOrd="0" destOrd="0" presId="urn:microsoft.com/office/officeart/2018/2/layout/IconVerticalSolidList"/>
    <dgm:cxn modelId="{C34E1F8D-DBE4-458D-9F1E-09A187A711B3}" type="presParOf" srcId="{FA8C94AD-9932-47B4-9483-53EEBF50DC5B}" destId="{2A92F1A3-472A-46BC-9378-2D194B8D8A9A}" srcOrd="0" destOrd="0" presId="urn:microsoft.com/office/officeart/2018/2/layout/IconVerticalSolidList"/>
    <dgm:cxn modelId="{2D92C769-B733-41CB-980C-A92A74F65980}" type="presParOf" srcId="{FA8C94AD-9932-47B4-9483-53EEBF50DC5B}" destId="{1814DD1A-6DE7-4EDC-B8DB-882CDE901F3F}" srcOrd="1" destOrd="0" presId="urn:microsoft.com/office/officeart/2018/2/layout/IconVerticalSolidList"/>
    <dgm:cxn modelId="{FC05E487-DA07-4B9B-83D9-1F770F96F13C}" type="presParOf" srcId="{FA8C94AD-9932-47B4-9483-53EEBF50DC5B}" destId="{B6B47A39-3C27-42D9-ABCF-9CB2C9CB9C21}" srcOrd="2" destOrd="0" presId="urn:microsoft.com/office/officeart/2018/2/layout/IconVerticalSolidList"/>
    <dgm:cxn modelId="{BD568A10-636A-44B1-B148-81E82E1C9EE6}" type="presParOf" srcId="{FA8C94AD-9932-47B4-9483-53EEBF50DC5B}" destId="{D627CEBF-832B-4651-95EF-769C77DA5439}" srcOrd="3" destOrd="0" presId="urn:microsoft.com/office/officeart/2018/2/layout/IconVerticalSolidList"/>
    <dgm:cxn modelId="{52ACA999-512E-4800-9BB4-FFEC8817A55C}" type="presParOf" srcId="{53126583-095A-4998-9590-B5B29BCD056E}" destId="{0503C783-37F1-4C8E-A2FD-4AB26BF0A371}" srcOrd="1" destOrd="0" presId="urn:microsoft.com/office/officeart/2018/2/layout/IconVerticalSolidList"/>
    <dgm:cxn modelId="{3A0A4FB2-2B72-46F2-A3AE-93E1B06D91DE}" type="presParOf" srcId="{53126583-095A-4998-9590-B5B29BCD056E}" destId="{E1375B46-2CF1-4618-8C52-1941C32361FC}" srcOrd="2" destOrd="0" presId="urn:microsoft.com/office/officeart/2018/2/layout/IconVerticalSolidList"/>
    <dgm:cxn modelId="{0F2CF3E1-8C43-4A01-BD0C-F18163D5C090}" type="presParOf" srcId="{E1375B46-2CF1-4618-8C52-1941C32361FC}" destId="{1E76396A-82A5-4968-AC08-3F6FA69E6AED}" srcOrd="0" destOrd="0" presId="urn:microsoft.com/office/officeart/2018/2/layout/IconVerticalSolidList"/>
    <dgm:cxn modelId="{D8A53908-24BD-4D8B-A866-480FFEEA90C5}" type="presParOf" srcId="{E1375B46-2CF1-4618-8C52-1941C32361FC}" destId="{0614AE13-14D4-4AF3-9605-D1E9B6D86F03}" srcOrd="1" destOrd="0" presId="urn:microsoft.com/office/officeart/2018/2/layout/IconVerticalSolidList"/>
    <dgm:cxn modelId="{23D9A3EE-0ACF-4A5A-A3C2-16D989921064}" type="presParOf" srcId="{E1375B46-2CF1-4618-8C52-1941C32361FC}" destId="{2E66908C-93FC-480F-84D5-A2901CFBD3FE}" srcOrd="2" destOrd="0" presId="urn:microsoft.com/office/officeart/2018/2/layout/IconVerticalSolidList"/>
    <dgm:cxn modelId="{C8427695-006D-455E-AF75-E2E76B3E4223}" type="presParOf" srcId="{E1375B46-2CF1-4618-8C52-1941C32361FC}" destId="{E190DF45-AAFC-4189-86CE-5D7FDBD3DF3D}" srcOrd="3" destOrd="0" presId="urn:microsoft.com/office/officeart/2018/2/layout/IconVerticalSolidList"/>
    <dgm:cxn modelId="{1587F3CB-82C6-46E2-A9CF-98E86BDE70D4}" type="presParOf" srcId="{53126583-095A-4998-9590-B5B29BCD056E}" destId="{D137C738-19C0-47EB-B0EC-998ABF0707D8}" srcOrd="3" destOrd="0" presId="urn:microsoft.com/office/officeart/2018/2/layout/IconVerticalSolidList"/>
    <dgm:cxn modelId="{CD1F5AE0-C9E1-478D-A712-1508B7A76F3C}" type="presParOf" srcId="{53126583-095A-4998-9590-B5B29BCD056E}" destId="{C9ACA200-84E9-45FA-B5FD-4C60E04CF1D5}" srcOrd="4" destOrd="0" presId="urn:microsoft.com/office/officeart/2018/2/layout/IconVerticalSolidList"/>
    <dgm:cxn modelId="{78CA80C3-70C1-45CF-A346-65355FD8A9E5}" type="presParOf" srcId="{C9ACA200-84E9-45FA-B5FD-4C60E04CF1D5}" destId="{906796F3-DB98-479E-8BEF-7228FC4FBA78}" srcOrd="0" destOrd="0" presId="urn:microsoft.com/office/officeart/2018/2/layout/IconVerticalSolidList"/>
    <dgm:cxn modelId="{8F68B942-6C04-4639-9901-92B83FDE1D72}" type="presParOf" srcId="{C9ACA200-84E9-45FA-B5FD-4C60E04CF1D5}" destId="{02B8DC17-3B14-4D3A-9F61-BED5D83429EF}" srcOrd="1" destOrd="0" presId="urn:microsoft.com/office/officeart/2018/2/layout/IconVerticalSolidList"/>
    <dgm:cxn modelId="{0A4D4598-977D-479D-B368-F8654FED85F8}" type="presParOf" srcId="{C9ACA200-84E9-45FA-B5FD-4C60E04CF1D5}" destId="{A3B1F8D3-D990-4350-98FC-BDB23908D1D6}" srcOrd="2" destOrd="0" presId="urn:microsoft.com/office/officeart/2018/2/layout/IconVerticalSolidList"/>
    <dgm:cxn modelId="{B2762357-EB19-4FEB-BF56-1AAA2B35E8A8}" type="presParOf" srcId="{C9ACA200-84E9-45FA-B5FD-4C60E04CF1D5}" destId="{92F34A30-6F2B-4E5D-AF0B-62E165EA17D0}" srcOrd="3" destOrd="0" presId="urn:microsoft.com/office/officeart/2018/2/layout/IconVerticalSolidList"/>
    <dgm:cxn modelId="{EE876790-7002-46AC-B070-2526D28F540B}" type="presParOf" srcId="{C9ACA200-84E9-45FA-B5FD-4C60E04CF1D5}" destId="{9B5BF624-702B-4B7D-95B5-1258078746AF}" srcOrd="4" destOrd="0" presId="urn:microsoft.com/office/officeart/2018/2/layout/IconVerticalSolidList"/>
    <dgm:cxn modelId="{482CABB2-0B39-4E84-8A06-146FBA2D6D01}" type="presParOf" srcId="{53126583-095A-4998-9590-B5B29BCD056E}" destId="{D294256D-B9DD-4255-B769-557BC2E16F8B}" srcOrd="5" destOrd="0" presId="urn:microsoft.com/office/officeart/2018/2/layout/IconVerticalSolidList"/>
    <dgm:cxn modelId="{EDF1ED33-F1CB-4729-A1CA-B973C79BB34F}" type="presParOf" srcId="{53126583-095A-4998-9590-B5B29BCD056E}" destId="{6C87CDE1-4482-4349-A19F-2C900A5D8FA6}" srcOrd="6" destOrd="0" presId="urn:microsoft.com/office/officeart/2018/2/layout/IconVerticalSolidList"/>
    <dgm:cxn modelId="{9053ACF2-1F8D-4AFC-9B91-5950228ADA3D}" type="presParOf" srcId="{6C87CDE1-4482-4349-A19F-2C900A5D8FA6}" destId="{1330A2B7-D3CC-47EA-9385-65DE4C801F91}" srcOrd="0" destOrd="0" presId="urn:microsoft.com/office/officeart/2018/2/layout/IconVerticalSolidList"/>
    <dgm:cxn modelId="{796DCB47-D6A7-4EB9-B514-41B28ECA7794}" type="presParOf" srcId="{6C87CDE1-4482-4349-A19F-2C900A5D8FA6}" destId="{8529E3AD-9CF5-4EF6-BA28-9CD61FF57125}" srcOrd="1" destOrd="0" presId="urn:microsoft.com/office/officeart/2018/2/layout/IconVerticalSolidList"/>
    <dgm:cxn modelId="{A839606B-AA7E-43E8-AB20-C8BF922F7177}" type="presParOf" srcId="{6C87CDE1-4482-4349-A19F-2C900A5D8FA6}" destId="{C8F09F55-C14A-49AA-9690-7F3858A0C66D}" srcOrd="2" destOrd="0" presId="urn:microsoft.com/office/officeart/2018/2/layout/IconVerticalSolidList"/>
    <dgm:cxn modelId="{3F6DE834-5620-4F10-9632-D891C8ACEA97}" type="presParOf" srcId="{6C87CDE1-4482-4349-A19F-2C900A5D8FA6}" destId="{4D5977C2-53AD-417C-9438-3B432E9ECB4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45E209-FE4E-471B-AB50-5F652ECD44A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C2CBDCB-AB9F-4E62-8DC7-7279D92DBD90}">
      <dgm:prSet phldrT="[Text]"/>
      <dgm:spPr/>
      <dgm:t>
        <a:bodyPr/>
        <a:lstStyle/>
        <a:p>
          <a:r>
            <a:rPr lang="en-US" b="1" dirty="0"/>
            <a:t>GOOD STRESS</a:t>
          </a:r>
        </a:p>
      </dgm:t>
    </dgm:pt>
    <dgm:pt modelId="{3ABAD5D9-22CD-4FB6-AE87-20877D251E5E}" type="parTrans" cxnId="{310982A0-1456-471B-A251-992D1105B047}">
      <dgm:prSet/>
      <dgm:spPr/>
      <dgm:t>
        <a:bodyPr/>
        <a:lstStyle/>
        <a:p>
          <a:endParaRPr lang="en-US"/>
        </a:p>
      </dgm:t>
    </dgm:pt>
    <dgm:pt modelId="{413F784D-FEC5-4903-BC81-B54ECCD376BB}" type="sibTrans" cxnId="{310982A0-1456-471B-A251-992D1105B047}">
      <dgm:prSet/>
      <dgm:spPr/>
      <dgm:t>
        <a:bodyPr/>
        <a:lstStyle/>
        <a:p>
          <a:endParaRPr lang="en-US"/>
        </a:p>
      </dgm:t>
    </dgm:pt>
    <dgm:pt modelId="{7AD93406-8824-418B-BF10-06323AC49B97}">
      <dgm:prSet phldrT="[Text]"/>
      <dgm:spPr/>
      <dgm:t>
        <a:bodyPr/>
        <a:lstStyle/>
        <a:p>
          <a:r>
            <a:rPr lang="en-US" dirty="0"/>
            <a:t>Normal part of life</a:t>
          </a:r>
        </a:p>
      </dgm:t>
    </dgm:pt>
    <dgm:pt modelId="{176B7931-55C0-4337-BA80-A4D303B356EC}" type="parTrans" cxnId="{5A9DB1BF-6490-4D99-88D4-7C8E33F0B281}">
      <dgm:prSet/>
      <dgm:spPr/>
      <dgm:t>
        <a:bodyPr/>
        <a:lstStyle/>
        <a:p>
          <a:endParaRPr lang="en-US"/>
        </a:p>
      </dgm:t>
    </dgm:pt>
    <dgm:pt modelId="{9FBAD9F8-2ED2-4F22-9B68-F643F46EE67E}" type="sibTrans" cxnId="{5A9DB1BF-6490-4D99-88D4-7C8E33F0B281}">
      <dgm:prSet/>
      <dgm:spPr/>
      <dgm:t>
        <a:bodyPr/>
        <a:lstStyle/>
        <a:p>
          <a:endParaRPr lang="en-US"/>
        </a:p>
      </dgm:t>
    </dgm:pt>
    <dgm:pt modelId="{E1F58147-C243-4DE7-9F25-940A65683649}">
      <dgm:prSet phldrT="[Text]"/>
      <dgm:spPr/>
      <dgm:t>
        <a:bodyPr/>
        <a:lstStyle/>
        <a:p>
          <a:r>
            <a:rPr lang="en-US" b="1" dirty="0"/>
            <a:t>TOLERABLE STRESS</a:t>
          </a:r>
        </a:p>
      </dgm:t>
    </dgm:pt>
    <dgm:pt modelId="{4DF64182-EAF9-4700-A5AC-9F786DB47561}" type="parTrans" cxnId="{ED83D7C5-8BC4-4C25-9E57-BAF0DF538FEC}">
      <dgm:prSet/>
      <dgm:spPr/>
      <dgm:t>
        <a:bodyPr/>
        <a:lstStyle/>
        <a:p>
          <a:endParaRPr lang="en-US"/>
        </a:p>
      </dgm:t>
    </dgm:pt>
    <dgm:pt modelId="{48FCBBE1-2994-4239-B9C2-8F99E145B3A0}" type="sibTrans" cxnId="{ED83D7C5-8BC4-4C25-9E57-BAF0DF538FEC}">
      <dgm:prSet/>
      <dgm:spPr/>
      <dgm:t>
        <a:bodyPr/>
        <a:lstStyle/>
        <a:p>
          <a:endParaRPr lang="en-US"/>
        </a:p>
      </dgm:t>
    </dgm:pt>
    <dgm:pt modelId="{5048A702-82A6-415C-9C8E-C7BC3FFECFFE}">
      <dgm:prSet phldrT="[Text]"/>
      <dgm:spPr/>
      <dgm:t>
        <a:bodyPr/>
        <a:lstStyle/>
        <a:p>
          <a:r>
            <a:rPr lang="en-US" dirty="0"/>
            <a:t>A person exposed to a more significant stressor like divorce, death of a loved one, natural disaster</a:t>
          </a:r>
        </a:p>
      </dgm:t>
    </dgm:pt>
    <dgm:pt modelId="{A3651537-9F0D-4102-A881-1D6DAF1602DE}" type="parTrans" cxnId="{483CBB57-FCFE-40F9-AE5C-7B643D3EAA31}">
      <dgm:prSet/>
      <dgm:spPr/>
      <dgm:t>
        <a:bodyPr/>
        <a:lstStyle/>
        <a:p>
          <a:endParaRPr lang="en-US"/>
        </a:p>
      </dgm:t>
    </dgm:pt>
    <dgm:pt modelId="{0B8F9096-FE09-4B5D-99AD-4ED041A7F857}" type="sibTrans" cxnId="{483CBB57-FCFE-40F9-AE5C-7B643D3EAA31}">
      <dgm:prSet/>
      <dgm:spPr/>
      <dgm:t>
        <a:bodyPr/>
        <a:lstStyle/>
        <a:p>
          <a:endParaRPr lang="en-US"/>
        </a:p>
      </dgm:t>
    </dgm:pt>
    <dgm:pt modelId="{3BB315B4-3D3D-48C1-95EE-75A267A8E48A}">
      <dgm:prSet phldrT="[Text]"/>
      <dgm:spPr/>
      <dgm:t>
        <a:bodyPr/>
        <a:lstStyle/>
        <a:p>
          <a:r>
            <a:rPr lang="en-US" b="1" dirty="0"/>
            <a:t>BAD/TOXIC STRESS</a:t>
          </a:r>
        </a:p>
      </dgm:t>
    </dgm:pt>
    <dgm:pt modelId="{22CC9090-0AA5-44CF-862A-A869E1D77648}" type="parTrans" cxnId="{D5B77A12-D2AF-45E7-84CE-B67F18A7EB3B}">
      <dgm:prSet/>
      <dgm:spPr/>
      <dgm:t>
        <a:bodyPr/>
        <a:lstStyle/>
        <a:p>
          <a:endParaRPr lang="en-US"/>
        </a:p>
      </dgm:t>
    </dgm:pt>
    <dgm:pt modelId="{C912DC05-BC2E-40EF-8982-6D3777018092}" type="sibTrans" cxnId="{D5B77A12-D2AF-45E7-84CE-B67F18A7EB3B}">
      <dgm:prSet/>
      <dgm:spPr/>
      <dgm:t>
        <a:bodyPr/>
        <a:lstStyle/>
        <a:p>
          <a:endParaRPr lang="en-US"/>
        </a:p>
      </dgm:t>
    </dgm:pt>
    <dgm:pt modelId="{09BFA738-6CE6-45F5-9C62-9675B6CB1B12}">
      <dgm:prSet phldrT="[Text]"/>
      <dgm:spPr/>
      <dgm:t>
        <a:bodyPr/>
        <a:lstStyle/>
        <a:p>
          <a:r>
            <a:rPr lang="en-US" dirty="0"/>
            <a:t>Significant physiological and psychological impact</a:t>
          </a:r>
        </a:p>
      </dgm:t>
    </dgm:pt>
    <dgm:pt modelId="{EB6D610B-7BD0-4755-88FA-2CB4CD32B55B}" type="parTrans" cxnId="{A1A88FC0-233E-411B-917B-9C5AC1CDF216}">
      <dgm:prSet/>
      <dgm:spPr/>
      <dgm:t>
        <a:bodyPr/>
        <a:lstStyle/>
        <a:p>
          <a:endParaRPr lang="en-US"/>
        </a:p>
      </dgm:t>
    </dgm:pt>
    <dgm:pt modelId="{C819DD19-D19A-4E05-AD6D-A8773FFD41C2}" type="sibTrans" cxnId="{A1A88FC0-233E-411B-917B-9C5AC1CDF216}">
      <dgm:prSet/>
      <dgm:spPr/>
      <dgm:t>
        <a:bodyPr/>
        <a:lstStyle/>
        <a:p>
          <a:endParaRPr lang="en-US"/>
        </a:p>
      </dgm:t>
    </dgm:pt>
    <dgm:pt modelId="{1538AA75-B603-4415-A81C-F54EB23CF10D}">
      <dgm:prSet phldrT="[Text]"/>
      <dgm:spPr/>
      <dgm:t>
        <a:bodyPr/>
        <a:lstStyle/>
        <a:p>
          <a:r>
            <a:rPr lang="en-US" dirty="0"/>
            <a:t>Ability for the person to return to homeostasis</a:t>
          </a:r>
        </a:p>
      </dgm:t>
    </dgm:pt>
    <dgm:pt modelId="{C3F38AE2-641A-4812-B996-08CA24D08A0B}" type="parTrans" cxnId="{758E170D-79EF-40D6-A1BA-4F0128F47B74}">
      <dgm:prSet/>
      <dgm:spPr/>
      <dgm:t>
        <a:bodyPr/>
        <a:lstStyle/>
        <a:p>
          <a:endParaRPr lang="en-US"/>
        </a:p>
      </dgm:t>
    </dgm:pt>
    <dgm:pt modelId="{794D7DB3-FA64-4526-8098-5A0B791EDC8F}" type="sibTrans" cxnId="{758E170D-79EF-40D6-A1BA-4F0128F47B74}">
      <dgm:prSet/>
      <dgm:spPr/>
      <dgm:t>
        <a:bodyPr/>
        <a:lstStyle/>
        <a:p>
          <a:endParaRPr lang="en-US"/>
        </a:p>
      </dgm:t>
    </dgm:pt>
    <dgm:pt modelId="{3CCA230F-84F0-4514-BC60-11A623050098}">
      <dgm:prSet phldrT="[Text]"/>
      <dgm:spPr/>
      <dgm:t>
        <a:bodyPr/>
        <a:lstStyle/>
        <a:p>
          <a:r>
            <a:rPr lang="en-US" dirty="0"/>
            <a:t>Increased risk for stress related disease</a:t>
          </a:r>
        </a:p>
      </dgm:t>
    </dgm:pt>
    <dgm:pt modelId="{531B97C8-4C86-4BAF-992C-EDB592C38DB4}" type="parTrans" cxnId="{217BC706-A3DB-48E6-92AF-DD736BA6469A}">
      <dgm:prSet/>
      <dgm:spPr/>
      <dgm:t>
        <a:bodyPr/>
        <a:lstStyle/>
        <a:p>
          <a:endParaRPr lang="en-US"/>
        </a:p>
      </dgm:t>
    </dgm:pt>
    <dgm:pt modelId="{FEFD2D27-B595-4E0A-A38C-FBAE07EAF840}" type="sibTrans" cxnId="{217BC706-A3DB-48E6-92AF-DD736BA6469A}">
      <dgm:prSet/>
      <dgm:spPr/>
      <dgm:t>
        <a:bodyPr/>
        <a:lstStyle/>
        <a:p>
          <a:endParaRPr lang="en-US"/>
        </a:p>
      </dgm:t>
    </dgm:pt>
    <dgm:pt modelId="{0D569EC3-058B-4768-97AD-83D43E8B8418}">
      <dgm:prSet phldrT="[Text]"/>
      <dgm:spPr/>
      <dgm:t>
        <a:bodyPr/>
        <a:lstStyle/>
        <a:p>
          <a:r>
            <a:rPr lang="en-US" dirty="0"/>
            <a:t>The person is not able to return to homeostasis</a:t>
          </a:r>
        </a:p>
      </dgm:t>
    </dgm:pt>
    <dgm:pt modelId="{CD8270BE-FF29-4F9E-B47A-102FBF51E152}" type="parTrans" cxnId="{D63A9A95-F2F6-43F1-9470-F490EDAA00D6}">
      <dgm:prSet/>
      <dgm:spPr/>
      <dgm:t>
        <a:bodyPr/>
        <a:lstStyle/>
        <a:p>
          <a:endParaRPr lang="en-US"/>
        </a:p>
      </dgm:t>
    </dgm:pt>
    <dgm:pt modelId="{425F5F21-8440-44FE-A5B7-83FB7B49C3FC}" type="sibTrans" cxnId="{D63A9A95-F2F6-43F1-9470-F490EDAA00D6}">
      <dgm:prSet/>
      <dgm:spPr/>
      <dgm:t>
        <a:bodyPr/>
        <a:lstStyle/>
        <a:p>
          <a:endParaRPr lang="en-US"/>
        </a:p>
      </dgm:t>
    </dgm:pt>
    <dgm:pt modelId="{324DF8A2-2E5B-4AD7-BE8A-E582BAD3D2FB}">
      <dgm:prSet phldrT="[Text]"/>
      <dgm:spPr/>
      <dgm:t>
        <a:bodyPr/>
        <a:lstStyle/>
        <a:p>
          <a:r>
            <a:rPr lang="en-US" dirty="0"/>
            <a:t>Examples - exams, competitive sports </a:t>
          </a:r>
        </a:p>
      </dgm:t>
    </dgm:pt>
    <dgm:pt modelId="{0F563E48-8AB7-4D33-A9DC-37AA90BC6E72}" type="parTrans" cxnId="{8848D8CA-ABE3-4D1C-A29C-6EE95B9AEC8C}">
      <dgm:prSet/>
      <dgm:spPr/>
      <dgm:t>
        <a:bodyPr/>
        <a:lstStyle/>
        <a:p>
          <a:endParaRPr lang="en-US"/>
        </a:p>
      </dgm:t>
    </dgm:pt>
    <dgm:pt modelId="{0A75CE2B-35F9-4A00-A0A2-350189085DEF}" type="sibTrans" cxnId="{8848D8CA-ABE3-4D1C-A29C-6EE95B9AEC8C}">
      <dgm:prSet/>
      <dgm:spPr/>
      <dgm:t>
        <a:bodyPr/>
        <a:lstStyle/>
        <a:p>
          <a:endParaRPr lang="en-US"/>
        </a:p>
      </dgm:t>
    </dgm:pt>
    <dgm:pt modelId="{2A8AB7C2-9C36-433A-B798-02A434231E6B}" type="pres">
      <dgm:prSet presAssocID="{1445E209-FE4E-471B-AB50-5F652ECD44A0}" presName="linear" presStyleCnt="0">
        <dgm:presLayoutVars>
          <dgm:dir/>
          <dgm:animLvl val="lvl"/>
          <dgm:resizeHandles val="exact"/>
        </dgm:presLayoutVars>
      </dgm:prSet>
      <dgm:spPr/>
    </dgm:pt>
    <dgm:pt modelId="{31C3F837-3E4C-4086-94AA-D49F37563560}" type="pres">
      <dgm:prSet presAssocID="{2C2CBDCB-AB9F-4E62-8DC7-7279D92DBD90}" presName="parentLin" presStyleCnt="0"/>
      <dgm:spPr/>
    </dgm:pt>
    <dgm:pt modelId="{AA7275D6-654A-4DCE-9B8F-D3ACE31D4CF6}" type="pres">
      <dgm:prSet presAssocID="{2C2CBDCB-AB9F-4E62-8DC7-7279D92DBD90}" presName="parentLeftMargin" presStyleLbl="node1" presStyleIdx="0" presStyleCnt="3"/>
      <dgm:spPr/>
    </dgm:pt>
    <dgm:pt modelId="{1A8A4F0D-0493-4A4B-8562-C978AA74F1B2}" type="pres">
      <dgm:prSet presAssocID="{2C2CBDCB-AB9F-4E62-8DC7-7279D92DBD90}" presName="parentText" presStyleLbl="node1" presStyleIdx="0" presStyleCnt="3">
        <dgm:presLayoutVars>
          <dgm:chMax val="0"/>
          <dgm:bulletEnabled val="1"/>
        </dgm:presLayoutVars>
      </dgm:prSet>
      <dgm:spPr/>
    </dgm:pt>
    <dgm:pt modelId="{E6F3D5DA-4235-46A1-A656-7BB01AD08C28}" type="pres">
      <dgm:prSet presAssocID="{2C2CBDCB-AB9F-4E62-8DC7-7279D92DBD90}" presName="negativeSpace" presStyleCnt="0"/>
      <dgm:spPr/>
    </dgm:pt>
    <dgm:pt modelId="{1A4009E7-97C6-4600-AE28-41AAA83178B2}" type="pres">
      <dgm:prSet presAssocID="{2C2CBDCB-AB9F-4E62-8DC7-7279D92DBD90}" presName="childText" presStyleLbl="conFgAcc1" presStyleIdx="0" presStyleCnt="3">
        <dgm:presLayoutVars>
          <dgm:bulletEnabled val="1"/>
        </dgm:presLayoutVars>
      </dgm:prSet>
      <dgm:spPr/>
    </dgm:pt>
    <dgm:pt modelId="{E9B86578-3491-4121-A119-A7107B814163}" type="pres">
      <dgm:prSet presAssocID="{413F784D-FEC5-4903-BC81-B54ECCD376BB}" presName="spaceBetweenRectangles" presStyleCnt="0"/>
      <dgm:spPr/>
    </dgm:pt>
    <dgm:pt modelId="{D2DCB5F0-3F57-43E5-81FB-BA43BE97968E}" type="pres">
      <dgm:prSet presAssocID="{E1F58147-C243-4DE7-9F25-940A65683649}" presName="parentLin" presStyleCnt="0"/>
      <dgm:spPr/>
    </dgm:pt>
    <dgm:pt modelId="{15310911-C266-449D-8D2D-2F9C14CBD90E}" type="pres">
      <dgm:prSet presAssocID="{E1F58147-C243-4DE7-9F25-940A65683649}" presName="parentLeftMargin" presStyleLbl="node1" presStyleIdx="0" presStyleCnt="3"/>
      <dgm:spPr/>
    </dgm:pt>
    <dgm:pt modelId="{BA08CC60-4C30-4784-A32B-C5BA1482F6D8}" type="pres">
      <dgm:prSet presAssocID="{E1F58147-C243-4DE7-9F25-940A65683649}" presName="parentText" presStyleLbl="node1" presStyleIdx="1" presStyleCnt="3">
        <dgm:presLayoutVars>
          <dgm:chMax val="0"/>
          <dgm:bulletEnabled val="1"/>
        </dgm:presLayoutVars>
      </dgm:prSet>
      <dgm:spPr/>
    </dgm:pt>
    <dgm:pt modelId="{99B18E4F-4815-425C-B186-72079E33D126}" type="pres">
      <dgm:prSet presAssocID="{E1F58147-C243-4DE7-9F25-940A65683649}" presName="negativeSpace" presStyleCnt="0"/>
      <dgm:spPr/>
    </dgm:pt>
    <dgm:pt modelId="{32846C26-2E8F-4F98-99E9-A86E2391BE2B}" type="pres">
      <dgm:prSet presAssocID="{E1F58147-C243-4DE7-9F25-940A65683649}" presName="childText" presStyleLbl="conFgAcc1" presStyleIdx="1" presStyleCnt="3">
        <dgm:presLayoutVars>
          <dgm:bulletEnabled val="1"/>
        </dgm:presLayoutVars>
      </dgm:prSet>
      <dgm:spPr/>
    </dgm:pt>
    <dgm:pt modelId="{A223881B-259C-4CF8-9F2D-A41696EC60F8}" type="pres">
      <dgm:prSet presAssocID="{48FCBBE1-2994-4239-B9C2-8F99E145B3A0}" presName="spaceBetweenRectangles" presStyleCnt="0"/>
      <dgm:spPr/>
    </dgm:pt>
    <dgm:pt modelId="{D6B45726-EB5E-4924-A14F-10C6FA8EBE1A}" type="pres">
      <dgm:prSet presAssocID="{3BB315B4-3D3D-48C1-95EE-75A267A8E48A}" presName="parentLin" presStyleCnt="0"/>
      <dgm:spPr/>
    </dgm:pt>
    <dgm:pt modelId="{0E8B5853-D1C2-4493-91C1-59F5D0971F12}" type="pres">
      <dgm:prSet presAssocID="{3BB315B4-3D3D-48C1-95EE-75A267A8E48A}" presName="parentLeftMargin" presStyleLbl="node1" presStyleIdx="1" presStyleCnt="3"/>
      <dgm:spPr/>
    </dgm:pt>
    <dgm:pt modelId="{B211B796-620F-4BFF-8FB2-2D1A129DAD17}" type="pres">
      <dgm:prSet presAssocID="{3BB315B4-3D3D-48C1-95EE-75A267A8E48A}" presName="parentText" presStyleLbl="node1" presStyleIdx="2" presStyleCnt="3">
        <dgm:presLayoutVars>
          <dgm:chMax val="0"/>
          <dgm:bulletEnabled val="1"/>
        </dgm:presLayoutVars>
      </dgm:prSet>
      <dgm:spPr/>
    </dgm:pt>
    <dgm:pt modelId="{98666466-169F-4DB8-8591-CEE1F881A45F}" type="pres">
      <dgm:prSet presAssocID="{3BB315B4-3D3D-48C1-95EE-75A267A8E48A}" presName="negativeSpace" presStyleCnt="0"/>
      <dgm:spPr/>
    </dgm:pt>
    <dgm:pt modelId="{964C1C15-8177-4B23-A638-8E3FADC73C3E}" type="pres">
      <dgm:prSet presAssocID="{3BB315B4-3D3D-48C1-95EE-75A267A8E48A}" presName="childText" presStyleLbl="conFgAcc1" presStyleIdx="2" presStyleCnt="3">
        <dgm:presLayoutVars>
          <dgm:bulletEnabled val="1"/>
        </dgm:presLayoutVars>
      </dgm:prSet>
      <dgm:spPr/>
    </dgm:pt>
  </dgm:ptLst>
  <dgm:cxnLst>
    <dgm:cxn modelId="{217BC706-A3DB-48E6-92AF-DD736BA6469A}" srcId="{3BB315B4-3D3D-48C1-95EE-75A267A8E48A}" destId="{3CCA230F-84F0-4514-BC60-11A623050098}" srcOrd="1" destOrd="0" parTransId="{531B97C8-4C86-4BAF-992C-EDB592C38DB4}" sibTransId="{FEFD2D27-B595-4E0A-A38C-FBAE07EAF840}"/>
    <dgm:cxn modelId="{0573B007-2E7C-4A9B-8EA1-BE6DEDE30F0E}" type="presOf" srcId="{1538AA75-B603-4415-A81C-F54EB23CF10D}" destId="{32846C26-2E8F-4F98-99E9-A86E2391BE2B}" srcOrd="0" destOrd="1" presId="urn:microsoft.com/office/officeart/2005/8/layout/list1"/>
    <dgm:cxn modelId="{758E170D-79EF-40D6-A1BA-4F0128F47B74}" srcId="{E1F58147-C243-4DE7-9F25-940A65683649}" destId="{1538AA75-B603-4415-A81C-F54EB23CF10D}" srcOrd="1" destOrd="0" parTransId="{C3F38AE2-641A-4812-B996-08CA24D08A0B}" sibTransId="{794D7DB3-FA64-4526-8098-5A0B791EDC8F}"/>
    <dgm:cxn modelId="{D5B77A12-D2AF-45E7-84CE-B67F18A7EB3B}" srcId="{1445E209-FE4E-471B-AB50-5F652ECD44A0}" destId="{3BB315B4-3D3D-48C1-95EE-75A267A8E48A}" srcOrd="2" destOrd="0" parTransId="{22CC9090-0AA5-44CF-862A-A869E1D77648}" sibTransId="{C912DC05-BC2E-40EF-8982-6D3777018092}"/>
    <dgm:cxn modelId="{97E25A40-81A6-4D66-B9D6-04943D81B98A}" type="presOf" srcId="{0D569EC3-058B-4768-97AD-83D43E8B8418}" destId="{964C1C15-8177-4B23-A638-8E3FADC73C3E}" srcOrd="0" destOrd="2" presId="urn:microsoft.com/office/officeart/2005/8/layout/list1"/>
    <dgm:cxn modelId="{F23FE946-5A62-42A6-A3FB-28CD0E9B82B6}" type="presOf" srcId="{324DF8A2-2E5B-4AD7-BE8A-E582BAD3D2FB}" destId="{1A4009E7-97C6-4600-AE28-41AAA83178B2}" srcOrd="0" destOrd="1" presId="urn:microsoft.com/office/officeart/2005/8/layout/list1"/>
    <dgm:cxn modelId="{C681126C-F346-4476-9023-7B975BFCD556}" type="presOf" srcId="{2C2CBDCB-AB9F-4E62-8DC7-7279D92DBD90}" destId="{AA7275D6-654A-4DCE-9B8F-D3ACE31D4CF6}" srcOrd="0" destOrd="0" presId="urn:microsoft.com/office/officeart/2005/8/layout/list1"/>
    <dgm:cxn modelId="{AAE68674-5EA9-47F7-9CD7-D0E7D4924BE7}" type="presOf" srcId="{1445E209-FE4E-471B-AB50-5F652ECD44A0}" destId="{2A8AB7C2-9C36-433A-B798-02A434231E6B}" srcOrd="0" destOrd="0" presId="urn:microsoft.com/office/officeart/2005/8/layout/list1"/>
    <dgm:cxn modelId="{483CBB57-FCFE-40F9-AE5C-7B643D3EAA31}" srcId="{E1F58147-C243-4DE7-9F25-940A65683649}" destId="{5048A702-82A6-415C-9C8E-C7BC3FFECFFE}" srcOrd="0" destOrd="0" parTransId="{A3651537-9F0D-4102-A881-1D6DAF1602DE}" sibTransId="{0B8F9096-FE09-4B5D-99AD-4ED041A7F857}"/>
    <dgm:cxn modelId="{D99BC859-3D5E-40A7-9628-52E06D45A267}" type="presOf" srcId="{7AD93406-8824-418B-BF10-06323AC49B97}" destId="{1A4009E7-97C6-4600-AE28-41AAA83178B2}" srcOrd="0" destOrd="0" presId="urn:microsoft.com/office/officeart/2005/8/layout/list1"/>
    <dgm:cxn modelId="{3F68568C-029B-4ECC-8B29-65A9D620F6D9}" type="presOf" srcId="{3BB315B4-3D3D-48C1-95EE-75A267A8E48A}" destId="{0E8B5853-D1C2-4493-91C1-59F5D0971F12}" srcOrd="0" destOrd="0" presId="urn:microsoft.com/office/officeart/2005/8/layout/list1"/>
    <dgm:cxn modelId="{D63A9A95-F2F6-43F1-9470-F490EDAA00D6}" srcId="{3BB315B4-3D3D-48C1-95EE-75A267A8E48A}" destId="{0D569EC3-058B-4768-97AD-83D43E8B8418}" srcOrd="2" destOrd="0" parTransId="{CD8270BE-FF29-4F9E-B47A-102FBF51E152}" sibTransId="{425F5F21-8440-44FE-A5B7-83FB7B49C3FC}"/>
    <dgm:cxn modelId="{310982A0-1456-471B-A251-992D1105B047}" srcId="{1445E209-FE4E-471B-AB50-5F652ECD44A0}" destId="{2C2CBDCB-AB9F-4E62-8DC7-7279D92DBD90}" srcOrd="0" destOrd="0" parTransId="{3ABAD5D9-22CD-4FB6-AE87-20877D251E5E}" sibTransId="{413F784D-FEC5-4903-BC81-B54ECCD376BB}"/>
    <dgm:cxn modelId="{787969BA-B57C-47EE-8C5B-F8D5E560902A}" type="presOf" srcId="{5048A702-82A6-415C-9C8E-C7BC3FFECFFE}" destId="{32846C26-2E8F-4F98-99E9-A86E2391BE2B}" srcOrd="0" destOrd="0" presId="urn:microsoft.com/office/officeart/2005/8/layout/list1"/>
    <dgm:cxn modelId="{5A9DB1BF-6490-4D99-88D4-7C8E33F0B281}" srcId="{2C2CBDCB-AB9F-4E62-8DC7-7279D92DBD90}" destId="{7AD93406-8824-418B-BF10-06323AC49B97}" srcOrd="0" destOrd="0" parTransId="{176B7931-55C0-4337-BA80-A4D303B356EC}" sibTransId="{9FBAD9F8-2ED2-4F22-9B68-F643F46EE67E}"/>
    <dgm:cxn modelId="{A1A88FC0-233E-411B-917B-9C5AC1CDF216}" srcId="{3BB315B4-3D3D-48C1-95EE-75A267A8E48A}" destId="{09BFA738-6CE6-45F5-9C62-9675B6CB1B12}" srcOrd="0" destOrd="0" parTransId="{EB6D610B-7BD0-4755-88FA-2CB4CD32B55B}" sibTransId="{C819DD19-D19A-4E05-AD6D-A8773FFD41C2}"/>
    <dgm:cxn modelId="{ED83D7C5-8BC4-4C25-9E57-BAF0DF538FEC}" srcId="{1445E209-FE4E-471B-AB50-5F652ECD44A0}" destId="{E1F58147-C243-4DE7-9F25-940A65683649}" srcOrd="1" destOrd="0" parTransId="{4DF64182-EAF9-4700-A5AC-9F786DB47561}" sibTransId="{48FCBBE1-2994-4239-B9C2-8F99E145B3A0}"/>
    <dgm:cxn modelId="{87E164C6-EFA2-4E42-BBA1-32BAEF29822B}" type="presOf" srcId="{E1F58147-C243-4DE7-9F25-940A65683649}" destId="{BA08CC60-4C30-4784-A32B-C5BA1482F6D8}" srcOrd="1" destOrd="0" presId="urn:microsoft.com/office/officeart/2005/8/layout/list1"/>
    <dgm:cxn modelId="{8848D8CA-ABE3-4D1C-A29C-6EE95B9AEC8C}" srcId="{2C2CBDCB-AB9F-4E62-8DC7-7279D92DBD90}" destId="{324DF8A2-2E5B-4AD7-BE8A-E582BAD3D2FB}" srcOrd="1" destOrd="0" parTransId="{0F563E48-8AB7-4D33-A9DC-37AA90BC6E72}" sibTransId="{0A75CE2B-35F9-4A00-A0A2-350189085DEF}"/>
    <dgm:cxn modelId="{BDC4DCCB-0D80-46F9-82BB-1A9A79C3EBC0}" type="presOf" srcId="{3CCA230F-84F0-4514-BC60-11A623050098}" destId="{964C1C15-8177-4B23-A638-8E3FADC73C3E}" srcOrd="0" destOrd="1" presId="urn:microsoft.com/office/officeart/2005/8/layout/list1"/>
    <dgm:cxn modelId="{157BA3CC-4BB5-464D-A434-245849671FBB}" type="presOf" srcId="{09BFA738-6CE6-45F5-9C62-9675B6CB1B12}" destId="{964C1C15-8177-4B23-A638-8E3FADC73C3E}" srcOrd="0" destOrd="0" presId="urn:microsoft.com/office/officeart/2005/8/layout/list1"/>
    <dgm:cxn modelId="{F470A2EF-DFD2-4062-83F9-525AAA268701}" type="presOf" srcId="{E1F58147-C243-4DE7-9F25-940A65683649}" destId="{15310911-C266-449D-8D2D-2F9C14CBD90E}" srcOrd="0" destOrd="0" presId="urn:microsoft.com/office/officeart/2005/8/layout/list1"/>
    <dgm:cxn modelId="{299169F9-8D5A-4B71-89B0-12472B3FB4E0}" type="presOf" srcId="{2C2CBDCB-AB9F-4E62-8DC7-7279D92DBD90}" destId="{1A8A4F0D-0493-4A4B-8562-C978AA74F1B2}" srcOrd="1" destOrd="0" presId="urn:microsoft.com/office/officeart/2005/8/layout/list1"/>
    <dgm:cxn modelId="{835482FA-E9BC-4024-81CE-B6A12FB5588F}" type="presOf" srcId="{3BB315B4-3D3D-48C1-95EE-75A267A8E48A}" destId="{B211B796-620F-4BFF-8FB2-2D1A129DAD17}" srcOrd="1" destOrd="0" presId="urn:microsoft.com/office/officeart/2005/8/layout/list1"/>
    <dgm:cxn modelId="{8290AC84-3AE2-4435-B14A-54E1FF1230EF}" type="presParOf" srcId="{2A8AB7C2-9C36-433A-B798-02A434231E6B}" destId="{31C3F837-3E4C-4086-94AA-D49F37563560}" srcOrd="0" destOrd="0" presId="urn:microsoft.com/office/officeart/2005/8/layout/list1"/>
    <dgm:cxn modelId="{1166D60C-DC45-4F18-B076-3FF6A4F23777}" type="presParOf" srcId="{31C3F837-3E4C-4086-94AA-D49F37563560}" destId="{AA7275D6-654A-4DCE-9B8F-D3ACE31D4CF6}" srcOrd="0" destOrd="0" presId="urn:microsoft.com/office/officeart/2005/8/layout/list1"/>
    <dgm:cxn modelId="{B8BC89D8-EDAD-4071-8460-50B3D70FC5AC}" type="presParOf" srcId="{31C3F837-3E4C-4086-94AA-D49F37563560}" destId="{1A8A4F0D-0493-4A4B-8562-C978AA74F1B2}" srcOrd="1" destOrd="0" presId="urn:microsoft.com/office/officeart/2005/8/layout/list1"/>
    <dgm:cxn modelId="{7D7BF733-46C7-462A-BA30-A0C0942FF448}" type="presParOf" srcId="{2A8AB7C2-9C36-433A-B798-02A434231E6B}" destId="{E6F3D5DA-4235-46A1-A656-7BB01AD08C28}" srcOrd="1" destOrd="0" presId="urn:microsoft.com/office/officeart/2005/8/layout/list1"/>
    <dgm:cxn modelId="{3F49DD27-5E1A-4F2B-B2DD-EBC9B251A388}" type="presParOf" srcId="{2A8AB7C2-9C36-433A-B798-02A434231E6B}" destId="{1A4009E7-97C6-4600-AE28-41AAA83178B2}" srcOrd="2" destOrd="0" presId="urn:microsoft.com/office/officeart/2005/8/layout/list1"/>
    <dgm:cxn modelId="{904AAB94-17D1-4BEB-93A2-F6FCFB5C1027}" type="presParOf" srcId="{2A8AB7C2-9C36-433A-B798-02A434231E6B}" destId="{E9B86578-3491-4121-A119-A7107B814163}" srcOrd="3" destOrd="0" presId="urn:microsoft.com/office/officeart/2005/8/layout/list1"/>
    <dgm:cxn modelId="{BEE3637F-81B6-454D-BD40-384FCCC3E2FD}" type="presParOf" srcId="{2A8AB7C2-9C36-433A-B798-02A434231E6B}" destId="{D2DCB5F0-3F57-43E5-81FB-BA43BE97968E}" srcOrd="4" destOrd="0" presId="urn:microsoft.com/office/officeart/2005/8/layout/list1"/>
    <dgm:cxn modelId="{7776A443-57B2-43F8-80B9-3201F03D60C1}" type="presParOf" srcId="{D2DCB5F0-3F57-43E5-81FB-BA43BE97968E}" destId="{15310911-C266-449D-8D2D-2F9C14CBD90E}" srcOrd="0" destOrd="0" presId="urn:microsoft.com/office/officeart/2005/8/layout/list1"/>
    <dgm:cxn modelId="{B77F9C4D-6082-41FC-BDBC-9A7BB9E76A12}" type="presParOf" srcId="{D2DCB5F0-3F57-43E5-81FB-BA43BE97968E}" destId="{BA08CC60-4C30-4784-A32B-C5BA1482F6D8}" srcOrd="1" destOrd="0" presId="urn:microsoft.com/office/officeart/2005/8/layout/list1"/>
    <dgm:cxn modelId="{84981ACB-94DE-47C2-95BC-FEFCD8D8FB30}" type="presParOf" srcId="{2A8AB7C2-9C36-433A-B798-02A434231E6B}" destId="{99B18E4F-4815-425C-B186-72079E33D126}" srcOrd="5" destOrd="0" presId="urn:microsoft.com/office/officeart/2005/8/layout/list1"/>
    <dgm:cxn modelId="{BA18A1CB-C585-4E88-B961-7A909B2CCA3E}" type="presParOf" srcId="{2A8AB7C2-9C36-433A-B798-02A434231E6B}" destId="{32846C26-2E8F-4F98-99E9-A86E2391BE2B}" srcOrd="6" destOrd="0" presId="urn:microsoft.com/office/officeart/2005/8/layout/list1"/>
    <dgm:cxn modelId="{5D2B8D07-9CB6-42D3-8426-99DA7A213B74}" type="presParOf" srcId="{2A8AB7C2-9C36-433A-B798-02A434231E6B}" destId="{A223881B-259C-4CF8-9F2D-A41696EC60F8}" srcOrd="7" destOrd="0" presId="urn:microsoft.com/office/officeart/2005/8/layout/list1"/>
    <dgm:cxn modelId="{0E584220-163D-4688-B3DA-DA836CC99C9C}" type="presParOf" srcId="{2A8AB7C2-9C36-433A-B798-02A434231E6B}" destId="{D6B45726-EB5E-4924-A14F-10C6FA8EBE1A}" srcOrd="8" destOrd="0" presId="urn:microsoft.com/office/officeart/2005/8/layout/list1"/>
    <dgm:cxn modelId="{12B49C23-6FA3-4A3C-B474-9000B5774DBB}" type="presParOf" srcId="{D6B45726-EB5E-4924-A14F-10C6FA8EBE1A}" destId="{0E8B5853-D1C2-4493-91C1-59F5D0971F12}" srcOrd="0" destOrd="0" presId="urn:microsoft.com/office/officeart/2005/8/layout/list1"/>
    <dgm:cxn modelId="{73328A57-E458-4E03-A64A-7A6C51C64CF5}" type="presParOf" srcId="{D6B45726-EB5E-4924-A14F-10C6FA8EBE1A}" destId="{B211B796-620F-4BFF-8FB2-2D1A129DAD17}" srcOrd="1" destOrd="0" presId="urn:microsoft.com/office/officeart/2005/8/layout/list1"/>
    <dgm:cxn modelId="{41F65CC9-E4F7-45A8-A5FB-00B6DC7C5803}" type="presParOf" srcId="{2A8AB7C2-9C36-433A-B798-02A434231E6B}" destId="{98666466-169F-4DB8-8591-CEE1F881A45F}" srcOrd="9" destOrd="0" presId="urn:microsoft.com/office/officeart/2005/8/layout/list1"/>
    <dgm:cxn modelId="{88D31E3B-4F3B-450A-B3F9-F7DB7889987B}" type="presParOf" srcId="{2A8AB7C2-9C36-433A-B798-02A434231E6B}" destId="{964C1C15-8177-4B23-A638-8E3FADC73C3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11F696D-110C-4AF2-A82B-08211A1FB8B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080D077-A9E9-4AE4-9217-1499061AADEF}">
      <dgm:prSet phldrT="[Text]"/>
      <dgm:spPr/>
      <dgm:t>
        <a:bodyPr/>
        <a:lstStyle/>
        <a:p>
          <a:r>
            <a:rPr lang="en-US" dirty="0"/>
            <a:t>Elementary School</a:t>
          </a:r>
        </a:p>
      </dgm:t>
    </dgm:pt>
    <dgm:pt modelId="{899708EE-3AB0-458F-9CBC-49FDDE724D6D}" type="parTrans" cxnId="{9A938328-10C9-440A-962F-9C3EAC3ADB23}">
      <dgm:prSet/>
      <dgm:spPr/>
      <dgm:t>
        <a:bodyPr/>
        <a:lstStyle/>
        <a:p>
          <a:endParaRPr lang="en-US"/>
        </a:p>
      </dgm:t>
    </dgm:pt>
    <dgm:pt modelId="{7C85F70D-080C-4B7E-BAB7-00E812DC9667}" type="sibTrans" cxnId="{9A938328-10C9-440A-962F-9C3EAC3ADB23}">
      <dgm:prSet/>
      <dgm:spPr/>
      <dgm:t>
        <a:bodyPr/>
        <a:lstStyle/>
        <a:p>
          <a:endParaRPr lang="en-US"/>
        </a:p>
      </dgm:t>
    </dgm:pt>
    <dgm:pt modelId="{F3D7A4CA-8B88-4E2B-A3BD-3F20602AF39B}">
      <dgm:prSet phldrT="[Text]"/>
      <dgm:spPr/>
      <dgm:t>
        <a:bodyPr/>
        <a:lstStyle/>
        <a:p>
          <a:r>
            <a:rPr lang="en-US" dirty="0"/>
            <a:t>Self-control</a:t>
          </a:r>
        </a:p>
      </dgm:t>
    </dgm:pt>
    <dgm:pt modelId="{FAA10E02-F5B4-40B4-81A7-4ACFB8AAA47D}" type="parTrans" cxnId="{2E99E613-169F-4B21-95F8-2A5E0DA313D4}">
      <dgm:prSet/>
      <dgm:spPr/>
      <dgm:t>
        <a:bodyPr/>
        <a:lstStyle/>
        <a:p>
          <a:endParaRPr lang="en-US"/>
        </a:p>
      </dgm:t>
    </dgm:pt>
    <dgm:pt modelId="{C71D81F4-1716-443E-A21F-EB908AB84D20}" type="sibTrans" cxnId="{2E99E613-169F-4B21-95F8-2A5E0DA313D4}">
      <dgm:prSet/>
      <dgm:spPr/>
      <dgm:t>
        <a:bodyPr/>
        <a:lstStyle/>
        <a:p>
          <a:endParaRPr lang="en-US"/>
        </a:p>
      </dgm:t>
    </dgm:pt>
    <dgm:pt modelId="{9225C5FF-418B-409F-A3A3-758A14212EF5}">
      <dgm:prSet phldrT="[Text]"/>
      <dgm:spPr/>
      <dgm:t>
        <a:bodyPr/>
        <a:lstStyle/>
        <a:p>
          <a:r>
            <a:rPr lang="en-US" dirty="0"/>
            <a:t>Communication</a:t>
          </a:r>
        </a:p>
      </dgm:t>
    </dgm:pt>
    <dgm:pt modelId="{561E4499-E4AA-4295-8FCC-E53F921DD489}" type="parTrans" cxnId="{33E9E9DB-EB73-445B-AAE3-17247F82380E}">
      <dgm:prSet/>
      <dgm:spPr/>
      <dgm:t>
        <a:bodyPr/>
        <a:lstStyle/>
        <a:p>
          <a:endParaRPr lang="en-US"/>
        </a:p>
      </dgm:t>
    </dgm:pt>
    <dgm:pt modelId="{996E04DC-2FC0-4D5E-9620-CD0BDB37B281}" type="sibTrans" cxnId="{33E9E9DB-EB73-445B-AAE3-17247F82380E}">
      <dgm:prSet/>
      <dgm:spPr/>
      <dgm:t>
        <a:bodyPr/>
        <a:lstStyle/>
        <a:p>
          <a:endParaRPr lang="en-US"/>
        </a:p>
      </dgm:t>
    </dgm:pt>
    <dgm:pt modelId="{B2C79E9F-B967-4B6C-932E-93245254B4F4}">
      <dgm:prSet phldrT="[Text]"/>
      <dgm:spPr/>
      <dgm:t>
        <a:bodyPr/>
        <a:lstStyle/>
        <a:p>
          <a:r>
            <a:rPr lang="en-US" dirty="0"/>
            <a:t>Middle and High School</a:t>
          </a:r>
        </a:p>
      </dgm:t>
    </dgm:pt>
    <dgm:pt modelId="{02BE006C-81C7-4F21-A1CD-61D8D51F570A}" type="parTrans" cxnId="{132076BD-F535-45E6-A484-1E13F46C7AD9}">
      <dgm:prSet/>
      <dgm:spPr/>
      <dgm:t>
        <a:bodyPr/>
        <a:lstStyle/>
        <a:p>
          <a:endParaRPr lang="en-US"/>
        </a:p>
      </dgm:t>
    </dgm:pt>
    <dgm:pt modelId="{4833CF0A-D9CA-4814-AC6B-1CA56FA1467F}" type="sibTrans" cxnId="{132076BD-F535-45E6-A484-1E13F46C7AD9}">
      <dgm:prSet/>
      <dgm:spPr/>
      <dgm:t>
        <a:bodyPr/>
        <a:lstStyle/>
        <a:p>
          <a:endParaRPr lang="en-US"/>
        </a:p>
      </dgm:t>
    </dgm:pt>
    <dgm:pt modelId="{FBDD60FB-0D4F-473D-B081-B76EF21E905E}">
      <dgm:prSet phldrT="[Text]"/>
      <dgm:spPr/>
      <dgm:t>
        <a:bodyPr/>
        <a:lstStyle/>
        <a:p>
          <a:r>
            <a:rPr lang="en-US" dirty="0"/>
            <a:t>Study habits and academic support</a:t>
          </a:r>
        </a:p>
      </dgm:t>
    </dgm:pt>
    <dgm:pt modelId="{B4051997-ECFF-488D-8FF9-80FA88A634ED}" type="parTrans" cxnId="{4AAA8811-A808-40B1-AA8E-951BA70827B0}">
      <dgm:prSet/>
      <dgm:spPr/>
      <dgm:t>
        <a:bodyPr/>
        <a:lstStyle/>
        <a:p>
          <a:endParaRPr lang="en-US"/>
        </a:p>
      </dgm:t>
    </dgm:pt>
    <dgm:pt modelId="{236CE86C-F29B-446A-9488-77E4A1E3BE59}" type="sibTrans" cxnId="{4AAA8811-A808-40B1-AA8E-951BA70827B0}">
      <dgm:prSet/>
      <dgm:spPr/>
      <dgm:t>
        <a:bodyPr/>
        <a:lstStyle/>
        <a:p>
          <a:endParaRPr lang="en-US"/>
        </a:p>
      </dgm:t>
    </dgm:pt>
    <dgm:pt modelId="{48B6888D-AE8E-49EB-B3C0-19D908BE6060}">
      <dgm:prSet phldrT="[Text]"/>
      <dgm:spPr/>
      <dgm:t>
        <a:bodyPr/>
        <a:lstStyle/>
        <a:p>
          <a:r>
            <a:rPr lang="en-US" dirty="0"/>
            <a:t>Communication</a:t>
          </a:r>
        </a:p>
      </dgm:t>
    </dgm:pt>
    <dgm:pt modelId="{B150673E-57DB-413B-B406-E4F52A79748B}" type="parTrans" cxnId="{DE5539C7-25C2-48C7-9216-173D751A977C}">
      <dgm:prSet/>
      <dgm:spPr/>
      <dgm:t>
        <a:bodyPr/>
        <a:lstStyle/>
        <a:p>
          <a:endParaRPr lang="en-US"/>
        </a:p>
      </dgm:t>
    </dgm:pt>
    <dgm:pt modelId="{96779C99-0AFF-425D-8CE2-0F70CEAD8FC8}" type="sibTrans" cxnId="{DE5539C7-25C2-48C7-9216-173D751A977C}">
      <dgm:prSet/>
      <dgm:spPr/>
      <dgm:t>
        <a:bodyPr/>
        <a:lstStyle/>
        <a:p>
          <a:endParaRPr lang="en-US"/>
        </a:p>
      </dgm:t>
    </dgm:pt>
    <dgm:pt modelId="{FA9A371E-3433-40E6-8B73-1CC546BDA0FE}">
      <dgm:prSet phldrT="[Text]"/>
      <dgm:spPr/>
      <dgm:t>
        <a:bodyPr/>
        <a:lstStyle/>
        <a:p>
          <a:r>
            <a:rPr lang="en-US" dirty="0"/>
            <a:t>Emotional awareness</a:t>
          </a:r>
        </a:p>
      </dgm:t>
    </dgm:pt>
    <dgm:pt modelId="{E8000ABE-4FAB-4603-9FE1-59E2536ECE90}" type="parTrans" cxnId="{F635A7E3-A71A-4D05-86FE-6C9237E0A781}">
      <dgm:prSet/>
      <dgm:spPr/>
      <dgm:t>
        <a:bodyPr/>
        <a:lstStyle/>
        <a:p>
          <a:endParaRPr lang="en-US"/>
        </a:p>
      </dgm:t>
    </dgm:pt>
    <dgm:pt modelId="{43FBF225-F4D7-4E6E-B4D8-59FE474C2CA9}" type="sibTrans" cxnId="{F635A7E3-A71A-4D05-86FE-6C9237E0A781}">
      <dgm:prSet/>
      <dgm:spPr/>
      <dgm:t>
        <a:bodyPr/>
        <a:lstStyle/>
        <a:p>
          <a:endParaRPr lang="en-US"/>
        </a:p>
      </dgm:t>
    </dgm:pt>
    <dgm:pt modelId="{1E8030B8-1420-41EB-BDA7-23A313868153}">
      <dgm:prSet phldrT="[Text]"/>
      <dgm:spPr/>
      <dgm:t>
        <a:bodyPr/>
        <a:lstStyle/>
        <a:p>
          <a:r>
            <a:rPr lang="en-US" dirty="0"/>
            <a:t>Social problem-solving</a:t>
          </a:r>
        </a:p>
      </dgm:t>
    </dgm:pt>
    <dgm:pt modelId="{F58D5B57-0AF6-4031-97CF-C20FED74EE3D}" type="parTrans" cxnId="{DF85A68F-2AFF-49A2-8101-5394D4832AB0}">
      <dgm:prSet/>
      <dgm:spPr/>
      <dgm:t>
        <a:bodyPr/>
        <a:lstStyle/>
        <a:p>
          <a:endParaRPr lang="en-US"/>
        </a:p>
      </dgm:t>
    </dgm:pt>
    <dgm:pt modelId="{32E3BD35-F7B0-4D5E-BAF0-0AA45C0B4479}" type="sibTrans" cxnId="{DF85A68F-2AFF-49A2-8101-5394D4832AB0}">
      <dgm:prSet/>
      <dgm:spPr/>
      <dgm:t>
        <a:bodyPr/>
        <a:lstStyle/>
        <a:p>
          <a:endParaRPr lang="en-US"/>
        </a:p>
      </dgm:t>
    </dgm:pt>
    <dgm:pt modelId="{74745A8A-18AE-416D-AF09-51E56F25EFDC}">
      <dgm:prSet phldrT="[Text]"/>
      <dgm:spPr/>
      <dgm:t>
        <a:bodyPr/>
        <a:lstStyle/>
        <a:p>
          <a:r>
            <a:rPr lang="en-US" dirty="0"/>
            <a:t>Academic support</a:t>
          </a:r>
        </a:p>
      </dgm:t>
    </dgm:pt>
    <dgm:pt modelId="{3C8FD50F-A8E6-499E-B321-D8C415783285}" type="parTrans" cxnId="{BDA28DA2-06D6-43B8-9DD7-C01576101854}">
      <dgm:prSet/>
      <dgm:spPr/>
      <dgm:t>
        <a:bodyPr/>
        <a:lstStyle/>
        <a:p>
          <a:endParaRPr lang="en-US"/>
        </a:p>
      </dgm:t>
    </dgm:pt>
    <dgm:pt modelId="{14B06EA8-4293-49DD-9518-805441274735}" type="sibTrans" cxnId="{BDA28DA2-06D6-43B8-9DD7-C01576101854}">
      <dgm:prSet/>
      <dgm:spPr/>
      <dgm:t>
        <a:bodyPr/>
        <a:lstStyle/>
        <a:p>
          <a:endParaRPr lang="en-US"/>
        </a:p>
      </dgm:t>
    </dgm:pt>
    <dgm:pt modelId="{F3C2CA20-6BC1-4DEE-9B6E-652ADDE830E7}">
      <dgm:prSet phldrT="[Text]"/>
      <dgm:spPr/>
      <dgm:t>
        <a:bodyPr/>
        <a:lstStyle/>
        <a:p>
          <a:r>
            <a:rPr lang="en-US" dirty="0"/>
            <a:t>Peer relationships</a:t>
          </a:r>
        </a:p>
      </dgm:t>
    </dgm:pt>
    <dgm:pt modelId="{BCC5DE68-F23D-4300-816D-9BEC6983C417}" type="parTrans" cxnId="{24C19ABC-CEC1-42E9-9BFC-B64F7EC0D8E9}">
      <dgm:prSet/>
      <dgm:spPr/>
      <dgm:t>
        <a:bodyPr/>
        <a:lstStyle/>
        <a:p>
          <a:endParaRPr lang="en-US"/>
        </a:p>
      </dgm:t>
    </dgm:pt>
    <dgm:pt modelId="{E6ADF1E5-B8D8-4DE4-B7EC-B857A4BC76D2}" type="sibTrans" cxnId="{24C19ABC-CEC1-42E9-9BFC-B64F7EC0D8E9}">
      <dgm:prSet/>
      <dgm:spPr/>
      <dgm:t>
        <a:bodyPr/>
        <a:lstStyle/>
        <a:p>
          <a:endParaRPr lang="en-US"/>
        </a:p>
      </dgm:t>
    </dgm:pt>
    <dgm:pt modelId="{A69C106F-F395-4F9E-ACDB-C11AF6D14F77}">
      <dgm:prSet phldrT="[Text]"/>
      <dgm:spPr/>
      <dgm:t>
        <a:bodyPr/>
        <a:lstStyle/>
        <a:p>
          <a:r>
            <a:rPr lang="en-US" dirty="0"/>
            <a:t>Self-efficacy and assertiveness</a:t>
          </a:r>
        </a:p>
      </dgm:t>
    </dgm:pt>
    <dgm:pt modelId="{04F494E1-FBE6-43EF-B2C9-58BBEDFE4840}" type="parTrans" cxnId="{1FDDAA30-09B5-4EE8-A14A-923778B6581E}">
      <dgm:prSet/>
      <dgm:spPr/>
      <dgm:t>
        <a:bodyPr/>
        <a:lstStyle/>
        <a:p>
          <a:endParaRPr lang="en-US"/>
        </a:p>
      </dgm:t>
    </dgm:pt>
    <dgm:pt modelId="{D16882FD-A997-4C75-BCBB-6E9BD5E965E6}" type="sibTrans" cxnId="{1FDDAA30-09B5-4EE8-A14A-923778B6581E}">
      <dgm:prSet/>
      <dgm:spPr/>
      <dgm:t>
        <a:bodyPr/>
        <a:lstStyle/>
        <a:p>
          <a:endParaRPr lang="en-US"/>
        </a:p>
      </dgm:t>
    </dgm:pt>
    <dgm:pt modelId="{1824435B-5872-42B3-A6B6-D6FEE7C4ECFA}">
      <dgm:prSet phldrT="[Text]"/>
      <dgm:spPr/>
      <dgm:t>
        <a:bodyPr/>
        <a:lstStyle/>
        <a:p>
          <a:r>
            <a:rPr lang="en-US" dirty="0"/>
            <a:t>Substance use resistance skills</a:t>
          </a:r>
        </a:p>
      </dgm:t>
    </dgm:pt>
    <dgm:pt modelId="{31B81C49-A17C-4BE9-B8A5-5A88BB247767}" type="parTrans" cxnId="{8CFD9E20-CFDE-47A6-A677-A35641AC769E}">
      <dgm:prSet/>
      <dgm:spPr/>
      <dgm:t>
        <a:bodyPr/>
        <a:lstStyle/>
        <a:p>
          <a:endParaRPr lang="en-US"/>
        </a:p>
      </dgm:t>
    </dgm:pt>
    <dgm:pt modelId="{D9DB6CCD-43B6-4C9D-8C8C-807C727B6E71}" type="sibTrans" cxnId="{8CFD9E20-CFDE-47A6-A677-A35641AC769E}">
      <dgm:prSet/>
      <dgm:spPr/>
      <dgm:t>
        <a:bodyPr/>
        <a:lstStyle/>
        <a:p>
          <a:endParaRPr lang="en-US"/>
        </a:p>
      </dgm:t>
    </dgm:pt>
    <dgm:pt modelId="{B9788528-DC54-47C1-827C-318AA9E77652}">
      <dgm:prSet phldrT="[Text]"/>
      <dgm:spPr/>
      <dgm:t>
        <a:bodyPr/>
        <a:lstStyle/>
        <a:p>
          <a:r>
            <a:rPr lang="en-US" dirty="0"/>
            <a:t>Reinforcement of anti-substance use attitudes</a:t>
          </a:r>
        </a:p>
      </dgm:t>
    </dgm:pt>
    <dgm:pt modelId="{6ABDB484-A4B1-46D9-A87A-C218720AD463}" type="parTrans" cxnId="{3944419E-A1F1-493E-BE48-A7ED51F9C09E}">
      <dgm:prSet/>
      <dgm:spPr/>
      <dgm:t>
        <a:bodyPr/>
        <a:lstStyle/>
        <a:p>
          <a:endParaRPr lang="en-US"/>
        </a:p>
      </dgm:t>
    </dgm:pt>
    <dgm:pt modelId="{2BB282F2-AE76-4A7F-A8AB-D00CF6C971AD}" type="sibTrans" cxnId="{3944419E-A1F1-493E-BE48-A7ED51F9C09E}">
      <dgm:prSet/>
      <dgm:spPr/>
      <dgm:t>
        <a:bodyPr/>
        <a:lstStyle/>
        <a:p>
          <a:endParaRPr lang="en-US"/>
        </a:p>
      </dgm:t>
    </dgm:pt>
    <dgm:pt modelId="{2A864294-F2AB-4FB1-9707-28CA590BDF8A}">
      <dgm:prSet phldrT="[Text]"/>
      <dgm:spPr/>
      <dgm:t>
        <a:bodyPr/>
        <a:lstStyle/>
        <a:p>
          <a:r>
            <a:rPr lang="en-US" dirty="0"/>
            <a:t>Strengthening of personal commitments against substance use</a:t>
          </a:r>
        </a:p>
      </dgm:t>
    </dgm:pt>
    <dgm:pt modelId="{1D73B3E0-4E19-435D-A351-490C0CC77E17}" type="parTrans" cxnId="{7BBBAF27-1D6B-454B-8B92-928F9F520D94}">
      <dgm:prSet/>
      <dgm:spPr/>
      <dgm:t>
        <a:bodyPr/>
        <a:lstStyle/>
        <a:p>
          <a:endParaRPr lang="en-US"/>
        </a:p>
      </dgm:t>
    </dgm:pt>
    <dgm:pt modelId="{6C093157-1AB2-460D-9379-DF3BD1391159}" type="sibTrans" cxnId="{7BBBAF27-1D6B-454B-8B92-928F9F520D94}">
      <dgm:prSet/>
      <dgm:spPr/>
      <dgm:t>
        <a:bodyPr/>
        <a:lstStyle/>
        <a:p>
          <a:endParaRPr lang="en-US"/>
        </a:p>
      </dgm:t>
    </dgm:pt>
    <dgm:pt modelId="{6C3BF118-6E47-4EFF-93FF-5706D6F8FCD1}" type="pres">
      <dgm:prSet presAssocID="{111F696D-110C-4AF2-A82B-08211A1FB8BE}" presName="Name0" presStyleCnt="0">
        <dgm:presLayoutVars>
          <dgm:dir/>
          <dgm:animLvl val="lvl"/>
          <dgm:resizeHandles val="exact"/>
        </dgm:presLayoutVars>
      </dgm:prSet>
      <dgm:spPr/>
    </dgm:pt>
    <dgm:pt modelId="{B10826C2-4772-469A-A714-E69F2B39F67B}" type="pres">
      <dgm:prSet presAssocID="{E080D077-A9E9-4AE4-9217-1499061AADEF}" presName="composite" presStyleCnt="0"/>
      <dgm:spPr/>
    </dgm:pt>
    <dgm:pt modelId="{40350E63-07D5-4F60-A7A3-1A1DB78C5F75}" type="pres">
      <dgm:prSet presAssocID="{E080D077-A9E9-4AE4-9217-1499061AADEF}" presName="parTx" presStyleLbl="alignNode1" presStyleIdx="0" presStyleCnt="2">
        <dgm:presLayoutVars>
          <dgm:chMax val="0"/>
          <dgm:chPref val="0"/>
          <dgm:bulletEnabled val="1"/>
        </dgm:presLayoutVars>
      </dgm:prSet>
      <dgm:spPr/>
    </dgm:pt>
    <dgm:pt modelId="{ABACEFB2-E48F-42BA-B51A-6B0121C27EA2}" type="pres">
      <dgm:prSet presAssocID="{E080D077-A9E9-4AE4-9217-1499061AADEF}" presName="desTx" presStyleLbl="alignAccFollowNode1" presStyleIdx="0" presStyleCnt="2">
        <dgm:presLayoutVars>
          <dgm:bulletEnabled val="1"/>
        </dgm:presLayoutVars>
      </dgm:prSet>
      <dgm:spPr/>
    </dgm:pt>
    <dgm:pt modelId="{C70C5F11-DF30-42B7-87C2-488389D3D4EB}" type="pres">
      <dgm:prSet presAssocID="{7C85F70D-080C-4B7E-BAB7-00E812DC9667}" presName="space" presStyleCnt="0"/>
      <dgm:spPr/>
    </dgm:pt>
    <dgm:pt modelId="{77F0132D-24B7-4757-AD1C-3BB313F710E4}" type="pres">
      <dgm:prSet presAssocID="{B2C79E9F-B967-4B6C-932E-93245254B4F4}" presName="composite" presStyleCnt="0"/>
      <dgm:spPr/>
    </dgm:pt>
    <dgm:pt modelId="{D598B47F-8878-4125-B844-2B07653CE8F5}" type="pres">
      <dgm:prSet presAssocID="{B2C79E9F-B967-4B6C-932E-93245254B4F4}" presName="parTx" presStyleLbl="alignNode1" presStyleIdx="1" presStyleCnt="2">
        <dgm:presLayoutVars>
          <dgm:chMax val="0"/>
          <dgm:chPref val="0"/>
          <dgm:bulletEnabled val="1"/>
        </dgm:presLayoutVars>
      </dgm:prSet>
      <dgm:spPr/>
    </dgm:pt>
    <dgm:pt modelId="{4D273596-D485-49A4-99C0-F6EE3BAA9326}" type="pres">
      <dgm:prSet presAssocID="{B2C79E9F-B967-4B6C-932E-93245254B4F4}" presName="desTx" presStyleLbl="alignAccFollowNode1" presStyleIdx="1" presStyleCnt="2">
        <dgm:presLayoutVars>
          <dgm:bulletEnabled val="1"/>
        </dgm:presLayoutVars>
      </dgm:prSet>
      <dgm:spPr/>
    </dgm:pt>
  </dgm:ptLst>
  <dgm:cxnLst>
    <dgm:cxn modelId="{4AAA8811-A808-40B1-AA8E-951BA70827B0}" srcId="{B2C79E9F-B967-4B6C-932E-93245254B4F4}" destId="{FBDD60FB-0D4F-473D-B081-B76EF21E905E}" srcOrd="0" destOrd="0" parTransId="{B4051997-ECFF-488D-8FF9-80FA88A634ED}" sibTransId="{236CE86C-F29B-446A-9488-77E4A1E3BE59}"/>
    <dgm:cxn modelId="{2E99E613-169F-4B21-95F8-2A5E0DA313D4}" srcId="{E080D077-A9E9-4AE4-9217-1499061AADEF}" destId="{F3D7A4CA-8B88-4E2B-A3BD-3F20602AF39B}" srcOrd="0" destOrd="0" parTransId="{FAA10E02-F5B4-40B4-81A7-4ACFB8AAA47D}" sibTransId="{C71D81F4-1716-443E-A21F-EB908AB84D20}"/>
    <dgm:cxn modelId="{59793E15-5513-49B8-AC9D-AD3962D4646D}" type="presOf" srcId="{48B6888D-AE8E-49EB-B3C0-19D908BE6060}" destId="{4D273596-D485-49A4-99C0-F6EE3BAA9326}" srcOrd="0" destOrd="1" presId="urn:microsoft.com/office/officeart/2005/8/layout/hList1"/>
    <dgm:cxn modelId="{CFBF1416-AB7F-4AE3-8C53-45920FFFA2DB}" type="presOf" srcId="{B9788528-DC54-47C1-827C-318AA9E77652}" destId="{4D273596-D485-49A4-99C0-F6EE3BAA9326}" srcOrd="0" destOrd="5" presId="urn:microsoft.com/office/officeart/2005/8/layout/hList1"/>
    <dgm:cxn modelId="{9F394E17-9C6B-46F5-A0AE-CD61B54E47D4}" type="presOf" srcId="{F3D7A4CA-8B88-4E2B-A3BD-3F20602AF39B}" destId="{ABACEFB2-E48F-42BA-B51A-6B0121C27EA2}" srcOrd="0" destOrd="0" presId="urn:microsoft.com/office/officeart/2005/8/layout/hList1"/>
    <dgm:cxn modelId="{8CFD9E20-CFDE-47A6-A677-A35641AC769E}" srcId="{B2C79E9F-B967-4B6C-932E-93245254B4F4}" destId="{1824435B-5872-42B3-A6B6-D6FEE7C4ECFA}" srcOrd="4" destOrd="0" parTransId="{31B81C49-A17C-4BE9-B8A5-5A88BB247767}" sibTransId="{D9DB6CCD-43B6-4C9D-8C8C-807C727B6E71}"/>
    <dgm:cxn modelId="{7BBBAF27-1D6B-454B-8B92-928F9F520D94}" srcId="{B2C79E9F-B967-4B6C-932E-93245254B4F4}" destId="{2A864294-F2AB-4FB1-9707-28CA590BDF8A}" srcOrd="6" destOrd="0" parTransId="{1D73B3E0-4E19-435D-A351-490C0CC77E17}" sibTransId="{6C093157-1AB2-460D-9379-DF3BD1391159}"/>
    <dgm:cxn modelId="{5503F827-611C-4C60-B484-89C7261DEFFA}" type="presOf" srcId="{E080D077-A9E9-4AE4-9217-1499061AADEF}" destId="{40350E63-07D5-4F60-A7A3-1A1DB78C5F75}" srcOrd="0" destOrd="0" presId="urn:microsoft.com/office/officeart/2005/8/layout/hList1"/>
    <dgm:cxn modelId="{9A938328-10C9-440A-962F-9C3EAC3ADB23}" srcId="{111F696D-110C-4AF2-A82B-08211A1FB8BE}" destId="{E080D077-A9E9-4AE4-9217-1499061AADEF}" srcOrd="0" destOrd="0" parTransId="{899708EE-3AB0-458F-9CBC-49FDDE724D6D}" sibTransId="{7C85F70D-080C-4B7E-BAB7-00E812DC9667}"/>
    <dgm:cxn modelId="{5D5EB428-807C-469E-9530-7B11948B3479}" type="presOf" srcId="{1824435B-5872-42B3-A6B6-D6FEE7C4ECFA}" destId="{4D273596-D485-49A4-99C0-F6EE3BAA9326}" srcOrd="0" destOrd="4" presId="urn:microsoft.com/office/officeart/2005/8/layout/hList1"/>
    <dgm:cxn modelId="{1FDDAA30-09B5-4EE8-A14A-923778B6581E}" srcId="{B2C79E9F-B967-4B6C-932E-93245254B4F4}" destId="{A69C106F-F395-4F9E-ACDB-C11AF6D14F77}" srcOrd="3" destOrd="0" parTransId="{04F494E1-FBE6-43EF-B2C9-58BBEDFE4840}" sibTransId="{D16882FD-A997-4C75-BCBB-6E9BD5E965E6}"/>
    <dgm:cxn modelId="{0FFCE960-9716-4C64-B6CD-F67106847ECC}" type="presOf" srcId="{B2C79E9F-B967-4B6C-932E-93245254B4F4}" destId="{D598B47F-8878-4125-B844-2B07653CE8F5}" srcOrd="0" destOrd="0" presId="urn:microsoft.com/office/officeart/2005/8/layout/hList1"/>
    <dgm:cxn modelId="{9AD9F061-1B6C-4C88-A49F-CFA2ADE67572}" type="presOf" srcId="{FA9A371E-3433-40E6-8B73-1CC546BDA0FE}" destId="{ABACEFB2-E48F-42BA-B51A-6B0121C27EA2}" srcOrd="0" destOrd="1" presId="urn:microsoft.com/office/officeart/2005/8/layout/hList1"/>
    <dgm:cxn modelId="{24D8ED69-E1AA-4CB2-9960-8B708F680E97}" type="presOf" srcId="{111F696D-110C-4AF2-A82B-08211A1FB8BE}" destId="{6C3BF118-6E47-4EFF-93FF-5706D6F8FCD1}" srcOrd="0" destOrd="0" presId="urn:microsoft.com/office/officeart/2005/8/layout/hList1"/>
    <dgm:cxn modelId="{B54FE155-B4D9-4DEC-B11F-BE9F3AE5E711}" type="presOf" srcId="{9225C5FF-418B-409F-A3A3-758A14212EF5}" destId="{ABACEFB2-E48F-42BA-B51A-6B0121C27EA2}" srcOrd="0" destOrd="2" presId="urn:microsoft.com/office/officeart/2005/8/layout/hList1"/>
    <dgm:cxn modelId="{DD0BFC7F-109D-4F18-A771-7CD3394D245B}" type="presOf" srcId="{A69C106F-F395-4F9E-ACDB-C11AF6D14F77}" destId="{4D273596-D485-49A4-99C0-F6EE3BAA9326}" srcOrd="0" destOrd="3" presId="urn:microsoft.com/office/officeart/2005/8/layout/hList1"/>
    <dgm:cxn modelId="{E23B548F-416B-43AD-BA20-E334D6FEC0E6}" type="presOf" srcId="{74745A8A-18AE-416D-AF09-51E56F25EFDC}" destId="{ABACEFB2-E48F-42BA-B51A-6B0121C27EA2}" srcOrd="0" destOrd="4" presId="urn:microsoft.com/office/officeart/2005/8/layout/hList1"/>
    <dgm:cxn modelId="{DF85A68F-2AFF-49A2-8101-5394D4832AB0}" srcId="{E080D077-A9E9-4AE4-9217-1499061AADEF}" destId="{1E8030B8-1420-41EB-BDA7-23A313868153}" srcOrd="3" destOrd="0" parTransId="{F58D5B57-0AF6-4031-97CF-C20FED74EE3D}" sibTransId="{32E3BD35-F7B0-4D5E-BAF0-0AA45C0B4479}"/>
    <dgm:cxn modelId="{96C0FC94-212D-4B49-AF3C-D259BBE75518}" type="presOf" srcId="{FBDD60FB-0D4F-473D-B081-B76EF21E905E}" destId="{4D273596-D485-49A4-99C0-F6EE3BAA9326}" srcOrd="0" destOrd="0" presId="urn:microsoft.com/office/officeart/2005/8/layout/hList1"/>
    <dgm:cxn modelId="{3944419E-A1F1-493E-BE48-A7ED51F9C09E}" srcId="{B2C79E9F-B967-4B6C-932E-93245254B4F4}" destId="{B9788528-DC54-47C1-827C-318AA9E77652}" srcOrd="5" destOrd="0" parTransId="{6ABDB484-A4B1-46D9-A87A-C218720AD463}" sibTransId="{2BB282F2-AE76-4A7F-A8AB-D00CF6C971AD}"/>
    <dgm:cxn modelId="{BDA28DA2-06D6-43B8-9DD7-C01576101854}" srcId="{E080D077-A9E9-4AE4-9217-1499061AADEF}" destId="{74745A8A-18AE-416D-AF09-51E56F25EFDC}" srcOrd="4" destOrd="0" parTransId="{3C8FD50F-A8E6-499E-B321-D8C415783285}" sibTransId="{14B06EA8-4293-49DD-9518-805441274735}"/>
    <dgm:cxn modelId="{24C19ABC-CEC1-42E9-9BFC-B64F7EC0D8E9}" srcId="{B2C79E9F-B967-4B6C-932E-93245254B4F4}" destId="{F3C2CA20-6BC1-4DEE-9B6E-652ADDE830E7}" srcOrd="2" destOrd="0" parTransId="{BCC5DE68-F23D-4300-816D-9BEC6983C417}" sibTransId="{E6ADF1E5-B8D8-4DE4-B7EC-B857A4BC76D2}"/>
    <dgm:cxn modelId="{132076BD-F535-45E6-A484-1E13F46C7AD9}" srcId="{111F696D-110C-4AF2-A82B-08211A1FB8BE}" destId="{B2C79E9F-B967-4B6C-932E-93245254B4F4}" srcOrd="1" destOrd="0" parTransId="{02BE006C-81C7-4F21-A1CD-61D8D51F570A}" sibTransId="{4833CF0A-D9CA-4814-AC6B-1CA56FA1467F}"/>
    <dgm:cxn modelId="{DE5539C7-25C2-48C7-9216-173D751A977C}" srcId="{B2C79E9F-B967-4B6C-932E-93245254B4F4}" destId="{48B6888D-AE8E-49EB-B3C0-19D908BE6060}" srcOrd="1" destOrd="0" parTransId="{B150673E-57DB-413B-B406-E4F52A79748B}" sibTransId="{96779C99-0AFF-425D-8CE2-0F70CEAD8FC8}"/>
    <dgm:cxn modelId="{4C917FCC-2700-4A76-AF89-6ABFD3D2922E}" type="presOf" srcId="{F3C2CA20-6BC1-4DEE-9B6E-652ADDE830E7}" destId="{4D273596-D485-49A4-99C0-F6EE3BAA9326}" srcOrd="0" destOrd="2" presId="urn:microsoft.com/office/officeart/2005/8/layout/hList1"/>
    <dgm:cxn modelId="{36CCD7CC-989B-45F7-AA87-CA46782BBB38}" type="presOf" srcId="{2A864294-F2AB-4FB1-9707-28CA590BDF8A}" destId="{4D273596-D485-49A4-99C0-F6EE3BAA9326}" srcOrd="0" destOrd="6" presId="urn:microsoft.com/office/officeart/2005/8/layout/hList1"/>
    <dgm:cxn modelId="{33E9E9DB-EB73-445B-AAE3-17247F82380E}" srcId="{E080D077-A9E9-4AE4-9217-1499061AADEF}" destId="{9225C5FF-418B-409F-A3A3-758A14212EF5}" srcOrd="2" destOrd="0" parTransId="{561E4499-E4AA-4295-8FCC-E53F921DD489}" sibTransId="{996E04DC-2FC0-4D5E-9620-CD0BDB37B281}"/>
    <dgm:cxn modelId="{F635A7E3-A71A-4D05-86FE-6C9237E0A781}" srcId="{E080D077-A9E9-4AE4-9217-1499061AADEF}" destId="{FA9A371E-3433-40E6-8B73-1CC546BDA0FE}" srcOrd="1" destOrd="0" parTransId="{E8000ABE-4FAB-4603-9FE1-59E2536ECE90}" sibTransId="{43FBF225-F4D7-4E6E-B4D8-59FE474C2CA9}"/>
    <dgm:cxn modelId="{B42CEDEE-AFB8-45A3-B749-486FFA262B50}" type="presOf" srcId="{1E8030B8-1420-41EB-BDA7-23A313868153}" destId="{ABACEFB2-E48F-42BA-B51A-6B0121C27EA2}" srcOrd="0" destOrd="3" presId="urn:microsoft.com/office/officeart/2005/8/layout/hList1"/>
    <dgm:cxn modelId="{C9647925-6100-4C93-B457-C073D601A4B3}" type="presParOf" srcId="{6C3BF118-6E47-4EFF-93FF-5706D6F8FCD1}" destId="{B10826C2-4772-469A-A714-E69F2B39F67B}" srcOrd="0" destOrd="0" presId="urn:microsoft.com/office/officeart/2005/8/layout/hList1"/>
    <dgm:cxn modelId="{C97A13BA-7D0C-4BE6-9D28-C6C845D664DA}" type="presParOf" srcId="{B10826C2-4772-469A-A714-E69F2B39F67B}" destId="{40350E63-07D5-4F60-A7A3-1A1DB78C5F75}" srcOrd="0" destOrd="0" presId="urn:microsoft.com/office/officeart/2005/8/layout/hList1"/>
    <dgm:cxn modelId="{663E73E7-593F-4A28-ADD9-A472305A60D8}" type="presParOf" srcId="{B10826C2-4772-469A-A714-E69F2B39F67B}" destId="{ABACEFB2-E48F-42BA-B51A-6B0121C27EA2}" srcOrd="1" destOrd="0" presId="urn:microsoft.com/office/officeart/2005/8/layout/hList1"/>
    <dgm:cxn modelId="{279E63C0-61DB-4C6D-BBE6-5B9AC85D3FFE}" type="presParOf" srcId="{6C3BF118-6E47-4EFF-93FF-5706D6F8FCD1}" destId="{C70C5F11-DF30-42B7-87C2-488389D3D4EB}" srcOrd="1" destOrd="0" presId="urn:microsoft.com/office/officeart/2005/8/layout/hList1"/>
    <dgm:cxn modelId="{E7D5A12F-8B92-4CF2-8588-3C262D13D931}" type="presParOf" srcId="{6C3BF118-6E47-4EFF-93FF-5706D6F8FCD1}" destId="{77F0132D-24B7-4757-AD1C-3BB313F710E4}" srcOrd="2" destOrd="0" presId="urn:microsoft.com/office/officeart/2005/8/layout/hList1"/>
    <dgm:cxn modelId="{82608456-B7C5-4B7A-A7DE-91B597D37130}" type="presParOf" srcId="{77F0132D-24B7-4757-AD1C-3BB313F710E4}" destId="{D598B47F-8878-4125-B844-2B07653CE8F5}" srcOrd="0" destOrd="0" presId="urn:microsoft.com/office/officeart/2005/8/layout/hList1"/>
    <dgm:cxn modelId="{A414EA0A-198F-48B5-9BB2-92B44FA78793}" type="presParOf" srcId="{77F0132D-24B7-4757-AD1C-3BB313F710E4}" destId="{4D273596-D485-49A4-99C0-F6EE3BAA932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18D7D65-4872-4DE8-A0C6-D0E314B0CC49}"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73D33661-6ACB-4C5E-ADE2-345F05D9EF72}">
      <dgm:prSet/>
      <dgm:spPr/>
      <dgm:t>
        <a:bodyPr/>
        <a:lstStyle/>
        <a:p>
          <a:r>
            <a:rPr lang="en-US" dirty="0"/>
            <a:t>For anyone who has had a recent traumatic experience:</a:t>
          </a:r>
        </a:p>
      </dgm:t>
    </dgm:pt>
    <dgm:pt modelId="{949943C4-A76C-4719-8C6D-746B1E4A7952}" type="parTrans" cxnId="{4D512ADA-D605-42E1-998B-66B146A25B2D}">
      <dgm:prSet/>
      <dgm:spPr/>
      <dgm:t>
        <a:bodyPr/>
        <a:lstStyle/>
        <a:p>
          <a:endParaRPr lang="en-US"/>
        </a:p>
      </dgm:t>
    </dgm:pt>
    <dgm:pt modelId="{2FC3605C-CEEC-436A-B6D6-4FEDCCBE7FCC}" type="sibTrans" cxnId="{4D512ADA-D605-42E1-998B-66B146A25B2D}">
      <dgm:prSet/>
      <dgm:spPr/>
      <dgm:t>
        <a:bodyPr/>
        <a:lstStyle/>
        <a:p>
          <a:endParaRPr lang="en-US"/>
        </a:p>
      </dgm:t>
    </dgm:pt>
    <dgm:pt modelId="{B53BB3F3-CC4A-4AC7-B80B-B496B9B09997}">
      <dgm:prSet/>
      <dgm:spPr/>
      <dgm:t>
        <a:bodyPr/>
        <a:lstStyle/>
        <a:p>
          <a:r>
            <a:rPr lang="en-US" dirty="0"/>
            <a:t>Critical incident debriefing or one time debriefing sessions are NOT recommended.</a:t>
          </a:r>
        </a:p>
      </dgm:t>
    </dgm:pt>
    <dgm:pt modelId="{B46175EF-2C7F-4AC3-962C-B2F8CB605B18}" type="parTrans" cxnId="{016DECDE-AE35-4B6D-9AA9-87E9A22E5A6D}">
      <dgm:prSet/>
      <dgm:spPr/>
      <dgm:t>
        <a:bodyPr/>
        <a:lstStyle/>
        <a:p>
          <a:endParaRPr lang="en-US"/>
        </a:p>
      </dgm:t>
    </dgm:pt>
    <dgm:pt modelId="{7F993EC4-91A2-497E-A06F-C433ECD36312}" type="sibTrans" cxnId="{016DECDE-AE35-4B6D-9AA9-87E9A22E5A6D}">
      <dgm:prSet/>
      <dgm:spPr/>
      <dgm:t>
        <a:bodyPr/>
        <a:lstStyle/>
        <a:p>
          <a:endParaRPr lang="en-US"/>
        </a:p>
      </dgm:t>
    </dgm:pt>
    <dgm:pt modelId="{3F002A6C-CB2C-4919-AF66-96F52695EA11}">
      <dgm:prSet/>
      <dgm:spPr/>
      <dgm:t>
        <a:bodyPr/>
        <a:lstStyle/>
        <a:p>
          <a:r>
            <a:rPr lang="en-US" dirty="0"/>
            <a:t>It is appropriate to be supportive and watch how the person does managing a traumatic event for at least a month after an acute traumatic stress.</a:t>
          </a:r>
        </a:p>
      </dgm:t>
    </dgm:pt>
    <dgm:pt modelId="{8C0A0DF5-E33C-4614-AB83-D840BCF8B82F}" type="parTrans" cxnId="{BC1806ED-DCE3-4E46-BBE4-BFAB89F70A57}">
      <dgm:prSet/>
      <dgm:spPr/>
      <dgm:t>
        <a:bodyPr/>
        <a:lstStyle/>
        <a:p>
          <a:endParaRPr lang="en-US"/>
        </a:p>
      </dgm:t>
    </dgm:pt>
    <dgm:pt modelId="{840E365D-A8D5-41E7-9D2E-1C414912A487}" type="sibTrans" cxnId="{BC1806ED-DCE3-4E46-BBE4-BFAB89F70A57}">
      <dgm:prSet/>
      <dgm:spPr/>
      <dgm:t>
        <a:bodyPr/>
        <a:lstStyle/>
        <a:p>
          <a:endParaRPr lang="en-US"/>
        </a:p>
      </dgm:t>
    </dgm:pt>
    <dgm:pt modelId="{AD1977EA-3365-4D43-A027-9DB551F2DD90}">
      <dgm:prSet/>
      <dgm:spPr/>
      <dgm:t>
        <a:bodyPr/>
        <a:lstStyle/>
        <a:p>
          <a:r>
            <a:rPr lang="en-US" dirty="0"/>
            <a:t>You should use an informed consent approach to treatment.</a:t>
          </a:r>
        </a:p>
      </dgm:t>
    </dgm:pt>
    <dgm:pt modelId="{4015F28E-CD28-41A7-9240-36E2CDA57831}" type="parTrans" cxnId="{910E8E93-2B07-4FF7-BBF4-179F1E0F513C}">
      <dgm:prSet/>
      <dgm:spPr/>
      <dgm:t>
        <a:bodyPr/>
        <a:lstStyle/>
        <a:p>
          <a:endParaRPr lang="en-US"/>
        </a:p>
      </dgm:t>
    </dgm:pt>
    <dgm:pt modelId="{C8C191E6-9AD9-4FEB-AA94-7BFD45ABD063}" type="sibTrans" cxnId="{910E8E93-2B07-4FF7-BBF4-179F1E0F513C}">
      <dgm:prSet/>
      <dgm:spPr/>
      <dgm:t>
        <a:bodyPr/>
        <a:lstStyle/>
        <a:p>
          <a:endParaRPr lang="en-US"/>
        </a:p>
      </dgm:t>
    </dgm:pt>
    <dgm:pt modelId="{D133E05C-A098-4566-A4A9-02886BC3C886}">
      <dgm:prSet/>
      <dgm:spPr/>
      <dgm:t>
        <a:bodyPr/>
        <a:lstStyle/>
        <a:p>
          <a:r>
            <a:rPr lang="en-US" dirty="0"/>
            <a:t>It is likely that there will be a brief increase in anxiety and intrusive symptoms until the treatment has been completed.</a:t>
          </a:r>
        </a:p>
      </dgm:t>
    </dgm:pt>
    <dgm:pt modelId="{736BA7AF-89E9-4C9E-8DB5-61CB40A9ABD1}" type="parTrans" cxnId="{4061FF63-E510-468E-BFBD-1ECFB0A7B51F}">
      <dgm:prSet/>
      <dgm:spPr/>
      <dgm:t>
        <a:bodyPr/>
        <a:lstStyle/>
        <a:p>
          <a:endParaRPr lang="en-US"/>
        </a:p>
      </dgm:t>
    </dgm:pt>
    <dgm:pt modelId="{B7AA90AA-98F1-48B0-9555-D5AA6417C98B}" type="sibTrans" cxnId="{4061FF63-E510-468E-BFBD-1ECFB0A7B51F}">
      <dgm:prSet/>
      <dgm:spPr/>
      <dgm:t>
        <a:bodyPr/>
        <a:lstStyle/>
        <a:p>
          <a:endParaRPr lang="en-US"/>
        </a:p>
      </dgm:t>
    </dgm:pt>
    <dgm:pt modelId="{2D3D6CA8-787D-4F6B-8AAA-8734379D95EF}" type="pres">
      <dgm:prSet presAssocID="{E18D7D65-4872-4DE8-A0C6-D0E314B0CC49}" presName="Name0" presStyleCnt="0">
        <dgm:presLayoutVars>
          <dgm:dir/>
          <dgm:animLvl val="lvl"/>
          <dgm:resizeHandles val="exact"/>
        </dgm:presLayoutVars>
      </dgm:prSet>
      <dgm:spPr/>
    </dgm:pt>
    <dgm:pt modelId="{C9AEDCD3-6B14-482F-BF99-6CF023D163D7}" type="pres">
      <dgm:prSet presAssocID="{73D33661-6ACB-4C5E-ADE2-345F05D9EF72}" presName="composite" presStyleCnt="0"/>
      <dgm:spPr/>
    </dgm:pt>
    <dgm:pt modelId="{E594C8DF-8737-48B9-BCEF-C36AAF77AC0F}" type="pres">
      <dgm:prSet presAssocID="{73D33661-6ACB-4C5E-ADE2-345F05D9EF72}" presName="parTx" presStyleLbl="alignNode1" presStyleIdx="0" presStyleCnt="2">
        <dgm:presLayoutVars>
          <dgm:chMax val="0"/>
          <dgm:chPref val="0"/>
          <dgm:bulletEnabled val="1"/>
        </dgm:presLayoutVars>
      </dgm:prSet>
      <dgm:spPr/>
    </dgm:pt>
    <dgm:pt modelId="{24D2E8ED-5497-4CEF-B0B7-24828C91D2B3}" type="pres">
      <dgm:prSet presAssocID="{73D33661-6ACB-4C5E-ADE2-345F05D9EF72}" presName="desTx" presStyleLbl="alignAccFollowNode1" presStyleIdx="0" presStyleCnt="2">
        <dgm:presLayoutVars>
          <dgm:bulletEnabled val="1"/>
        </dgm:presLayoutVars>
      </dgm:prSet>
      <dgm:spPr/>
    </dgm:pt>
    <dgm:pt modelId="{EA0C3A9D-FBFA-4BEA-A546-812F583C82F6}" type="pres">
      <dgm:prSet presAssocID="{2FC3605C-CEEC-436A-B6D6-4FEDCCBE7FCC}" presName="space" presStyleCnt="0"/>
      <dgm:spPr/>
    </dgm:pt>
    <dgm:pt modelId="{EEF96D8B-B27B-43A4-9381-8BE6BDCCE33F}" type="pres">
      <dgm:prSet presAssocID="{AD1977EA-3365-4D43-A027-9DB551F2DD90}" presName="composite" presStyleCnt="0"/>
      <dgm:spPr/>
    </dgm:pt>
    <dgm:pt modelId="{987A158B-B193-4F13-B57F-CD88FD4E2647}" type="pres">
      <dgm:prSet presAssocID="{AD1977EA-3365-4D43-A027-9DB551F2DD90}" presName="parTx" presStyleLbl="alignNode1" presStyleIdx="1" presStyleCnt="2">
        <dgm:presLayoutVars>
          <dgm:chMax val="0"/>
          <dgm:chPref val="0"/>
          <dgm:bulletEnabled val="1"/>
        </dgm:presLayoutVars>
      </dgm:prSet>
      <dgm:spPr/>
    </dgm:pt>
    <dgm:pt modelId="{F1C574E3-F35E-4D5B-966A-6C9E0FE54367}" type="pres">
      <dgm:prSet presAssocID="{AD1977EA-3365-4D43-A027-9DB551F2DD90}" presName="desTx" presStyleLbl="alignAccFollowNode1" presStyleIdx="1" presStyleCnt="2">
        <dgm:presLayoutVars>
          <dgm:bulletEnabled val="1"/>
        </dgm:presLayoutVars>
      </dgm:prSet>
      <dgm:spPr/>
    </dgm:pt>
  </dgm:ptLst>
  <dgm:cxnLst>
    <dgm:cxn modelId="{883E2504-2AE1-4EEF-B608-79AA56CB9711}" type="presOf" srcId="{AD1977EA-3365-4D43-A027-9DB551F2DD90}" destId="{987A158B-B193-4F13-B57F-CD88FD4E2647}" srcOrd="0" destOrd="0" presId="urn:microsoft.com/office/officeart/2005/8/layout/hList1"/>
    <dgm:cxn modelId="{3AC55D3C-55EB-419D-914A-A712F9096B81}" type="presOf" srcId="{3F002A6C-CB2C-4919-AF66-96F52695EA11}" destId="{24D2E8ED-5497-4CEF-B0B7-24828C91D2B3}" srcOrd="0" destOrd="1" presId="urn:microsoft.com/office/officeart/2005/8/layout/hList1"/>
    <dgm:cxn modelId="{4061FF63-E510-468E-BFBD-1ECFB0A7B51F}" srcId="{AD1977EA-3365-4D43-A027-9DB551F2DD90}" destId="{D133E05C-A098-4566-A4A9-02886BC3C886}" srcOrd="0" destOrd="0" parTransId="{736BA7AF-89E9-4C9E-8DB5-61CB40A9ABD1}" sibTransId="{B7AA90AA-98F1-48B0-9555-D5AA6417C98B}"/>
    <dgm:cxn modelId="{9BE76D4F-D3D5-4952-8081-14218E1DD2B7}" type="presOf" srcId="{73D33661-6ACB-4C5E-ADE2-345F05D9EF72}" destId="{E594C8DF-8737-48B9-BCEF-C36AAF77AC0F}" srcOrd="0" destOrd="0" presId="urn:microsoft.com/office/officeart/2005/8/layout/hList1"/>
    <dgm:cxn modelId="{7CC0CB90-AA96-49BD-9428-28A7ED358B96}" type="presOf" srcId="{E18D7D65-4872-4DE8-A0C6-D0E314B0CC49}" destId="{2D3D6CA8-787D-4F6B-8AAA-8734379D95EF}" srcOrd="0" destOrd="0" presId="urn:microsoft.com/office/officeart/2005/8/layout/hList1"/>
    <dgm:cxn modelId="{23323A91-873A-44DF-8C19-F5049E6D6AB5}" type="presOf" srcId="{B53BB3F3-CC4A-4AC7-B80B-B496B9B09997}" destId="{24D2E8ED-5497-4CEF-B0B7-24828C91D2B3}" srcOrd="0" destOrd="0" presId="urn:microsoft.com/office/officeart/2005/8/layout/hList1"/>
    <dgm:cxn modelId="{910E8E93-2B07-4FF7-BBF4-179F1E0F513C}" srcId="{E18D7D65-4872-4DE8-A0C6-D0E314B0CC49}" destId="{AD1977EA-3365-4D43-A027-9DB551F2DD90}" srcOrd="1" destOrd="0" parTransId="{4015F28E-CD28-41A7-9240-36E2CDA57831}" sibTransId="{C8C191E6-9AD9-4FEB-AA94-7BFD45ABD063}"/>
    <dgm:cxn modelId="{4D512ADA-D605-42E1-998B-66B146A25B2D}" srcId="{E18D7D65-4872-4DE8-A0C6-D0E314B0CC49}" destId="{73D33661-6ACB-4C5E-ADE2-345F05D9EF72}" srcOrd="0" destOrd="0" parTransId="{949943C4-A76C-4719-8C6D-746B1E4A7952}" sibTransId="{2FC3605C-CEEC-436A-B6D6-4FEDCCBE7FCC}"/>
    <dgm:cxn modelId="{016DECDE-AE35-4B6D-9AA9-87E9A22E5A6D}" srcId="{73D33661-6ACB-4C5E-ADE2-345F05D9EF72}" destId="{B53BB3F3-CC4A-4AC7-B80B-B496B9B09997}" srcOrd="0" destOrd="0" parTransId="{B46175EF-2C7F-4AC3-962C-B2F8CB605B18}" sibTransId="{7F993EC4-91A2-497E-A06F-C433ECD36312}"/>
    <dgm:cxn modelId="{C77212E8-59D3-4CD5-A4B1-F521D159F07C}" type="presOf" srcId="{D133E05C-A098-4566-A4A9-02886BC3C886}" destId="{F1C574E3-F35E-4D5B-966A-6C9E0FE54367}" srcOrd="0" destOrd="0" presId="urn:microsoft.com/office/officeart/2005/8/layout/hList1"/>
    <dgm:cxn modelId="{BC1806ED-DCE3-4E46-BBE4-BFAB89F70A57}" srcId="{73D33661-6ACB-4C5E-ADE2-345F05D9EF72}" destId="{3F002A6C-CB2C-4919-AF66-96F52695EA11}" srcOrd="1" destOrd="0" parTransId="{8C0A0DF5-E33C-4614-AB83-D840BCF8B82F}" sibTransId="{840E365D-A8D5-41E7-9D2E-1C414912A487}"/>
    <dgm:cxn modelId="{2902E4E6-7E11-40BF-85AF-D1435C75D57D}" type="presParOf" srcId="{2D3D6CA8-787D-4F6B-8AAA-8734379D95EF}" destId="{C9AEDCD3-6B14-482F-BF99-6CF023D163D7}" srcOrd="0" destOrd="0" presId="urn:microsoft.com/office/officeart/2005/8/layout/hList1"/>
    <dgm:cxn modelId="{44E8B108-E258-45C1-A566-AD5A5856FFC2}" type="presParOf" srcId="{C9AEDCD3-6B14-482F-BF99-6CF023D163D7}" destId="{E594C8DF-8737-48B9-BCEF-C36AAF77AC0F}" srcOrd="0" destOrd="0" presId="urn:microsoft.com/office/officeart/2005/8/layout/hList1"/>
    <dgm:cxn modelId="{EA186BEE-E783-4F30-9AEC-7A2ADE63274B}" type="presParOf" srcId="{C9AEDCD3-6B14-482F-BF99-6CF023D163D7}" destId="{24D2E8ED-5497-4CEF-B0B7-24828C91D2B3}" srcOrd="1" destOrd="0" presId="urn:microsoft.com/office/officeart/2005/8/layout/hList1"/>
    <dgm:cxn modelId="{660057C8-277F-46CB-86BD-175B31D43E1A}" type="presParOf" srcId="{2D3D6CA8-787D-4F6B-8AAA-8734379D95EF}" destId="{EA0C3A9D-FBFA-4BEA-A546-812F583C82F6}" srcOrd="1" destOrd="0" presId="urn:microsoft.com/office/officeart/2005/8/layout/hList1"/>
    <dgm:cxn modelId="{F34667C2-982F-4BF5-A384-12BFBEFCFA27}" type="presParOf" srcId="{2D3D6CA8-787D-4F6B-8AAA-8734379D95EF}" destId="{EEF96D8B-B27B-43A4-9381-8BE6BDCCE33F}" srcOrd="2" destOrd="0" presId="urn:microsoft.com/office/officeart/2005/8/layout/hList1"/>
    <dgm:cxn modelId="{FDE4F8A4-5890-4F20-8270-51CEAE3DF16A}" type="presParOf" srcId="{EEF96D8B-B27B-43A4-9381-8BE6BDCCE33F}" destId="{987A158B-B193-4F13-B57F-CD88FD4E2647}" srcOrd="0" destOrd="0" presId="urn:microsoft.com/office/officeart/2005/8/layout/hList1"/>
    <dgm:cxn modelId="{07696B77-52EE-4127-B3CD-9329D945FF6A}" type="presParOf" srcId="{EEF96D8B-B27B-43A4-9381-8BE6BDCCE33F}" destId="{F1C574E3-F35E-4D5B-966A-6C9E0FE5436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B36F0EA-AAB6-4EAB-8118-89EE1B737D9A}"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5A65FA29-90F4-43D7-AB45-58CCC80E94DB}">
      <dgm:prSet/>
      <dgm:spPr/>
      <dgm:t>
        <a:bodyPr/>
        <a:lstStyle/>
        <a:p>
          <a:pPr rtl="0" eaLnBrk="1" latinLnBrk="0" hangingPunct="1"/>
          <a:r>
            <a:rPr lang="en-US" b="1" dirty="0"/>
            <a:t>Active use of self-soothing and stress </a:t>
          </a:r>
          <a:br>
            <a:rPr lang="en-US" b="1" dirty="0"/>
          </a:br>
          <a:r>
            <a:rPr lang="en-US" b="1" dirty="0"/>
            <a:t>management strategies</a:t>
          </a:r>
          <a:endParaRPr lang="en-US" dirty="0"/>
        </a:p>
      </dgm:t>
    </dgm:pt>
    <dgm:pt modelId="{CBADB4C7-C511-4932-8ADC-6F342C130103}" type="parTrans" cxnId="{657C132D-B9C4-4DE9-B7B8-8F528AC012B8}">
      <dgm:prSet/>
      <dgm:spPr/>
      <dgm:t>
        <a:bodyPr/>
        <a:lstStyle/>
        <a:p>
          <a:endParaRPr lang="en-US"/>
        </a:p>
      </dgm:t>
    </dgm:pt>
    <dgm:pt modelId="{7D253361-3531-4B47-8CAE-73BFB63F3CA4}" type="sibTrans" cxnId="{657C132D-B9C4-4DE9-B7B8-8F528AC012B8}">
      <dgm:prSet/>
      <dgm:spPr/>
      <dgm:t>
        <a:bodyPr/>
        <a:lstStyle/>
        <a:p>
          <a:endParaRPr lang="en-US"/>
        </a:p>
      </dgm:t>
    </dgm:pt>
    <dgm:pt modelId="{2258BD5F-3135-4EC5-AC4A-829E7BD884FA}">
      <dgm:prSet/>
      <dgm:spPr/>
      <dgm:t>
        <a:bodyPr/>
        <a:lstStyle/>
        <a:p>
          <a:pPr rtl="0" eaLnBrk="1" latinLnBrk="0" hangingPunct="1"/>
          <a:r>
            <a:rPr lang="en-US" b="1" dirty="0"/>
            <a:t>Sleep hygiene</a:t>
          </a:r>
          <a:endParaRPr lang="en-US" dirty="0"/>
        </a:p>
      </dgm:t>
    </dgm:pt>
    <dgm:pt modelId="{49E39A0D-1FFD-4297-8E84-F1C2C864A923}" type="parTrans" cxnId="{547D25AA-D474-481F-B38A-EC98D0A08A2C}">
      <dgm:prSet/>
      <dgm:spPr/>
      <dgm:t>
        <a:bodyPr/>
        <a:lstStyle/>
        <a:p>
          <a:endParaRPr lang="en-US"/>
        </a:p>
      </dgm:t>
    </dgm:pt>
    <dgm:pt modelId="{E291C9BB-363A-4A2C-821B-14A9A0B71298}" type="sibTrans" cxnId="{547D25AA-D474-481F-B38A-EC98D0A08A2C}">
      <dgm:prSet/>
      <dgm:spPr/>
      <dgm:t>
        <a:bodyPr/>
        <a:lstStyle/>
        <a:p>
          <a:endParaRPr lang="en-US"/>
        </a:p>
      </dgm:t>
    </dgm:pt>
    <dgm:pt modelId="{69E0D7B7-5154-4758-AFB3-AC5FA3607CDF}">
      <dgm:prSet/>
      <dgm:spPr/>
      <dgm:t>
        <a:bodyPr/>
        <a:lstStyle/>
        <a:p>
          <a:pPr rtl="0" eaLnBrk="1" latinLnBrk="0" hangingPunct="1"/>
          <a:r>
            <a:rPr lang="en-US" b="1" dirty="0"/>
            <a:t>Nutrition</a:t>
          </a:r>
          <a:endParaRPr lang="en-US" dirty="0"/>
        </a:p>
      </dgm:t>
    </dgm:pt>
    <dgm:pt modelId="{1B034CC1-2A1A-44AD-9F75-06394C9C8A07}" type="parTrans" cxnId="{B594F918-34EA-4057-99A8-7C44A81366EE}">
      <dgm:prSet/>
      <dgm:spPr/>
      <dgm:t>
        <a:bodyPr/>
        <a:lstStyle/>
        <a:p>
          <a:endParaRPr lang="en-US"/>
        </a:p>
      </dgm:t>
    </dgm:pt>
    <dgm:pt modelId="{FC312134-4A1B-429C-8887-7AF7D606EDBB}" type="sibTrans" cxnId="{B594F918-34EA-4057-99A8-7C44A81366EE}">
      <dgm:prSet/>
      <dgm:spPr/>
      <dgm:t>
        <a:bodyPr/>
        <a:lstStyle/>
        <a:p>
          <a:endParaRPr lang="en-US"/>
        </a:p>
      </dgm:t>
    </dgm:pt>
    <dgm:pt modelId="{9C62EE74-2546-409C-9FF6-B15A57848B19}">
      <dgm:prSet/>
      <dgm:spPr/>
      <dgm:t>
        <a:bodyPr/>
        <a:lstStyle/>
        <a:p>
          <a:pPr rtl="0" eaLnBrk="1" latinLnBrk="0" hangingPunct="1"/>
          <a:r>
            <a:rPr lang="en-US" b="1" dirty="0"/>
            <a:t>Exercise</a:t>
          </a:r>
          <a:endParaRPr lang="en-US" dirty="0"/>
        </a:p>
      </dgm:t>
    </dgm:pt>
    <dgm:pt modelId="{3D0A85D8-A8B3-4A4C-A82B-3760E742DBD9}" type="parTrans" cxnId="{CC263C3C-DCAE-4939-AAB1-8EF3DE024270}">
      <dgm:prSet/>
      <dgm:spPr/>
      <dgm:t>
        <a:bodyPr/>
        <a:lstStyle/>
        <a:p>
          <a:endParaRPr lang="en-US"/>
        </a:p>
      </dgm:t>
    </dgm:pt>
    <dgm:pt modelId="{DCB3D0B4-EDC3-4BDA-BC1F-155773EA9DE9}" type="sibTrans" cxnId="{CC263C3C-DCAE-4939-AAB1-8EF3DE024270}">
      <dgm:prSet/>
      <dgm:spPr/>
      <dgm:t>
        <a:bodyPr/>
        <a:lstStyle/>
        <a:p>
          <a:endParaRPr lang="en-US"/>
        </a:p>
      </dgm:t>
    </dgm:pt>
    <dgm:pt modelId="{F4ADCC79-E989-4418-85D3-6464F61A82FA}">
      <dgm:prSet/>
      <dgm:spPr/>
      <dgm:t>
        <a:bodyPr/>
        <a:lstStyle/>
        <a:p>
          <a:pPr rtl="0" eaLnBrk="1" latinLnBrk="0" hangingPunct="1"/>
          <a:r>
            <a:rPr lang="en-US" b="1" dirty="0"/>
            <a:t>Recognizing, establishing, and maintaining </a:t>
          </a:r>
          <a:br>
            <a:rPr lang="en-US" b="1" dirty="0"/>
          </a:br>
          <a:r>
            <a:rPr lang="en-US" b="1" dirty="0"/>
            <a:t>healthy boundaries </a:t>
          </a:r>
          <a:endParaRPr lang="en-US" dirty="0"/>
        </a:p>
      </dgm:t>
    </dgm:pt>
    <dgm:pt modelId="{61FE71BD-FB39-49DC-800C-22FDA6341435}" type="parTrans" cxnId="{F4E375BA-B50A-4AB2-A588-1CA2709791BD}">
      <dgm:prSet/>
      <dgm:spPr/>
      <dgm:t>
        <a:bodyPr/>
        <a:lstStyle/>
        <a:p>
          <a:endParaRPr lang="en-US"/>
        </a:p>
      </dgm:t>
    </dgm:pt>
    <dgm:pt modelId="{2C519B9A-7807-45AF-A086-A6152BA58FC1}" type="sibTrans" cxnId="{F4E375BA-B50A-4AB2-A588-1CA2709791BD}">
      <dgm:prSet/>
      <dgm:spPr/>
      <dgm:t>
        <a:bodyPr/>
        <a:lstStyle/>
        <a:p>
          <a:endParaRPr lang="en-US"/>
        </a:p>
      </dgm:t>
    </dgm:pt>
    <dgm:pt modelId="{CB389831-492E-4222-9862-DC10D1D1222D}">
      <dgm:prSet/>
      <dgm:spPr/>
      <dgm:t>
        <a:bodyPr/>
        <a:lstStyle/>
        <a:p>
          <a:pPr rtl="0" eaLnBrk="1" latinLnBrk="0" hangingPunct="1">
            <a:buClrTx/>
            <a:buSzPts val="1800"/>
            <a:buFont typeface="Arial" panose="020B0604020202020204" pitchFamily="34" charset="0"/>
            <a:buChar char="•"/>
          </a:pPr>
          <a:r>
            <a:rPr lang="en-US" dirty="0"/>
            <a:t>Health Maintenance Behaviors</a:t>
          </a:r>
        </a:p>
      </dgm:t>
    </dgm:pt>
    <dgm:pt modelId="{84ADAD1D-7B24-4B4F-9125-0AB49238A21A}" type="parTrans" cxnId="{CB14776A-95F0-4575-9DED-392B55AD5A7E}">
      <dgm:prSet/>
      <dgm:spPr/>
      <dgm:t>
        <a:bodyPr/>
        <a:lstStyle/>
        <a:p>
          <a:endParaRPr lang="en-US"/>
        </a:p>
      </dgm:t>
    </dgm:pt>
    <dgm:pt modelId="{BB590771-9731-4790-8A8C-B91343C34D8D}" type="sibTrans" cxnId="{CB14776A-95F0-4575-9DED-392B55AD5A7E}">
      <dgm:prSet/>
      <dgm:spPr/>
      <dgm:t>
        <a:bodyPr/>
        <a:lstStyle/>
        <a:p>
          <a:endParaRPr lang="en-US"/>
        </a:p>
      </dgm:t>
    </dgm:pt>
    <dgm:pt modelId="{8FCF2F5E-A963-4C23-B188-91C1A2278F65}">
      <dgm:prSet/>
      <dgm:spPr/>
      <dgm:t>
        <a:bodyPr/>
        <a:lstStyle/>
        <a:p>
          <a:pPr rtl="0" eaLnBrk="1" latinLnBrk="0" hangingPunct="1"/>
          <a:r>
            <a:rPr lang="en-US" dirty="0"/>
            <a:t>Taking care of DM, HTN, COPD</a:t>
          </a:r>
        </a:p>
      </dgm:t>
    </dgm:pt>
    <dgm:pt modelId="{966E9DFD-B420-479E-B95F-D14FD2EAF3F8}" type="parTrans" cxnId="{C448ACF6-C84E-474F-B477-8BB3D36B767D}">
      <dgm:prSet/>
      <dgm:spPr/>
      <dgm:t>
        <a:bodyPr/>
        <a:lstStyle/>
        <a:p>
          <a:endParaRPr lang="en-US"/>
        </a:p>
      </dgm:t>
    </dgm:pt>
    <dgm:pt modelId="{A4089461-F358-4CC7-91BB-C975BE835928}" type="sibTrans" cxnId="{C448ACF6-C84E-474F-B477-8BB3D36B767D}">
      <dgm:prSet/>
      <dgm:spPr/>
      <dgm:t>
        <a:bodyPr/>
        <a:lstStyle/>
        <a:p>
          <a:endParaRPr lang="en-US"/>
        </a:p>
      </dgm:t>
    </dgm:pt>
    <dgm:pt modelId="{BD89C89A-BBC3-458E-9B17-E7B65966FDCD}">
      <dgm:prSet/>
      <dgm:spPr/>
      <dgm:t>
        <a:bodyPr/>
        <a:lstStyle/>
        <a:p>
          <a:pPr rtl="0" eaLnBrk="1" latinLnBrk="0" hangingPunct="1"/>
          <a:r>
            <a:rPr lang="en-US" dirty="0"/>
            <a:t>Preventive care</a:t>
          </a:r>
        </a:p>
      </dgm:t>
    </dgm:pt>
    <dgm:pt modelId="{7DE56B29-8939-4614-8783-A8437E357AF5}" type="parTrans" cxnId="{BC318281-F71F-47BB-8044-2F1EE6DACECE}">
      <dgm:prSet/>
      <dgm:spPr/>
      <dgm:t>
        <a:bodyPr/>
        <a:lstStyle/>
        <a:p>
          <a:endParaRPr lang="en-US"/>
        </a:p>
      </dgm:t>
    </dgm:pt>
    <dgm:pt modelId="{5EAFE436-7FFB-4863-ACDB-EA7B097B1B2B}" type="sibTrans" cxnId="{BC318281-F71F-47BB-8044-2F1EE6DACECE}">
      <dgm:prSet/>
      <dgm:spPr/>
      <dgm:t>
        <a:bodyPr/>
        <a:lstStyle/>
        <a:p>
          <a:endParaRPr lang="en-US"/>
        </a:p>
      </dgm:t>
    </dgm:pt>
    <dgm:pt modelId="{469F7217-1B20-4A31-BCD7-342BB267EC18}" type="pres">
      <dgm:prSet presAssocID="{FB36F0EA-AAB6-4EAB-8118-89EE1B737D9A}" presName="linear" presStyleCnt="0">
        <dgm:presLayoutVars>
          <dgm:dir/>
          <dgm:animLvl val="lvl"/>
          <dgm:resizeHandles val="exact"/>
        </dgm:presLayoutVars>
      </dgm:prSet>
      <dgm:spPr/>
    </dgm:pt>
    <dgm:pt modelId="{22A4DCE5-7351-49E3-A975-829240D9BF19}" type="pres">
      <dgm:prSet presAssocID="{CB389831-492E-4222-9862-DC10D1D1222D}" presName="parentLin" presStyleCnt="0"/>
      <dgm:spPr/>
    </dgm:pt>
    <dgm:pt modelId="{D35F1D73-9D5D-49C3-B9FE-522E7834B194}" type="pres">
      <dgm:prSet presAssocID="{CB389831-492E-4222-9862-DC10D1D1222D}" presName="parentLeftMargin" presStyleLbl="node1" presStyleIdx="0" presStyleCnt="3"/>
      <dgm:spPr/>
    </dgm:pt>
    <dgm:pt modelId="{3FB8805B-EC74-4012-8E9F-917CB2DF6344}" type="pres">
      <dgm:prSet presAssocID="{CB389831-492E-4222-9862-DC10D1D1222D}" presName="parentText" presStyleLbl="node1" presStyleIdx="0" presStyleCnt="3">
        <dgm:presLayoutVars>
          <dgm:chMax val="0"/>
          <dgm:bulletEnabled val="1"/>
        </dgm:presLayoutVars>
      </dgm:prSet>
      <dgm:spPr/>
    </dgm:pt>
    <dgm:pt modelId="{CAADF23D-D9C8-49E9-A5F0-AE85C8B2C40D}" type="pres">
      <dgm:prSet presAssocID="{CB389831-492E-4222-9862-DC10D1D1222D}" presName="negativeSpace" presStyleCnt="0"/>
      <dgm:spPr/>
    </dgm:pt>
    <dgm:pt modelId="{62EA4128-A761-469B-BF24-334ED54014C5}" type="pres">
      <dgm:prSet presAssocID="{CB389831-492E-4222-9862-DC10D1D1222D}" presName="childText" presStyleLbl="conFgAcc1" presStyleIdx="0" presStyleCnt="3">
        <dgm:presLayoutVars>
          <dgm:bulletEnabled val="1"/>
        </dgm:presLayoutVars>
      </dgm:prSet>
      <dgm:spPr/>
    </dgm:pt>
    <dgm:pt modelId="{12457BA1-9ADA-4276-90CB-382791EC6197}" type="pres">
      <dgm:prSet presAssocID="{BB590771-9731-4790-8A8C-B91343C34D8D}" presName="spaceBetweenRectangles" presStyleCnt="0"/>
      <dgm:spPr/>
    </dgm:pt>
    <dgm:pt modelId="{62FB085B-6118-4AB4-9183-CC7DB4C042B1}" type="pres">
      <dgm:prSet presAssocID="{5A65FA29-90F4-43D7-AB45-58CCC80E94DB}" presName="parentLin" presStyleCnt="0"/>
      <dgm:spPr/>
    </dgm:pt>
    <dgm:pt modelId="{16E43DDD-B262-4D15-8C05-7D2237964F45}" type="pres">
      <dgm:prSet presAssocID="{5A65FA29-90F4-43D7-AB45-58CCC80E94DB}" presName="parentLeftMargin" presStyleLbl="node1" presStyleIdx="0" presStyleCnt="3"/>
      <dgm:spPr/>
    </dgm:pt>
    <dgm:pt modelId="{E957C048-7387-4809-B204-82DF0A0ED751}" type="pres">
      <dgm:prSet presAssocID="{5A65FA29-90F4-43D7-AB45-58CCC80E94DB}" presName="parentText" presStyleLbl="node1" presStyleIdx="1" presStyleCnt="3">
        <dgm:presLayoutVars>
          <dgm:chMax val="0"/>
          <dgm:bulletEnabled val="1"/>
        </dgm:presLayoutVars>
      </dgm:prSet>
      <dgm:spPr/>
    </dgm:pt>
    <dgm:pt modelId="{7340A9EA-1494-4BE6-909F-6F1D2F379139}" type="pres">
      <dgm:prSet presAssocID="{5A65FA29-90F4-43D7-AB45-58CCC80E94DB}" presName="negativeSpace" presStyleCnt="0"/>
      <dgm:spPr/>
    </dgm:pt>
    <dgm:pt modelId="{19C2FDFA-98FC-4554-BAF0-423060F0DC58}" type="pres">
      <dgm:prSet presAssocID="{5A65FA29-90F4-43D7-AB45-58CCC80E94DB}" presName="childText" presStyleLbl="conFgAcc1" presStyleIdx="1" presStyleCnt="3">
        <dgm:presLayoutVars>
          <dgm:bulletEnabled val="1"/>
        </dgm:presLayoutVars>
      </dgm:prSet>
      <dgm:spPr/>
    </dgm:pt>
    <dgm:pt modelId="{C4F22960-D531-4073-AFB8-0F2EA6899261}" type="pres">
      <dgm:prSet presAssocID="{7D253361-3531-4B47-8CAE-73BFB63F3CA4}" presName="spaceBetweenRectangles" presStyleCnt="0"/>
      <dgm:spPr/>
    </dgm:pt>
    <dgm:pt modelId="{23F48C40-88C0-4FAA-BAA4-31AD9C3A52D0}" type="pres">
      <dgm:prSet presAssocID="{F4ADCC79-E989-4418-85D3-6464F61A82FA}" presName="parentLin" presStyleCnt="0"/>
      <dgm:spPr/>
    </dgm:pt>
    <dgm:pt modelId="{FEF01B72-FD1B-48D0-9746-C7535D58E3F0}" type="pres">
      <dgm:prSet presAssocID="{F4ADCC79-E989-4418-85D3-6464F61A82FA}" presName="parentLeftMargin" presStyleLbl="node1" presStyleIdx="1" presStyleCnt="3"/>
      <dgm:spPr/>
    </dgm:pt>
    <dgm:pt modelId="{53661C1E-C494-498F-903B-E2208D2337D8}" type="pres">
      <dgm:prSet presAssocID="{F4ADCC79-E989-4418-85D3-6464F61A82FA}" presName="parentText" presStyleLbl="node1" presStyleIdx="2" presStyleCnt="3">
        <dgm:presLayoutVars>
          <dgm:chMax val="0"/>
          <dgm:bulletEnabled val="1"/>
        </dgm:presLayoutVars>
      </dgm:prSet>
      <dgm:spPr/>
    </dgm:pt>
    <dgm:pt modelId="{CE1F1686-4E7C-42F7-AC5B-3D7F1ECF49FB}" type="pres">
      <dgm:prSet presAssocID="{F4ADCC79-E989-4418-85D3-6464F61A82FA}" presName="negativeSpace" presStyleCnt="0"/>
      <dgm:spPr/>
    </dgm:pt>
    <dgm:pt modelId="{5BE62A95-9DB7-4F5B-9C4E-A665AB74EA17}" type="pres">
      <dgm:prSet presAssocID="{F4ADCC79-E989-4418-85D3-6464F61A82FA}" presName="childText" presStyleLbl="conFgAcc1" presStyleIdx="2" presStyleCnt="3">
        <dgm:presLayoutVars>
          <dgm:bulletEnabled val="1"/>
        </dgm:presLayoutVars>
      </dgm:prSet>
      <dgm:spPr/>
    </dgm:pt>
  </dgm:ptLst>
  <dgm:cxnLst>
    <dgm:cxn modelId="{13C19C0B-ADA2-4D08-96E3-331CF9B614E8}" type="presOf" srcId="{F4ADCC79-E989-4418-85D3-6464F61A82FA}" destId="{53661C1E-C494-498F-903B-E2208D2337D8}" srcOrd="1" destOrd="0" presId="urn:microsoft.com/office/officeart/2005/8/layout/list1"/>
    <dgm:cxn modelId="{B594F918-34EA-4057-99A8-7C44A81366EE}" srcId="{5A65FA29-90F4-43D7-AB45-58CCC80E94DB}" destId="{69E0D7B7-5154-4758-AFB3-AC5FA3607CDF}" srcOrd="1" destOrd="0" parTransId="{1B034CC1-2A1A-44AD-9F75-06394C9C8A07}" sibTransId="{FC312134-4A1B-429C-8887-7AF7D606EDBB}"/>
    <dgm:cxn modelId="{657C132D-B9C4-4DE9-B7B8-8F528AC012B8}" srcId="{FB36F0EA-AAB6-4EAB-8118-89EE1B737D9A}" destId="{5A65FA29-90F4-43D7-AB45-58CCC80E94DB}" srcOrd="1" destOrd="0" parTransId="{CBADB4C7-C511-4932-8ADC-6F342C130103}" sibTransId="{7D253361-3531-4B47-8CAE-73BFB63F3CA4}"/>
    <dgm:cxn modelId="{CC263C3C-DCAE-4939-AAB1-8EF3DE024270}" srcId="{5A65FA29-90F4-43D7-AB45-58CCC80E94DB}" destId="{9C62EE74-2546-409C-9FF6-B15A57848B19}" srcOrd="2" destOrd="0" parTransId="{3D0A85D8-A8B3-4A4C-A82B-3760E742DBD9}" sibTransId="{DCB3D0B4-EDC3-4BDA-BC1F-155773EA9DE9}"/>
    <dgm:cxn modelId="{E0CAE05F-4483-4DD3-B9F7-B192783DE6B8}" type="presOf" srcId="{5A65FA29-90F4-43D7-AB45-58CCC80E94DB}" destId="{E957C048-7387-4809-B204-82DF0A0ED751}" srcOrd="1" destOrd="0" presId="urn:microsoft.com/office/officeart/2005/8/layout/list1"/>
    <dgm:cxn modelId="{42F11946-1836-4955-988D-78B9104A146F}" type="presOf" srcId="{69E0D7B7-5154-4758-AFB3-AC5FA3607CDF}" destId="{19C2FDFA-98FC-4554-BAF0-423060F0DC58}" srcOrd="0" destOrd="1" presId="urn:microsoft.com/office/officeart/2005/8/layout/list1"/>
    <dgm:cxn modelId="{CB14776A-95F0-4575-9DED-392B55AD5A7E}" srcId="{FB36F0EA-AAB6-4EAB-8118-89EE1B737D9A}" destId="{CB389831-492E-4222-9862-DC10D1D1222D}" srcOrd="0" destOrd="0" parTransId="{84ADAD1D-7B24-4B4F-9125-0AB49238A21A}" sibTransId="{BB590771-9731-4790-8A8C-B91343C34D8D}"/>
    <dgm:cxn modelId="{0BE88B7E-FC34-4BF5-9021-850E94FFAD10}" type="presOf" srcId="{8FCF2F5E-A963-4C23-B188-91C1A2278F65}" destId="{62EA4128-A761-469B-BF24-334ED54014C5}" srcOrd="0" destOrd="0" presId="urn:microsoft.com/office/officeart/2005/8/layout/list1"/>
    <dgm:cxn modelId="{5CC35681-D69A-4FC2-93E3-AC114A4EA5F8}" type="presOf" srcId="{CB389831-492E-4222-9862-DC10D1D1222D}" destId="{D35F1D73-9D5D-49C3-B9FE-522E7834B194}" srcOrd="0" destOrd="0" presId="urn:microsoft.com/office/officeart/2005/8/layout/list1"/>
    <dgm:cxn modelId="{BC318281-F71F-47BB-8044-2F1EE6DACECE}" srcId="{CB389831-492E-4222-9862-DC10D1D1222D}" destId="{BD89C89A-BBC3-458E-9B17-E7B65966FDCD}" srcOrd="1" destOrd="0" parTransId="{7DE56B29-8939-4614-8783-A8437E357AF5}" sibTransId="{5EAFE436-7FFB-4863-ACDB-EA7B097B1B2B}"/>
    <dgm:cxn modelId="{CFA95291-EC66-457D-8BD3-322CADE1842E}" type="presOf" srcId="{F4ADCC79-E989-4418-85D3-6464F61A82FA}" destId="{FEF01B72-FD1B-48D0-9746-C7535D58E3F0}" srcOrd="0" destOrd="0" presId="urn:microsoft.com/office/officeart/2005/8/layout/list1"/>
    <dgm:cxn modelId="{E84418A5-4F01-49FF-95D5-C79FBE514AB4}" type="presOf" srcId="{FB36F0EA-AAB6-4EAB-8118-89EE1B737D9A}" destId="{469F7217-1B20-4A31-BCD7-342BB267EC18}" srcOrd="0" destOrd="0" presId="urn:microsoft.com/office/officeart/2005/8/layout/list1"/>
    <dgm:cxn modelId="{547D25AA-D474-481F-B38A-EC98D0A08A2C}" srcId="{5A65FA29-90F4-43D7-AB45-58CCC80E94DB}" destId="{2258BD5F-3135-4EC5-AC4A-829E7BD884FA}" srcOrd="0" destOrd="0" parTransId="{49E39A0D-1FFD-4297-8E84-F1C2C864A923}" sibTransId="{E291C9BB-363A-4A2C-821B-14A9A0B71298}"/>
    <dgm:cxn modelId="{6F8762B7-D1F0-434E-9483-4173CCF3189F}" type="presOf" srcId="{BD89C89A-BBC3-458E-9B17-E7B65966FDCD}" destId="{62EA4128-A761-469B-BF24-334ED54014C5}" srcOrd="0" destOrd="1" presId="urn:microsoft.com/office/officeart/2005/8/layout/list1"/>
    <dgm:cxn modelId="{F4E375BA-B50A-4AB2-A588-1CA2709791BD}" srcId="{FB36F0EA-AAB6-4EAB-8118-89EE1B737D9A}" destId="{F4ADCC79-E989-4418-85D3-6464F61A82FA}" srcOrd="2" destOrd="0" parTransId="{61FE71BD-FB39-49DC-800C-22FDA6341435}" sibTransId="{2C519B9A-7807-45AF-A086-A6152BA58FC1}"/>
    <dgm:cxn modelId="{DD30E6CB-DA82-4802-8E5F-80C62DF261CB}" type="presOf" srcId="{CB389831-492E-4222-9862-DC10D1D1222D}" destId="{3FB8805B-EC74-4012-8E9F-917CB2DF6344}" srcOrd="1" destOrd="0" presId="urn:microsoft.com/office/officeart/2005/8/layout/list1"/>
    <dgm:cxn modelId="{FF8F5DE2-062E-490D-9D4B-9690C6C7C167}" type="presOf" srcId="{9C62EE74-2546-409C-9FF6-B15A57848B19}" destId="{19C2FDFA-98FC-4554-BAF0-423060F0DC58}" srcOrd="0" destOrd="2" presId="urn:microsoft.com/office/officeart/2005/8/layout/list1"/>
    <dgm:cxn modelId="{059D57E5-1804-4427-8F8E-1A64956E7082}" type="presOf" srcId="{2258BD5F-3135-4EC5-AC4A-829E7BD884FA}" destId="{19C2FDFA-98FC-4554-BAF0-423060F0DC58}" srcOrd="0" destOrd="0" presId="urn:microsoft.com/office/officeart/2005/8/layout/list1"/>
    <dgm:cxn modelId="{C448ACF6-C84E-474F-B477-8BB3D36B767D}" srcId="{CB389831-492E-4222-9862-DC10D1D1222D}" destId="{8FCF2F5E-A963-4C23-B188-91C1A2278F65}" srcOrd="0" destOrd="0" parTransId="{966E9DFD-B420-479E-B95F-D14FD2EAF3F8}" sibTransId="{A4089461-F358-4CC7-91BB-C975BE835928}"/>
    <dgm:cxn modelId="{9370C5FF-9737-41A6-BFA7-1206D143041A}" type="presOf" srcId="{5A65FA29-90F4-43D7-AB45-58CCC80E94DB}" destId="{16E43DDD-B262-4D15-8C05-7D2237964F45}" srcOrd="0" destOrd="0" presId="urn:microsoft.com/office/officeart/2005/8/layout/list1"/>
    <dgm:cxn modelId="{876CA5B2-F718-41E4-B8D8-5BD6321088A4}" type="presParOf" srcId="{469F7217-1B20-4A31-BCD7-342BB267EC18}" destId="{22A4DCE5-7351-49E3-A975-829240D9BF19}" srcOrd="0" destOrd="0" presId="urn:microsoft.com/office/officeart/2005/8/layout/list1"/>
    <dgm:cxn modelId="{4351589F-8222-4173-A4D0-2C56DEC28C1C}" type="presParOf" srcId="{22A4DCE5-7351-49E3-A975-829240D9BF19}" destId="{D35F1D73-9D5D-49C3-B9FE-522E7834B194}" srcOrd="0" destOrd="0" presId="urn:microsoft.com/office/officeart/2005/8/layout/list1"/>
    <dgm:cxn modelId="{92799988-9B5B-41B2-BEB9-F87F1A869DA7}" type="presParOf" srcId="{22A4DCE5-7351-49E3-A975-829240D9BF19}" destId="{3FB8805B-EC74-4012-8E9F-917CB2DF6344}" srcOrd="1" destOrd="0" presId="urn:microsoft.com/office/officeart/2005/8/layout/list1"/>
    <dgm:cxn modelId="{0AB2248C-F961-414D-8C30-A02EF4135D16}" type="presParOf" srcId="{469F7217-1B20-4A31-BCD7-342BB267EC18}" destId="{CAADF23D-D9C8-49E9-A5F0-AE85C8B2C40D}" srcOrd="1" destOrd="0" presId="urn:microsoft.com/office/officeart/2005/8/layout/list1"/>
    <dgm:cxn modelId="{8F96C2B3-8454-4ACA-8DD1-7D58163E0778}" type="presParOf" srcId="{469F7217-1B20-4A31-BCD7-342BB267EC18}" destId="{62EA4128-A761-469B-BF24-334ED54014C5}" srcOrd="2" destOrd="0" presId="urn:microsoft.com/office/officeart/2005/8/layout/list1"/>
    <dgm:cxn modelId="{13DD0DBA-F03B-41CC-802A-17BEBAE1BCDE}" type="presParOf" srcId="{469F7217-1B20-4A31-BCD7-342BB267EC18}" destId="{12457BA1-9ADA-4276-90CB-382791EC6197}" srcOrd="3" destOrd="0" presId="urn:microsoft.com/office/officeart/2005/8/layout/list1"/>
    <dgm:cxn modelId="{236FC791-482C-430A-9158-D8621B23C3DD}" type="presParOf" srcId="{469F7217-1B20-4A31-BCD7-342BB267EC18}" destId="{62FB085B-6118-4AB4-9183-CC7DB4C042B1}" srcOrd="4" destOrd="0" presId="urn:microsoft.com/office/officeart/2005/8/layout/list1"/>
    <dgm:cxn modelId="{C2D58947-C79C-44D2-ADF7-92C1404E8823}" type="presParOf" srcId="{62FB085B-6118-4AB4-9183-CC7DB4C042B1}" destId="{16E43DDD-B262-4D15-8C05-7D2237964F45}" srcOrd="0" destOrd="0" presId="urn:microsoft.com/office/officeart/2005/8/layout/list1"/>
    <dgm:cxn modelId="{26130840-6473-46CD-8399-D239002F84BD}" type="presParOf" srcId="{62FB085B-6118-4AB4-9183-CC7DB4C042B1}" destId="{E957C048-7387-4809-B204-82DF0A0ED751}" srcOrd="1" destOrd="0" presId="urn:microsoft.com/office/officeart/2005/8/layout/list1"/>
    <dgm:cxn modelId="{3494FFD3-D4A2-4E73-B448-84AF021F4FA5}" type="presParOf" srcId="{469F7217-1B20-4A31-BCD7-342BB267EC18}" destId="{7340A9EA-1494-4BE6-909F-6F1D2F379139}" srcOrd="5" destOrd="0" presId="urn:microsoft.com/office/officeart/2005/8/layout/list1"/>
    <dgm:cxn modelId="{BA1912A6-F2C3-426A-B10B-28082E864354}" type="presParOf" srcId="{469F7217-1B20-4A31-BCD7-342BB267EC18}" destId="{19C2FDFA-98FC-4554-BAF0-423060F0DC58}" srcOrd="6" destOrd="0" presId="urn:microsoft.com/office/officeart/2005/8/layout/list1"/>
    <dgm:cxn modelId="{24EEF1A5-B0A2-43F3-B155-815ADC37BE00}" type="presParOf" srcId="{469F7217-1B20-4A31-BCD7-342BB267EC18}" destId="{C4F22960-D531-4073-AFB8-0F2EA6899261}" srcOrd="7" destOrd="0" presId="urn:microsoft.com/office/officeart/2005/8/layout/list1"/>
    <dgm:cxn modelId="{1AD5F11A-7230-4327-8403-5AC462336AC3}" type="presParOf" srcId="{469F7217-1B20-4A31-BCD7-342BB267EC18}" destId="{23F48C40-88C0-4FAA-BAA4-31AD9C3A52D0}" srcOrd="8" destOrd="0" presId="urn:microsoft.com/office/officeart/2005/8/layout/list1"/>
    <dgm:cxn modelId="{25461B0F-A69E-4A45-B7F8-F13575D75A8F}" type="presParOf" srcId="{23F48C40-88C0-4FAA-BAA4-31AD9C3A52D0}" destId="{FEF01B72-FD1B-48D0-9746-C7535D58E3F0}" srcOrd="0" destOrd="0" presId="urn:microsoft.com/office/officeart/2005/8/layout/list1"/>
    <dgm:cxn modelId="{052F2E85-9157-4495-B0A5-B20DCD252D0E}" type="presParOf" srcId="{23F48C40-88C0-4FAA-BAA4-31AD9C3A52D0}" destId="{53661C1E-C494-498F-903B-E2208D2337D8}" srcOrd="1" destOrd="0" presId="urn:microsoft.com/office/officeart/2005/8/layout/list1"/>
    <dgm:cxn modelId="{BBCBF07F-4B42-433A-84B6-BB8D3BD3B6D7}" type="presParOf" srcId="{469F7217-1B20-4A31-BCD7-342BB267EC18}" destId="{CE1F1686-4E7C-42F7-AC5B-3D7F1ECF49FB}" srcOrd="9" destOrd="0" presId="urn:microsoft.com/office/officeart/2005/8/layout/list1"/>
    <dgm:cxn modelId="{12C2C4D0-2F76-432A-96E1-45314A132A50}" type="presParOf" srcId="{469F7217-1B20-4A31-BCD7-342BB267EC18}" destId="{5BE62A95-9DB7-4F5B-9C4E-A665AB74EA1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89DDFD3-7CE8-493B-839A-8CBCA7E21FE1}"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10F94952-A107-4180-A74F-525DE4A8D720}">
      <dgm:prSet/>
      <dgm:spPr/>
      <dgm:t>
        <a:bodyPr/>
        <a:lstStyle/>
        <a:p>
          <a:r>
            <a:rPr lang="en-US" dirty="0"/>
            <a:t>You could always provide validation, support and psychoeducation.</a:t>
          </a:r>
        </a:p>
      </dgm:t>
    </dgm:pt>
    <dgm:pt modelId="{F08D2AD3-D8AA-42ED-A721-E7E293E41EBC}" type="parTrans" cxnId="{9927B6D6-C9A2-4262-A9F9-2388D2503640}">
      <dgm:prSet/>
      <dgm:spPr/>
      <dgm:t>
        <a:bodyPr/>
        <a:lstStyle/>
        <a:p>
          <a:endParaRPr lang="en-US"/>
        </a:p>
      </dgm:t>
    </dgm:pt>
    <dgm:pt modelId="{AA48833F-6B53-45E3-95C6-B2C8F8CB4546}" type="sibTrans" cxnId="{9927B6D6-C9A2-4262-A9F9-2388D2503640}">
      <dgm:prSet/>
      <dgm:spPr/>
      <dgm:t>
        <a:bodyPr/>
        <a:lstStyle/>
        <a:p>
          <a:endParaRPr lang="en-US"/>
        </a:p>
      </dgm:t>
    </dgm:pt>
    <dgm:pt modelId="{7152C325-ED36-48CE-A2F4-C760D4088455}">
      <dgm:prSet/>
      <dgm:spPr/>
      <dgm:t>
        <a:bodyPr/>
        <a:lstStyle/>
        <a:p>
          <a:r>
            <a:rPr lang="en-US" dirty="0"/>
            <a:t>You may want to get more consultation/supervision if:</a:t>
          </a:r>
        </a:p>
      </dgm:t>
    </dgm:pt>
    <dgm:pt modelId="{D7207CBA-D7F6-4411-9446-699B86E2E320}" type="parTrans" cxnId="{2955F3E6-1167-4950-BC1C-8019EA4E5F84}">
      <dgm:prSet/>
      <dgm:spPr/>
      <dgm:t>
        <a:bodyPr/>
        <a:lstStyle/>
        <a:p>
          <a:endParaRPr lang="en-US"/>
        </a:p>
      </dgm:t>
    </dgm:pt>
    <dgm:pt modelId="{8FDB9BDB-7A1E-4CE9-9638-4CA4D96BF80B}" type="sibTrans" cxnId="{2955F3E6-1167-4950-BC1C-8019EA4E5F84}">
      <dgm:prSet/>
      <dgm:spPr/>
      <dgm:t>
        <a:bodyPr/>
        <a:lstStyle/>
        <a:p>
          <a:endParaRPr lang="en-US"/>
        </a:p>
      </dgm:t>
    </dgm:pt>
    <dgm:pt modelId="{D58989E2-E2C6-44DE-B474-81EBD7DD9CEB}">
      <dgm:prSet/>
      <dgm:spPr/>
      <dgm:t>
        <a:bodyPr/>
        <a:lstStyle/>
        <a:p>
          <a:r>
            <a:rPr lang="en-US" dirty="0"/>
            <a:t>The person has other comorbid mental health condition(s) which have worsened since trauma symptoms started.</a:t>
          </a:r>
        </a:p>
      </dgm:t>
    </dgm:pt>
    <dgm:pt modelId="{4A424876-3B1E-4705-9E7B-549820D89BF3}" type="parTrans" cxnId="{6BB31102-C039-4F81-A4E2-63F52ADB4EA5}">
      <dgm:prSet/>
      <dgm:spPr/>
      <dgm:t>
        <a:bodyPr/>
        <a:lstStyle/>
        <a:p>
          <a:endParaRPr lang="en-US"/>
        </a:p>
      </dgm:t>
    </dgm:pt>
    <dgm:pt modelId="{D5469FD6-2BE3-45CB-A128-B375810BF098}" type="sibTrans" cxnId="{6BB31102-C039-4F81-A4E2-63F52ADB4EA5}">
      <dgm:prSet/>
      <dgm:spPr/>
      <dgm:t>
        <a:bodyPr/>
        <a:lstStyle/>
        <a:p>
          <a:endParaRPr lang="en-US"/>
        </a:p>
      </dgm:t>
    </dgm:pt>
    <dgm:pt modelId="{91C86308-0294-45F4-AD62-8D93A36A0224}">
      <dgm:prSet/>
      <dgm:spPr/>
      <dgm:t>
        <a:bodyPr/>
        <a:lstStyle/>
        <a:p>
          <a:r>
            <a:rPr lang="en-US" dirty="0"/>
            <a:t>Substance use becomes a primary problem, and the person is too ill to engage in trauma therapy.</a:t>
          </a:r>
        </a:p>
      </dgm:t>
    </dgm:pt>
    <dgm:pt modelId="{84DB1296-A6EC-41CB-A702-E6F0B6A5705E}" type="parTrans" cxnId="{688B5968-8878-4CA1-9152-9BEF800B0608}">
      <dgm:prSet/>
      <dgm:spPr/>
      <dgm:t>
        <a:bodyPr/>
        <a:lstStyle/>
        <a:p>
          <a:endParaRPr lang="en-US"/>
        </a:p>
      </dgm:t>
    </dgm:pt>
    <dgm:pt modelId="{EA0F681A-80C8-42E6-B0E6-18642897B37A}" type="sibTrans" cxnId="{688B5968-8878-4CA1-9152-9BEF800B0608}">
      <dgm:prSet/>
      <dgm:spPr/>
      <dgm:t>
        <a:bodyPr/>
        <a:lstStyle/>
        <a:p>
          <a:endParaRPr lang="en-US"/>
        </a:p>
      </dgm:t>
    </dgm:pt>
    <dgm:pt modelId="{62451548-E108-4653-8581-5649193DC8A9}">
      <dgm:prSet/>
      <dgm:spPr/>
      <dgm:t>
        <a:bodyPr/>
        <a:lstStyle/>
        <a:p>
          <a:r>
            <a:rPr lang="en-US" dirty="0"/>
            <a:t>The patient has worsening SIB and/or suicide attempts.</a:t>
          </a:r>
        </a:p>
      </dgm:t>
    </dgm:pt>
    <dgm:pt modelId="{FE7865FF-D83A-425D-954D-D1D4CE24D70F}" type="parTrans" cxnId="{4C3FC38F-9155-4901-836C-0294F340C345}">
      <dgm:prSet/>
      <dgm:spPr/>
      <dgm:t>
        <a:bodyPr/>
        <a:lstStyle/>
        <a:p>
          <a:endParaRPr lang="en-US"/>
        </a:p>
      </dgm:t>
    </dgm:pt>
    <dgm:pt modelId="{C62E76FC-5CCB-4A70-80F4-A92EC2420183}" type="sibTrans" cxnId="{4C3FC38F-9155-4901-836C-0294F340C345}">
      <dgm:prSet/>
      <dgm:spPr/>
      <dgm:t>
        <a:bodyPr/>
        <a:lstStyle/>
        <a:p>
          <a:endParaRPr lang="en-US"/>
        </a:p>
      </dgm:t>
    </dgm:pt>
    <dgm:pt modelId="{46362062-FD6A-4EBA-8A02-FD2944F7416C}">
      <dgm:prSet/>
      <dgm:spPr/>
      <dgm:t>
        <a:bodyPr/>
        <a:lstStyle/>
        <a:p>
          <a:r>
            <a:rPr lang="en-US" dirty="0"/>
            <a:t>The person has severe psychosis or other cognitive problems which challenge usual therapeutic work.</a:t>
          </a:r>
        </a:p>
      </dgm:t>
    </dgm:pt>
    <dgm:pt modelId="{D4EDA3F1-7E3B-4419-93C7-558B947B11D2}" type="parTrans" cxnId="{DF750945-779E-41B5-BBB7-6A043D10B0CD}">
      <dgm:prSet/>
      <dgm:spPr/>
      <dgm:t>
        <a:bodyPr/>
        <a:lstStyle/>
        <a:p>
          <a:endParaRPr lang="en-US"/>
        </a:p>
      </dgm:t>
    </dgm:pt>
    <dgm:pt modelId="{C2B2D1C4-E6B2-4374-9A91-DF46C2B10697}" type="sibTrans" cxnId="{DF750945-779E-41B5-BBB7-6A043D10B0CD}">
      <dgm:prSet/>
      <dgm:spPr/>
      <dgm:t>
        <a:bodyPr/>
        <a:lstStyle/>
        <a:p>
          <a:endParaRPr lang="en-US"/>
        </a:p>
      </dgm:t>
    </dgm:pt>
    <dgm:pt modelId="{8E8E6035-363B-4177-9B0A-6943173C8420}">
      <dgm:prSet/>
      <dgm:spPr/>
      <dgm:t>
        <a:bodyPr/>
        <a:lstStyle/>
        <a:p>
          <a:r>
            <a:rPr lang="en-US" dirty="0"/>
            <a:t>The person doesn’t want treatment.</a:t>
          </a:r>
        </a:p>
      </dgm:t>
    </dgm:pt>
    <dgm:pt modelId="{F0188F1E-7527-4B70-890F-9831EB3DF17F}" type="parTrans" cxnId="{1C947C41-4683-496D-B971-B927DFE689CE}">
      <dgm:prSet/>
      <dgm:spPr/>
      <dgm:t>
        <a:bodyPr/>
        <a:lstStyle/>
        <a:p>
          <a:endParaRPr lang="en-US"/>
        </a:p>
      </dgm:t>
    </dgm:pt>
    <dgm:pt modelId="{E70698BC-B205-44A1-8900-B5DCC0F6AFD6}" type="sibTrans" cxnId="{1C947C41-4683-496D-B971-B927DFE689CE}">
      <dgm:prSet/>
      <dgm:spPr/>
      <dgm:t>
        <a:bodyPr/>
        <a:lstStyle/>
        <a:p>
          <a:endParaRPr lang="en-US"/>
        </a:p>
      </dgm:t>
    </dgm:pt>
    <dgm:pt modelId="{FF118C86-1569-44B4-959D-6D41CB79CDFD}">
      <dgm:prSet/>
      <dgm:spPr/>
      <dgm:t>
        <a:bodyPr/>
        <a:lstStyle/>
        <a:p>
          <a:r>
            <a:rPr lang="en-US" dirty="0"/>
            <a:t>The person is not having significant trauma-related symptoms.</a:t>
          </a:r>
        </a:p>
      </dgm:t>
    </dgm:pt>
    <dgm:pt modelId="{E44F4B50-5D8F-42A9-A447-EB8F1BD381AE}" type="parTrans" cxnId="{5694FCF0-6648-4665-922E-29A3E990CEF9}">
      <dgm:prSet/>
      <dgm:spPr/>
      <dgm:t>
        <a:bodyPr/>
        <a:lstStyle/>
        <a:p>
          <a:endParaRPr lang="en-US"/>
        </a:p>
      </dgm:t>
    </dgm:pt>
    <dgm:pt modelId="{694A0756-0576-4CB2-AD18-E6F851AEE256}" type="sibTrans" cxnId="{5694FCF0-6648-4665-922E-29A3E990CEF9}">
      <dgm:prSet/>
      <dgm:spPr/>
      <dgm:t>
        <a:bodyPr/>
        <a:lstStyle/>
        <a:p>
          <a:endParaRPr lang="en-US"/>
        </a:p>
      </dgm:t>
    </dgm:pt>
    <dgm:pt modelId="{F59F51D6-9862-42EA-AB72-6B5E2B50BFB2}" type="pres">
      <dgm:prSet presAssocID="{289DDFD3-7CE8-493B-839A-8CBCA7E21FE1}" presName="linear" presStyleCnt="0">
        <dgm:presLayoutVars>
          <dgm:dir/>
          <dgm:animLvl val="lvl"/>
          <dgm:resizeHandles val="exact"/>
        </dgm:presLayoutVars>
      </dgm:prSet>
      <dgm:spPr/>
    </dgm:pt>
    <dgm:pt modelId="{3F62A01A-CDF7-48FC-986C-FBAC049B7760}" type="pres">
      <dgm:prSet presAssocID="{10F94952-A107-4180-A74F-525DE4A8D720}" presName="parentLin" presStyleCnt="0"/>
      <dgm:spPr/>
    </dgm:pt>
    <dgm:pt modelId="{D44D3817-26DF-4FF7-A042-8BB2F626E778}" type="pres">
      <dgm:prSet presAssocID="{10F94952-A107-4180-A74F-525DE4A8D720}" presName="parentLeftMargin" presStyleLbl="node1" presStyleIdx="0" presStyleCnt="3"/>
      <dgm:spPr/>
    </dgm:pt>
    <dgm:pt modelId="{93A0F9E5-22D1-42A7-BEA7-90EA6225FB28}" type="pres">
      <dgm:prSet presAssocID="{10F94952-A107-4180-A74F-525DE4A8D720}" presName="parentText" presStyleLbl="node1" presStyleIdx="0" presStyleCnt="3">
        <dgm:presLayoutVars>
          <dgm:chMax val="0"/>
          <dgm:bulletEnabled val="1"/>
        </dgm:presLayoutVars>
      </dgm:prSet>
      <dgm:spPr/>
    </dgm:pt>
    <dgm:pt modelId="{65A55700-FA7D-4F57-A741-1DA56183CB82}" type="pres">
      <dgm:prSet presAssocID="{10F94952-A107-4180-A74F-525DE4A8D720}" presName="negativeSpace" presStyleCnt="0"/>
      <dgm:spPr/>
    </dgm:pt>
    <dgm:pt modelId="{F4B0E151-A9AE-409A-88F3-DD48A6D6E9AF}" type="pres">
      <dgm:prSet presAssocID="{10F94952-A107-4180-A74F-525DE4A8D720}" presName="childText" presStyleLbl="conFgAcc1" presStyleIdx="0" presStyleCnt="3">
        <dgm:presLayoutVars>
          <dgm:bulletEnabled val="1"/>
        </dgm:presLayoutVars>
      </dgm:prSet>
      <dgm:spPr/>
    </dgm:pt>
    <dgm:pt modelId="{0B026D20-D8D2-4D4E-AEC1-8BAB5F9E7D5D}" type="pres">
      <dgm:prSet presAssocID="{AA48833F-6B53-45E3-95C6-B2C8F8CB4546}" presName="spaceBetweenRectangles" presStyleCnt="0"/>
      <dgm:spPr/>
    </dgm:pt>
    <dgm:pt modelId="{8E1956E8-F4F8-43E3-8400-0045D67F9A1A}" type="pres">
      <dgm:prSet presAssocID="{7152C325-ED36-48CE-A2F4-C760D4088455}" presName="parentLin" presStyleCnt="0"/>
      <dgm:spPr/>
    </dgm:pt>
    <dgm:pt modelId="{933E9210-7454-470E-BDBC-AF88BF60B8B1}" type="pres">
      <dgm:prSet presAssocID="{7152C325-ED36-48CE-A2F4-C760D4088455}" presName="parentLeftMargin" presStyleLbl="node1" presStyleIdx="0" presStyleCnt="3"/>
      <dgm:spPr/>
    </dgm:pt>
    <dgm:pt modelId="{84F4A49D-7517-4368-8E52-54F62B7345A3}" type="pres">
      <dgm:prSet presAssocID="{7152C325-ED36-48CE-A2F4-C760D4088455}" presName="parentText" presStyleLbl="node1" presStyleIdx="1" presStyleCnt="3">
        <dgm:presLayoutVars>
          <dgm:chMax val="0"/>
          <dgm:bulletEnabled val="1"/>
        </dgm:presLayoutVars>
      </dgm:prSet>
      <dgm:spPr/>
    </dgm:pt>
    <dgm:pt modelId="{623043E1-7595-498A-AE2F-5FA29BFCF65B}" type="pres">
      <dgm:prSet presAssocID="{7152C325-ED36-48CE-A2F4-C760D4088455}" presName="negativeSpace" presStyleCnt="0"/>
      <dgm:spPr/>
    </dgm:pt>
    <dgm:pt modelId="{1624D330-6862-4F7B-9860-79AD83590EC4}" type="pres">
      <dgm:prSet presAssocID="{7152C325-ED36-48CE-A2F4-C760D4088455}" presName="childText" presStyleLbl="conFgAcc1" presStyleIdx="1" presStyleCnt="3">
        <dgm:presLayoutVars>
          <dgm:bulletEnabled val="1"/>
        </dgm:presLayoutVars>
      </dgm:prSet>
      <dgm:spPr/>
    </dgm:pt>
    <dgm:pt modelId="{C0BF82EA-8D67-48EE-B788-509091789041}" type="pres">
      <dgm:prSet presAssocID="{8FDB9BDB-7A1E-4CE9-9638-4CA4D96BF80B}" presName="spaceBetweenRectangles" presStyleCnt="0"/>
      <dgm:spPr/>
    </dgm:pt>
    <dgm:pt modelId="{0333D7E8-B0F8-45BC-B3D8-F9C9CB1B2BEC}" type="pres">
      <dgm:prSet presAssocID="{8E8E6035-363B-4177-9B0A-6943173C8420}" presName="parentLin" presStyleCnt="0"/>
      <dgm:spPr/>
    </dgm:pt>
    <dgm:pt modelId="{44D5859C-D2E0-46C2-BFAD-0BA1BAE4D097}" type="pres">
      <dgm:prSet presAssocID="{8E8E6035-363B-4177-9B0A-6943173C8420}" presName="parentLeftMargin" presStyleLbl="node1" presStyleIdx="1" presStyleCnt="3"/>
      <dgm:spPr/>
    </dgm:pt>
    <dgm:pt modelId="{D82FC1B2-0D0B-4E97-814A-12E76D761F02}" type="pres">
      <dgm:prSet presAssocID="{8E8E6035-363B-4177-9B0A-6943173C8420}" presName="parentText" presStyleLbl="node1" presStyleIdx="2" presStyleCnt="3">
        <dgm:presLayoutVars>
          <dgm:chMax val="0"/>
          <dgm:bulletEnabled val="1"/>
        </dgm:presLayoutVars>
      </dgm:prSet>
      <dgm:spPr/>
    </dgm:pt>
    <dgm:pt modelId="{E7C5E406-78C6-453D-AB45-90FA093F7D5B}" type="pres">
      <dgm:prSet presAssocID="{8E8E6035-363B-4177-9B0A-6943173C8420}" presName="negativeSpace" presStyleCnt="0"/>
      <dgm:spPr/>
    </dgm:pt>
    <dgm:pt modelId="{71C078E9-F157-4725-8A81-DA8FB50B9B8F}" type="pres">
      <dgm:prSet presAssocID="{8E8E6035-363B-4177-9B0A-6943173C8420}" presName="childText" presStyleLbl="conFgAcc1" presStyleIdx="2" presStyleCnt="3" custLinFactNeighborY="0">
        <dgm:presLayoutVars>
          <dgm:bulletEnabled val="1"/>
        </dgm:presLayoutVars>
      </dgm:prSet>
      <dgm:spPr/>
    </dgm:pt>
  </dgm:ptLst>
  <dgm:cxnLst>
    <dgm:cxn modelId="{A8297201-B027-4CAC-BC31-10F63164D6B0}" type="presOf" srcId="{289DDFD3-7CE8-493B-839A-8CBCA7E21FE1}" destId="{F59F51D6-9862-42EA-AB72-6B5E2B50BFB2}" srcOrd="0" destOrd="0" presId="urn:microsoft.com/office/officeart/2005/8/layout/list1"/>
    <dgm:cxn modelId="{6BB31102-C039-4F81-A4E2-63F52ADB4EA5}" srcId="{7152C325-ED36-48CE-A2F4-C760D4088455}" destId="{D58989E2-E2C6-44DE-B474-81EBD7DD9CEB}" srcOrd="1" destOrd="0" parTransId="{4A424876-3B1E-4705-9E7B-549820D89BF3}" sibTransId="{D5469FD6-2BE3-45CB-A128-B375810BF098}"/>
    <dgm:cxn modelId="{DD231F0C-9F8F-40AB-B5B3-9D3453D4C4C2}" type="presOf" srcId="{7152C325-ED36-48CE-A2F4-C760D4088455}" destId="{84F4A49D-7517-4368-8E52-54F62B7345A3}" srcOrd="1" destOrd="0" presId="urn:microsoft.com/office/officeart/2005/8/layout/list1"/>
    <dgm:cxn modelId="{1C947C41-4683-496D-B971-B927DFE689CE}" srcId="{289DDFD3-7CE8-493B-839A-8CBCA7E21FE1}" destId="{8E8E6035-363B-4177-9B0A-6943173C8420}" srcOrd="2" destOrd="0" parTransId="{F0188F1E-7527-4B70-890F-9831EB3DF17F}" sibTransId="{E70698BC-B205-44A1-8900-B5DCC0F6AFD6}"/>
    <dgm:cxn modelId="{F9877943-EA4D-4F77-8AC5-7BA71EF1CED9}" type="presOf" srcId="{10F94952-A107-4180-A74F-525DE4A8D720}" destId="{D44D3817-26DF-4FF7-A042-8BB2F626E778}" srcOrd="0" destOrd="0" presId="urn:microsoft.com/office/officeart/2005/8/layout/list1"/>
    <dgm:cxn modelId="{DF750945-779E-41B5-BBB7-6A043D10B0CD}" srcId="{7152C325-ED36-48CE-A2F4-C760D4088455}" destId="{46362062-FD6A-4EBA-8A02-FD2944F7416C}" srcOrd="4" destOrd="0" parTransId="{D4EDA3F1-7E3B-4419-93C7-558B947B11D2}" sibTransId="{C2B2D1C4-E6B2-4374-9A91-DF46C2B10697}"/>
    <dgm:cxn modelId="{688B5968-8878-4CA1-9152-9BEF800B0608}" srcId="{7152C325-ED36-48CE-A2F4-C760D4088455}" destId="{91C86308-0294-45F4-AD62-8D93A36A0224}" srcOrd="2" destOrd="0" parTransId="{84DB1296-A6EC-41CB-A702-E6F0B6A5705E}" sibTransId="{EA0F681A-80C8-42E6-B0E6-18642897B37A}"/>
    <dgm:cxn modelId="{5D198B72-8653-4B2B-A121-6C5511ABA708}" type="presOf" srcId="{91C86308-0294-45F4-AD62-8D93A36A0224}" destId="{1624D330-6862-4F7B-9860-79AD83590EC4}" srcOrd="0" destOrd="2" presId="urn:microsoft.com/office/officeart/2005/8/layout/list1"/>
    <dgm:cxn modelId="{4C3FC38F-9155-4901-836C-0294F340C345}" srcId="{7152C325-ED36-48CE-A2F4-C760D4088455}" destId="{62451548-E108-4653-8581-5649193DC8A9}" srcOrd="3" destOrd="0" parTransId="{FE7865FF-D83A-425D-954D-D1D4CE24D70F}" sibTransId="{C62E76FC-5CCB-4A70-80F4-A92EC2420183}"/>
    <dgm:cxn modelId="{777E3890-7AF2-4B23-9295-21A93A3AF331}" type="presOf" srcId="{46362062-FD6A-4EBA-8A02-FD2944F7416C}" destId="{1624D330-6862-4F7B-9860-79AD83590EC4}" srcOrd="0" destOrd="4" presId="urn:microsoft.com/office/officeart/2005/8/layout/list1"/>
    <dgm:cxn modelId="{60650A9C-F5AC-4CCA-A956-60FBA2D8B1A1}" type="presOf" srcId="{10F94952-A107-4180-A74F-525DE4A8D720}" destId="{93A0F9E5-22D1-42A7-BEA7-90EA6225FB28}" srcOrd="1" destOrd="0" presId="urn:microsoft.com/office/officeart/2005/8/layout/list1"/>
    <dgm:cxn modelId="{6C60C9A4-BA65-4179-9F84-75210F2A7E12}" type="presOf" srcId="{D58989E2-E2C6-44DE-B474-81EBD7DD9CEB}" destId="{1624D330-6862-4F7B-9860-79AD83590EC4}" srcOrd="0" destOrd="1" presId="urn:microsoft.com/office/officeart/2005/8/layout/list1"/>
    <dgm:cxn modelId="{EC6F47AE-5B4C-4C85-A2E8-31D1589CCCAC}" type="presOf" srcId="{FF118C86-1569-44B4-959D-6D41CB79CDFD}" destId="{1624D330-6862-4F7B-9860-79AD83590EC4}" srcOrd="0" destOrd="0" presId="urn:microsoft.com/office/officeart/2005/8/layout/list1"/>
    <dgm:cxn modelId="{5C3C96CE-1515-471A-818D-8038DB5FAD4E}" type="presOf" srcId="{62451548-E108-4653-8581-5649193DC8A9}" destId="{1624D330-6862-4F7B-9860-79AD83590EC4}" srcOrd="0" destOrd="3" presId="urn:microsoft.com/office/officeart/2005/8/layout/list1"/>
    <dgm:cxn modelId="{B3AF3FD5-E9FA-49A8-BFFC-1A1E57329513}" type="presOf" srcId="{7152C325-ED36-48CE-A2F4-C760D4088455}" destId="{933E9210-7454-470E-BDBC-AF88BF60B8B1}" srcOrd="0" destOrd="0" presId="urn:microsoft.com/office/officeart/2005/8/layout/list1"/>
    <dgm:cxn modelId="{9927B6D6-C9A2-4262-A9F9-2388D2503640}" srcId="{289DDFD3-7CE8-493B-839A-8CBCA7E21FE1}" destId="{10F94952-A107-4180-A74F-525DE4A8D720}" srcOrd="0" destOrd="0" parTransId="{F08D2AD3-D8AA-42ED-A721-E7E293E41EBC}" sibTransId="{AA48833F-6B53-45E3-95C6-B2C8F8CB4546}"/>
    <dgm:cxn modelId="{C91359E6-8A73-4999-801A-0231A34FFFDC}" type="presOf" srcId="{8E8E6035-363B-4177-9B0A-6943173C8420}" destId="{44D5859C-D2E0-46C2-BFAD-0BA1BAE4D097}" srcOrd="0" destOrd="0" presId="urn:microsoft.com/office/officeart/2005/8/layout/list1"/>
    <dgm:cxn modelId="{2955F3E6-1167-4950-BC1C-8019EA4E5F84}" srcId="{289DDFD3-7CE8-493B-839A-8CBCA7E21FE1}" destId="{7152C325-ED36-48CE-A2F4-C760D4088455}" srcOrd="1" destOrd="0" parTransId="{D7207CBA-D7F6-4411-9446-699B86E2E320}" sibTransId="{8FDB9BDB-7A1E-4CE9-9638-4CA4D96BF80B}"/>
    <dgm:cxn modelId="{368D03EA-5D2C-45AF-8098-BEA3805BD9BE}" type="presOf" srcId="{8E8E6035-363B-4177-9B0A-6943173C8420}" destId="{D82FC1B2-0D0B-4E97-814A-12E76D761F02}" srcOrd="1" destOrd="0" presId="urn:microsoft.com/office/officeart/2005/8/layout/list1"/>
    <dgm:cxn modelId="{5694FCF0-6648-4665-922E-29A3E990CEF9}" srcId="{7152C325-ED36-48CE-A2F4-C760D4088455}" destId="{FF118C86-1569-44B4-959D-6D41CB79CDFD}" srcOrd="0" destOrd="0" parTransId="{E44F4B50-5D8F-42A9-A447-EB8F1BD381AE}" sibTransId="{694A0756-0576-4CB2-AD18-E6F851AEE256}"/>
    <dgm:cxn modelId="{F682BD46-D2AE-4231-9586-A703FD56A5C2}" type="presParOf" srcId="{F59F51D6-9862-42EA-AB72-6B5E2B50BFB2}" destId="{3F62A01A-CDF7-48FC-986C-FBAC049B7760}" srcOrd="0" destOrd="0" presId="urn:microsoft.com/office/officeart/2005/8/layout/list1"/>
    <dgm:cxn modelId="{9E10AA4D-DA22-4E65-B265-DB3427CAA5DE}" type="presParOf" srcId="{3F62A01A-CDF7-48FC-986C-FBAC049B7760}" destId="{D44D3817-26DF-4FF7-A042-8BB2F626E778}" srcOrd="0" destOrd="0" presId="urn:microsoft.com/office/officeart/2005/8/layout/list1"/>
    <dgm:cxn modelId="{E5324092-2DEB-4482-8A68-E6F744E801B2}" type="presParOf" srcId="{3F62A01A-CDF7-48FC-986C-FBAC049B7760}" destId="{93A0F9E5-22D1-42A7-BEA7-90EA6225FB28}" srcOrd="1" destOrd="0" presId="urn:microsoft.com/office/officeart/2005/8/layout/list1"/>
    <dgm:cxn modelId="{62497EA9-481E-4492-AA87-515ED602CE17}" type="presParOf" srcId="{F59F51D6-9862-42EA-AB72-6B5E2B50BFB2}" destId="{65A55700-FA7D-4F57-A741-1DA56183CB82}" srcOrd="1" destOrd="0" presId="urn:microsoft.com/office/officeart/2005/8/layout/list1"/>
    <dgm:cxn modelId="{43FC7E32-8938-48AC-B6D8-D211532C7436}" type="presParOf" srcId="{F59F51D6-9862-42EA-AB72-6B5E2B50BFB2}" destId="{F4B0E151-A9AE-409A-88F3-DD48A6D6E9AF}" srcOrd="2" destOrd="0" presId="urn:microsoft.com/office/officeart/2005/8/layout/list1"/>
    <dgm:cxn modelId="{11CC6C7D-7A28-44C8-8AD7-2721E6961E29}" type="presParOf" srcId="{F59F51D6-9862-42EA-AB72-6B5E2B50BFB2}" destId="{0B026D20-D8D2-4D4E-AEC1-8BAB5F9E7D5D}" srcOrd="3" destOrd="0" presId="urn:microsoft.com/office/officeart/2005/8/layout/list1"/>
    <dgm:cxn modelId="{C537D331-7929-44DF-9EBC-017811AA9982}" type="presParOf" srcId="{F59F51D6-9862-42EA-AB72-6B5E2B50BFB2}" destId="{8E1956E8-F4F8-43E3-8400-0045D67F9A1A}" srcOrd="4" destOrd="0" presId="urn:microsoft.com/office/officeart/2005/8/layout/list1"/>
    <dgm:cxn modelId="{6BB77186-5BFA-45ED-A389-987E31BF384C}" type="presParOf" srcId="{8E1956E8-F4F8-43E3-8400-0045D67F9A1A}" destId="{933E9210-7454-470E-BDBC-AF88BF60B8B1}" srcOrd="0" destOrd="0" presId="urn:microsoft.com/office/officeart/2005/8/layout/list1"/>
    <dgm:cxn modelId="{BFCB4E36-924A-4291-A280-BC84D8E506EC}" type="presParOf" srcId="{8E1956E8-F4F8-43E3-8400-0045D67F9A1A}" destId="{84F4A49D-7517-4368-8E52-54F62B7345A3}" srcOrd="1" destOrd="0" presId="urn:microsoft.com/office/officeart/2005/8/layout/list1"/>
    <dgm:cxn modelId="{A5527F17-739C-4DDB-A43F-C436C2716106}" type="presParOf" srcId="{F59F51D6-9862-42EA-AB72-6B5E2B50BFB2}" destId="{623043E1-7595-498A-AE2F-5FA29BFCF65B}" srcOrd="5" destOrd="0" presId="urn:microsoft.com/office/officeart/2005/8/layout/list1"/>
    <dgm:cxn modelId="{02B68C9F-11BA-4F68-8BE7-B33238C87024}" type="presParOf" srcId="{F59F51D6-9862-42EA-AB72-6B5E2B50BFB2}" destId="{1624D330-6862-4F7B-9860-79AD83590EC4}" srcOrd="6" destOrd="0" presId="urn:microsoft.com/office/officeart/2005/8/layout/list1"/>
    <dgm:cxn modelId="{C19D6FC1-E2AD-4FC7-8241-EE6C5120EF24}" type="presParOf" srcId="{F59F51D6-9862-42EA-AB72-6B5E2B50BFB2}" destId="{C0BF82EA-8D67-48EE-B788-509091789041}" srcOrd="7" destOrd="0" presId="urn:microsoft.com/office/officeart/2005/8/layout/list1"/>
    <dgm:cxn modelId="{76562AA5-1177-4F18-931D-EE36A7660C38}" type="presParOf" srcId="{F59F51D6-9862-42EA-AB72-6B5E2B50BFB2}" destId="{0333D7E8-B0F8-45BC-B3D8-F9C9CB1B2BEC}" srcOrd="8" destOrd="0" presId="urn:microsoft.com/office/officeart/2005/8/layout/list1"/>
    <dgm:cxn modelId="{383A2689-232F-4C8C-971B-86CD40AC296C}" type="presParOf" srcId="{0333D7E8-B0F8-45BC-B3D8-F9C9CB1B2BEC}" destId="{44D5859C-D2E0-46C2-BFAD-0BA1BAE4D097}" srcOrd="0" destOrd="0" presId="urn:microsoft.com/office/officeart/2005/8/layout/list1"/>
    <dgm:cxn modelId="{D7CAF719-6B6A-4084-9E14-0AD1AB98713B}" type="presParOf" srcId="{0333D7E8-B0F8-45BC-B3D8-F9C9CB1B2BEC}" destId="{D82FC1B2-0D0B-4E97-814A-12E76D761F02}" srcOrd="1" destOrd="0" presId="urn:microsoft.com/office/officeart/2005/8/layout/list1"/>
    <dgm:cxn modelId="{8EBC3B17-846C-41B8-B052-27C15F2BE798}" type="presParOf" srcId="{F59F51D6-9862-42EA-AB72-6B5E2B50BFB2}" destId="{E7C5E406-78C6-453D-AB45-90FA093F7D5B}" srcOrd="9" destOrd="0" presId="urn:microsoft.com/office/officeart/2005/8/layout/list1"/>
    <dgm:cxn modelId="{41C8FDFD-D65D-4958-8221-CEC2686AEB48}" type="presParOf" srcId="{F59F51D6-9862-42EA-AB72-6B5E2B50BFB2}" destId="{71C078E9-F157-4725-8A81-DA8FB50B9B8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EF30C71-1442-4F81-A113-605E10459B0F}"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B4E2F283-1DDF-467F-856A-89594823F4EB}">
      <dgm:prSet phldrT="[Text]"/>
      <dgm:spPr/>
      <dgm:t>
        <a:bodyPr/>
        <a:lstStyle/>
        <a:p>
          <a:r>
            <a:rPr lang="en-US" dirty="0"/>
            <a:t>Neighbors</a:t>
          </a:r>
        </a:p>
      </dgm:t>
    </dgm:pt>
    <dgm:pt modelId="{03937F83-8E83-44E7-8A31-D2E6FC404558}" type="parTrans" cxnId="{2B504A8F-0D38-475B-88B3-AA9EF3B4B87B}">
      <dgm:prSet/>
      <dgm:spPr/>
      <dgm:t>
        <a:bodyPr/>
        <a:lstStyle/>
        <a:p>
          <a:endParaRPr lang="en-US"/>
        </a:p>
      </dgm:t>
    </dgm:pt>
    <dgm:pt modelId="{0D958FD0-A958-49CF-8D73-19D0C265FE6A}" type="sibTrans" cxnId="{2B504A8F-0D38-475B-88B3-AA9EF3B4B87B}">
      <dgm:prSet/>
      <dgm:spPr/>
      <dgm:t>
        <a:bodyPr/>
        <a:lstStyle/>
        <a:p>
          <a:endParaRPr lang="en-US"/>
        </a:p>
      </dgm:t>
    </dgm:pt>
    <dgm:pt modelId="{14407453-4DC9-4E0D-BF8F-96FF8D618EC2}">
      <dgm:prSet phldrT="[Text]"/>
      <dgm:spPr/>
      <dgm:t>
        <a:bodyPr/>
        <a:lstStyle/>
        <a:p>
          <a:r>
            <a:rPr lang="en-US" dirty="0"/>
            <a:t>Work &amp; </a:t>
          </a:r>
          <a:br>
            <a:rPr lang="en-US" dirty="0"/>
          </a:br>
          <a:r>
            <a:rPr lang="en-US" dirty="0"/>
            <a:t>Co-workers</a:t>
          </a:r>
        </a:p>
      </dgm:t>
    </dgm:pt>
    <dgm:pt modelId="{AF554C8C-D9F1-46DE-9041-8B93DCA10C56}" type="parTrans" cxnId="{3B7D52C0-1F85-4228-BFAD-36FC5D6E34C5}">
      <dgm:prSet/>
      <dgm:spPr/>
      <dgm:t>
        <a:bodyPr/>
        <a:lstStyle/>
        <a:p>
          <a:endParaRPr lang="en-US"/>
        </a:p>
      </dgm:t>
    </dgm:pt>
    <dgm:pt modelId="{759D95C0-D865-4D44-8F6A-036AFCD09DA2}" type="sibTrans" cxnId="{3B7D52C0-1F85-4228-BFAD-36FC5D6E34C5}">
      <dgm:prSet/>
      <dgm:spPr/>
      <dgm:t>
        <a:bodyPr/>
        <a:lstStyle/>
        <a:p>
          <a:endParaRPr lang="en-US"/>
        </a:p>
      </dgm:t>
    </dgm:pt>
    <dgm:pt modelId="{2D5A31F3-914F-415C-BF53-F1FFF1775569}">
      <dgm:prSet phldrT="[Text]"/>
      <dgm:spPr/>
      <dgm:t>
        <a:bodyPr/>
        <a:lstStyle/>
        <a:p>
          <a:r>
            <a:rPr lang="en-US" dirty="0"/>
            <a:t>Friends</a:t>
          </a:r>
        </a:p>
      </dgm:t>
    </dgm:pt>
    <dgm:pt modelId="{B6DE32CD-2207-4582-AA0F-797EE876DD89}" type="parTrans" cxnId="{D693E6B5-2287-4DB3-8B6F-166F16EE8451}">
      <dgm:prSet/>
      <dgm:spPr/>
      <dgm:t>
        <a:bodyPr/>
        <a:lstStyle/>
        <a:p>
          <a:endParaRPr lang="en-US"/>
        </a:p>
      </dgm:t>
    </dgm:pt>
    <dgm:pt modelId="{550BC3C4-E70C-425D-8741-1A417D593032}" type="sibTrans" cxnId="{D693E6B5-2287-4DB3-8B6F-166F16EE8451}">
      <dgm:prSet/>
      <dgm:spPr/>
      <dgm:t>
        <a:bodyPr/>
        <a:lstStyle/>
        <a:p>
          <a:endParaRPr lang="en-US"/>
        </a:p>
      </dgm:t>
    </dgm:pt>
    <dgm:pt modelId="{0387F7C2-361E-4EF5-8DC5-F0DC97EC659B}">
      <dgm:prSet phldrT="[Text]"/>
      <dgm:spPr/>
      <dgm:t>
        <a:bodyPr/>
        <a:lstStyle/>
        <a:p>
          <a:r>
            <a:rPr lang="en-US" dirty="0"/>
            <a:t>Community Events</a:t>
          </a:r>
        </a:p>
      </dgm:t>
    </dgm:pt>
    <dgm:pt modelId="{41E0CDAD-392E-46C3-9B35-3F202D647A98}" type="parTrans" cxnId="{821D7808-A4B2-47B0-B2B9-EC964AB2855B}">
      <dgm:prSet/>
      <dgm:spPr/>
      <dgm:t>
        <a:bodyPr/>
        <a:lstStyle/>
        <a:p>
          <a:endParaRPr lang="en-US"/>
        </a:p>
      </dgm:t>
    </dgm:pt>
    <dgm:pt modelId="{12C6B234-295B-40A4-B481-380E4F8C5B86}" type="sibTrans" cxnId="{821D7808-A4B2-47B0-B2B9-EC964AB2855B}">
      <dgm:prSet/>
      <dgm:spPr/>
      <dgm:t>
        <a:bodyPr/>
        <a:lstStyle/>
        <a:p>
          <a:endParaRPr lang="en-US"/>
        </a:p>
      </dgm:t>
    </dgm:pt>
    <dgm:pt modelId="{2C245C58-3497-4210-B91E-6FC759329349}">
      <dgm:prSet phldrT="[Text]"/>
      <dgm:spPr/>
      <dgm:t>
        <a:bodyPr/>
        <a:lstStyle/>
        <a:p>
          <a:r>
            <a:rPr lang="en-US" dirty="0"/>
            <a:t>Recreational Activities</a:t>
          </a:r>
        </a:p>
      </dgm:t>
    </dgm:pt>
    <dgm:pt modelId="{795D4C93-5F16-472D-9857-9FA170ED6A37}" type="parTrans" cxnId="{DA9568FB-08B6-4F3E-9290-658959D5036D}">
      <dgm:prSet/>
      <dgm:spPr/>
      <dgm:t>
        <a:bodyPr/>
        <a:lstStyle/>
        <a:p>
          <a:endParaRPr lang="en-US"/>
        </a:p>
      </dgm:t>
    </dgm:pt>
    <dgm:pt modelId="{E3EA229C-3416-4D1F-B9D9-9FFEE0E4B40E}" type="sibTrans" cxnId="{DA9568FB-08B6-4F3E-9290-658959D5036D}">
      <dgm:prSet/>
      <dgm:spPr/>
      <dgm:t>
        <a:bodyPr/>
        <a:lstStyle/>
        <a:p>
          <a:endParaRPr lang="en-US"/>
        </a:p>
      </dgm:t>
    </dgm:pt>
    <dgm:pt modelId="{2C645C96-1CCA-48FC-92A6-7C84B5899CDD}">
      <dgm:prSet phldrT="[Text]"/>
      <dgm:spPr/>
      <dgm:t>
        <a:bodyPr/>
        <a:lstStyle/>
        <a:p>
          <a:r>
            <a:rPr lang="en-US" dirty="0"/>
            <a:t>Family Events</a:t>
          </a:r>
        </a:p>
      </dgm:t>
    </dgm:pt>
    <dgm:pt modelId="{65943338-A9D0-47CC-886A-0336852703B2}" type="parTrans" cxnId="{F2DBF90E-488C-4457-ABF1-851129B8D209}">
      <dgm:prSet/>
      <dgm:spPr/>
      <dgm:t>
        <a:bodyPr/>
        <a:lstStyle/>
        <a:p>
          <a:endParaRPr lang="en-US"/>
        </a:p>
      </dgm:t>
    </dgm:pt>
    <dgm:pt modelId="{606F511E-E81F-448A-A44D-A1BFE2D5F143}" type="sibTrans" cxnId="{F2DBF90E-488C-4457-ABF1-851129B8D209}">
      <dgm:prSet/>
      <dgm:spPr/>
      <dgm:t>
        <a:bodyPr/>
        <a:lstStyle/>
        <a:p>
          <a:endParaRPr lang="en-US"/>
        </a:p>
      </dgm:t>
    </dgm:pt>
    <dgm:pt modelId="{63909D15-63AD-46CD-B6DC-BD3FF162C98A}">
      <dgm:prSet phldrT="[Text]"/>
      <dgm:spPr/>
      <dgm:t>
        <a:bodyPr/>
        <a:lstStyle/>
        <a:p>
          <a:r>
            <a:rPr lang="en-US" dirty="0"/>
            <a:t>Volunteer Opportunities</a:t>
          </a:r>
        </a:p>
      </dgm:t>
    </dgm:pt>
    <dgm:pt modelId="{02C58DA9-13DB-4B98-A792-F4CEF69146FC}" type="parTrans" cxnId="{6B717138-3183-4FD7-975B-E80FD20369CB}">
      <dgm:prSet/>
      <dgm:spPr/>
      <dgm:t>
        <a:bodyPr/>
        <a:lstStyle/>
        <a:p>
          <a:endParaRPr lang="en-US"/>
        </a:p>
      </dgm:t>
    </dgm:pt>
    <dgm:pt modelId="{E473E6D5-0208-4CF3-ABEA-B86DB645BDCD}" type="sibTrans" cxnId="{6B717138-3183-4FD7-975B-E80FD20369CB}">
      <dgm:prSet/>
      <dgm:spPr/>
      <dgm:t>
        <a:bodyPr/>
        <a:lstStyle/>
        <a:p>
          <a:endParaRPr lang="en-US"/>
        </a:p>
      </dgm:t>
    </dgm:pt>
    <dgm:pt modelId="{690D2EBB-FF93-42A1-9B17-692A45168794}">
      <dgm:prSet phldrT="[Text]"/>
      <dgm:spPr/>
      <dgm:t>
        <a:bodyPr/>
        <a:lstStyle/>
        <a:p>
          <a:r>
            <a:rPr lang="en-US" dirty="0"/>
            <a:t>Educational</a:t>
          </a:r>
        </a:p>
      </dgm:t>
    </dgm:pt>
    <dgm:pt modelId="{F97E014D-0429-4B5C-975C-4FDC779C928F}" type="parTrans" cxnId="{991DD065-EE74-4E1B-8DB6-F88928067615}">
      <dgm:prSet/>
      <dgm:spPr/>
      <dgm:t>
        <a:bodyPr/>
        <a:lstStyle/>
        <a:p>
          <a:endParaRPr lang="en-US"/>
        </a:p>
      </dgm:t>
    </dgm:pt>
    <dgm:pt modelId="{0C4BFD93-E38C-4E48-87D2-D0ADBDC0A596}" type="sibTrans" cxnId="{991DD065-EE74-4E1B-8DB6-F88928067615}">
      <dgm:prSet/>
      <dgm:spPr/>
      <dgm:t>
        <a:bodyPr/>
        <a:lstStyle/>
        <a:p>
          <a:endParaRPr lang="en-US"/>
        </a:p>
      </dgm:t>
    </dgm:pt>
    <dgm:pt modelId="{78712DF3-AD20-4170-BA0A-D5B33A52CA1F}">
      <dgm:prSet phldrT="[Text]"/>
      <dgm:spPr/>
      <dgm:t>
        <a:bodyPr/>
        <a:lstStyle/>
        <a:p>
          <a:r>
            <a:rPr lang="en-US" dirty="0"/>
            <a:t>Religious Affiliation</a:t>
          </a:r>
        </a:p>
      </dgm:t>
    </dgm:pt>
    <dgm:pt modelId="{D0FFCA4A-3359-4022-9AA4-76C1EF2D45AA}" type="parTrans" cxnId="{C7C60DC5-429F-4970-B1E9-F19D73359196}">
      <dgm:prSet/>
      <dgm:spPr/>
      <dgm:t>
        <a:bodyPr/>
        <a:lstStyle/>
        <a:p>
          <a:endParaRPr lang="en-US"/>
        </a:p>
      </dgm:t>
    </dgm:pt>
    <dgm:pt modelId="{E2A0A507-5CF7-44AF-B5B0-61A945F28645}" type="sibTrans" cxnId="{C7C60DC5-429F-4970-B1E9-F19D73359196}">
      <dgm:prSet/>
      <dgm:spPr/>
      <dgm:t>
        <a:bodyPr/>
        <a:lstStyle/>
        <a:p>
          <a:endParaRPr lang="en-US"/>
        </a:p>
      </dgm:t>
    </dgm:pt>
    <dgm:pt modelId="{D032F1ED-07BE-49AA-88C4-AF006CA62E31}" type="pres">
      <dgm:prSet presAssocID="{DEF30C71-1442-4F81-A113-605E10459B0F}" presName="Name0" presStyleCnt="0">
        <dgm:presLayoutVars>
          <dgm:dir/>
          <dgm:resizeHandles/>
        </dgm:presLayoutVars>
      </dgm:prSet>
      <dgm:spPr/>
    </dgm:pt>
    <dgm:pt modelId="{34750B75-047B-4B01-9707-CC6E41ACF047}" type="pres">
      <dgm:prSet presAssocID="{B4E2F283-1DDF-467F-856A-89594823F4EB}" presName="compNode" presStyleCnt="0"/>
      <dgm:spPr/>
    </dgm:pt>
    <dgm:pt modelId="{C358208D-022B-4BEC-BCCE-065B589D1876}" type="pres">
      <dgm:prSet presAssocID="{B4E2F283-1DDF-467F-856A-89594823F4EB}" presName="dummyConnPt" presStyleCnt="0"/>
      <dgm:spPr/>
    </dgm:pt>
    <dgm:pt modelId="{EBB5B5F8-D0F0-4CA1-AB1A-F6272E5A6333}" type="pres">
      <dgm:prSet presAssocID="{B4E2F283-1DDF-467F-856A-89594823F4EB}" presName="node" presStyleLbl="node1" presStyleIdx="0" presStyleCnt="9">
        <dgm:presLayoutVars>
          <dgm:bulletEnabled val="1"/>
        </dgm:presLayoutVars>
      </dgm:prSet>
      <dgm:spPr/>
    </dgm:pt>
    <dgm:pt modelId="{AD866123-B692-4B0B-85F7-D9BAD6E76103}" type="pres">
      <dgm:prSet presAssocID="{0D958FD0-A958-49CF-8D73-19D0C265FE6A}" presName="sibTrans" presStyleLbl="bgSibTrans2D1" presStyleIdx="0" presStyleCnt="8"/>
      <dgm:spPr/>
    </dgm:pt>
    <dgm:pt modelId="{12191959-5DDE-45BC-9E00-3876EA789FCE}" type="pres">
      <dgm:prSet presAssocID="{14407453-4DC9-4E0D-BF8F-96FF8D618EC2}" presName="compNode" presStyleCnt="0"/>
      <dgm:spPr/>
    </dgm:pt>
    <dgm:pt modelId="{74E40AEE-B44A-4E91-8915-61A90B790158}" type="pres">
      <dgm:prSet presAssocID="{14407453-4DC9-4E0D-BF8F-96FF8D618EC2}" presName="dummyConnPt" presStyleCnt="0"/>
      <dgm:spPr/>
    </dgm:pt>
    <dgm:pt modelId="{A6B3B376-5AB9-492C-8355-5F46F4CBFB9F}" type="pres">
      <dgm:prSet presAssocID="{14407453-4DC9-4E0D-BF8F-96FF8D618EC2}" presName="node" presStyleLbl="node1" presStyleIdx="1" presStyleCnt="9">
        <dgm:presLayoutVars>
          <dgm:bulletEnabled val="1"/>
        </dgm:presLayoutVars>
      </dgm:prSet>
      <dgm:spPr/>
    </dgm:pt>
    <dgm:pt modelId="{0B866628-F64C-4ABC-ADDA-ADA1BC6B589C}" type="pres">
      <dgm:prSet presAssocID="{759D95C0-D865-4D44-8F6A-036AFCD09DA2}" presName="sibTrans" presStyleLbl="bgSibTrans2D1" presStyleIdx="1" presStyleCnt="8"/>
      <dgm:spPr/>
    </dgm:pt>
    <dgm:pt modelId="{4045F234-52E4-4283-B7CB-B9C24E9537D5}" type="pres">
      <dgm:prSet presAssocID="{2D5A31F3-914F-415C-BF53-F1FFF1775569}" presName="compNode" presStyleCnt="0"/>
      <dgm:spPr/>
    </dgm:pt>
    <dgm:pt modelId="{DA620847-2FA8-4379-88C6-A273A29C763B}" type="pres">
      <dgm:prSet presAssocID="{2D5A31F3-914F-415C-BF53-F1FFF1775569}" presName="dummyConnPt" presStyleCnt="0"/>
      <dgm:spPr/>
    </dgm:pt>
    <dgm:pt modelId="{D365F9A7-A8BA-4813-A3DF-C809F909F7E5}" type="pres">
      <dgm:prSet presAssocID="{2D5A31F3-914F-415C-BF53-F1FFF1775569}" presName="node" presStyleLbl="node1" presStyleIdx="2" presStyleCnt="9">
        <dgm:presLayoutVars>
          <dgm:bulletEnabled val="1"/>
        </dgm:presLayoutVars>
      </dgm:prSet>
      <dgm:spPr/>
    </dgm:pt>
    <dgm:pt modelId="{8221088B-E46B-4FE4-8BED-B8EA7B1FF98A}" type="pres">
      <dgm:prSet presAssocID="{550BC3C4-E70C-425D-8741-1A417D593032}" presName="sibTrans" presStyleLbl="bgSibTrans2D1" presStyleIdx="2" presStyleCnt="8"/>
      <dgm:spPr/>
    </dgm:pt>
    <dgm:pt modelId="{966C7ECD-345F-4FDB-8FBA-B1DED728E14B}" type="pres">
      <dgm:prSet presAssocID="{0387F7C2-361E-4EF5-8DC5-F0DC97EC659B}" presName="compNode" presStyleCnt="0"/>
      <dgm:spPr/>
    </dgm:pt>
    <dgm:pt modelId="{8DD27D69-8FD7-4F90-AE25-E3367090A33F}" type="pres">
      <dgm:prSet presAssocID="{0387F7C2-361E-4EF5-8DC5-F0DC97EC659B}" presName="dummyConnPt" presStyleCnt="0"/>
      <dgm:spPr/>
    </dgm:pt>
    <dgm:pt modelId="{BD6EF9AC-4805-4C80-8515-E7D61795CBBF}" type="pres">
      <dgm:prSet presAssocID="{0387F7C2-361E-4EF5-8DC5-F0DC97EC659B}" presName="node" presStyleLbl="node1" presStyleIdx="3" presStyleCnt="9">
        <dgm:presLayoutVars>
          <dgm:bulletEnabled val="1"/>
        </dgm:presLayoutVars>
      </dgm:prSet>
      <dgm:spPr/>
    </dgm:pt>
    <dgm:pt modelId="{4401044E-EDE6-4506-B9EE-39A9158C99A7}" type="pres">
      <dgm:prSet presAssocID="{12C6B234-295B-40A4-B481-380E4F8C5B86}" presName="sibTrans" presStyleLbl="bgSibTrans2D1" presStyleIdx="3" presStyleCnt="8"/>
      <dgm:spPr/>
    </dgm:pt>
    <dgm:pt modelId="{42A9AE77-B1D8-4536-9353-4C4D536F1F71}" type="pres">
      <dgm:prSet presAssocID="{2C245C58-3497-4210-B91E-6FC759329349}" presName="compNode" presStyleCnt="0"/>
      <dgm:spPr/>
    </dgm:pt>
    <dgm:pt modelId="{18311154-D872-49E5-874F-077645CE02D3}" type="pres">
      <dgm:prSet presAssocID="{2C245C58-3497-4210-B91E-6FC759329349}" presName="dummyConnPt" presStyleCnt="0"/>
      <dgm:spPr/>
    </dgm:pt>
    <dgm:pt modelId="{67FF7856-47B6-4C9F-9DAF-0510A79605D6}" type="pres">
      <dgm:prSet presAssocID="{2C245C58-3497-4210-B91E-6FC759329349}" presName="node" presStyleLbl="node1" presStyleIdx="4" presStyleCnt="9">
        <dgm:presLayoutVars>
          <dgm:bulletEnabled val="1"/>
        </dgm:presLayoutVars>
      </dgm:prSet>
      <dgm:spPr/>
    </dgm:pt>
    <dgm:pt modelId="{9465999C-2B75-4D3B-A3AC-5D9393588536}" type="pres">
      <dgm:prSet presAssocID="{E3EA229C-3416-4D1F-B9D9-9FFEE0E4B40E}" presName="sibTrans" presStyleLbl="bgSibTrans2D1" presStyleIdx="4" presStyleCnt="8"/>
      <dgm:spPr/>
    </dgm:pt>
    <dgm:pt modelId="{51807EA4-E9CB-4B0A-9D9D-373F58329C5D}" type="pres">
      <dgm:prSet presAssocID="{2C645C96-1CCA-48FC-92A6-7C84B5899CDD}" presName="compNode" presStyleCnt="0"/>
      <dgm:spPr/>
    </dgm:pt>
    <dgm:pt modelId="{1E5380D6-7875-4B4C-AE98-BB016378EF19}" type="pres">
      <dgm:prSet presAssocID="{2C645C96-1CCA-48FC-92A6-7C84B5899CDD}" presName="dummyConnPt" presStyleCnt="0"/>
      <dgm:spPr/>
    </dgm:pt>
    <dgm:pt modelId="{F856A72F-0ED6-4DE2-8C6F-C97E6A37C728}" type="pres">
      <dgm:prSet presAssocID="{2C645C96-1CCA-48FC-92A6-7C84B5899CDD}" presName="node" presStyleLbl="node1" presStyleIdx="5" presStyleCnt="9">
        <dgm:presLayoutVars>
          <dgm:bulletEnabled val="1"/>
        </dgm:presLayoutVars>
      </dgm:prSet>
      <dgm:spPr/>
    </dgm:pt>
    <dgm:pt modelId="{0F9E870B-C0D7-4B24-B0DD-B6C43A2D360A}" type="pres">
      <dgm:prSet presAssocID="{606F511E-E81F-448A-A44D-A1BFE2D5F143}" presName="sibTrans" presStyleLbl="bgSibTrans2D1" presStyleIdx="5" presStyleCnt="8"/>
      <dgm:spPr/>
    </dgm:pt>
    <dgm:pt modelId="{6176D009-47EA-4D19-8DD0-1FDA507AE200}" type="pres">
      <dgm:prSet presAssocID="{63909D15-63AD-46CD-B6DC-BD3FF162C98A}" presName="compNode" presStyleCnt="0"/>
      <dgm:spPr/>
    </dgm:pt>
    <dgm:pt modelId="{E7FE32B7-00EA-414C-AA56-E8ED97B19759}" type="pres">
      <dgm:prSet presAssocID="{63909D15-63AD-46CD-B6DC-BD3FF162C98A}" presName="dummyConnPt" presStyleCnt="0"/>
      <dgm:spPr/>
    </dgm:pt>
    <dgm:pt modelId="{617957E6-657F-4AA5-8EC0-44E358AA88EE}" type="pres">
      <dgm:prSet presAssocID="{63909D15-63AD-46CD-B6DC-BD3FF162C98A}" presName="node" presStyleLbl="node1" presStyleIdx="6" presStyleCnt="9">
        <dgm:presLayoutVars>
          <dgm:bulletEnabled val="1"/>
        </dgm:presLayoutVars>
      </dgm:prSet>
      <dgm:spPr/>
    </dgm:pt>
    <dgm:pt modelId="{F9FEAB8F-4A04-4573-9F01-CB48AC59BB6A}" type="pres">
      <dgm:prSet presAssocID="{E473E6D5-0208-4CF3-ABEA-B86DB645BDCD}" presName="sibTrans" presStyleLbl="bgSibTrans2D1" presStyleIdx="6" presStyleCnt="8"/>
      <dgm:spPr/>
    </dgm:pt>
    <dgm:pt modelId="{4186409D-BBDC-47D9-9CEF-BDC8E609A2A7}" type="pres">
      <dgm:prSet presAssocID="{690D2EBB-FF93-42A1-9B17-692A45168794}" presName="compNode" presStyleCnt="0"/>
      <dgm:spPr/>
    </dgm:pt>
    <dgm:pt modelId="{1421E225-46E8-4D42-A9B5-2F504B2CF0A0}" type="pres">
      <dgm:prSet presAssocID="{690D2EBB-FF93-42A1-9B17-692A45168794}" presName="dummyConnPt" presStyleCnt="0"/>
      <dgm:spPr/>
    </dgm:pt>
    <dgm:pt modelId="{CBEF8291-F422-441B-9A3B-0CA0159E686D}" type="pres">
      <dgm:prSet presAssocID="{690D2EBB-FF93-42A1-9B17-692A45168794}" presName="node" presStyleLbl="node1" presStyleIdx="7" presStyleCnt="9">
        <dgm:presLayoutVars>
          <dgm:bulletEnabled val="1"/>
        </dgm:presLayoutVars>
      </dgm:prSet>
      <dgm:spPr/>
    </dgm:pt>
    <dgm:pt modelId="{1472E461-EEB1-47DA-8CFD-6383B37A6990}" type="pres">
      <dgm:prSet presAssocID="{0C4BFD93-E38C-4E48-87D2-D0ADBDC0A596}" presName="sibTrans" presStyleLbl="bgSibTrans2D1" presStyleIdx="7" presStyleCnt="8"/>
      <dgm:spPr/>
    </dgm:pt>
    <dgm:pt modelId="{397165EA-6804-4703-AF3A-B97BD4CB8BC8}" type="pres">
      <dgm:prSet presAssocID="{78712DF3-AD20-4170-BA0A-D5B33A52CA1F}" presName="compNode" presStyleCnt="0"/>
      <dgm:spPr/>
    </dgm:pt>
    <dgm:pt modelId="{C12BFD4A-B3B4-449B-B295-798F5FC6EB07}" type="pres">
      <dgm:prSet presAssocID="{78712DF3-AD20-4170-BA0A-D5B33A52CA1F}" presName="dummyConnPt" presStyleCnt="0"/>
      <dgm:spPr/>
    </dgm:pt>
    <dgm:pt modelId="{60C44C0C-E90B-4DDB-95EB-C09885C0EE5A}" type="pres">
      <dgm:prSet presAssocID="{78712DF3-AD20-4170-BA0A-D5B33A52CA1F}" presName="node" presStyleLbl="node1" presStyleIdx="8" presStyleCnt="9">
        <dgm:presLayoutVars>
          <dgm:bulletEnabled val="1"/>
        </dgm:presLayoutVars>
      </dgm:prSet>
      <dgm:spPr/>
    </dgm:pt>
  </dgm:ptLst>
  <dgm:cxnLst>
    <dgm:cxn modelId="{821D7808-A4B2-47B0-B2B9-EC964AB2855B}" srcId="{DEF30C71-1442-4F81-A113-605E10459B0F}" destId="{0387F7C2-361E-4EF5-8DC5-F0DC97EC659B}" srcOrd="3" destOrd="0" parTransId="{41E0CDAD-392E-46C3-9B35-3F202D647A98}" sibTransId="{12C6B234-295B-40A4-B481-380E4F8C5B86}"/>
    <dgm:cxn modelId="{5ED1AB09-6886-4B46-9EC2-3E422EF8753C}" type="presOf" srcId="{2C645C96-1CCA-48FC-92A6-7C84B5899CDD}" destId="{F856A72F-0ED6-4DE2-8C6F-C97E6A37C728}" srcOrd="0" destOrd="0" presId="urn:microsoft.com/office/officeart/2005/8/layout/bProcess4"/>
    <dgm:cxn modelId="{F2DBF90E-488C-4457-ABF1-851129B8D209}" srcId="{DEF30C71-1442-4F81-A113-605E10459B0F}" destId="{2C645C96-1CCA-48FC-92A6-7C84B5899CDD}" srcOrd="5" destOrd="0" parTransId="{65943338-A9D0-47CC-886A-0336852703B2}" sibTransId="{606F511E-E81F-448A-A44D-A1BFE2D5F143}"/>
    <dgm:cxn modelId="{1C962D10-73E9-4DDF-B4DA-DD19AEB6CF9C}" type="presOf" srcId="{759D95C0-D865-4D44-8F6A-036AFCD09DA2}" destId="{0B866628-F64C-4ABC-ADDA-ADA1BC6B589C}" srcOrd="0" destOrd="0" presId="urn:microsoft.com/office/officeart/2005/8/layout/bProcess4"/>
    <dgm:cxn modelId="{6B717138-3183-4FD7-975B-E80FD20369CB}" srcId="{DEF30C71-1442-4F81-A113-605E10459B0F}" destId="{63909D15-63AD-46CD-B6DC-BD3FF162C98A}" srcOrd="6" destOrd="0" parTransId="{02C58DA9-13DB-4B98-A792-F4CEF69146FC}" sibTransId="{E473E6D5-0208-4CF3-ABEA-B86DB645BDCD}"/>
    <dgm:cxn modelId="{F2ED8039-60C9-42AC-9302-3C9DC5853407}" type="presOf" srcId="{E3EA229C-3416-4D1F-B9D9-9FFEE0E4B40E}" destId="{9465999C-2B75-4D3B-A3AC-5D9393588536}" srcOrd="0" destOrd="0" presId="urn:microsoft.com/office/officeart/2005/8/layout/bProcess4"/>
    <dgm:cxn modelId="{668CFF3A-C1F1-4DE2-BF78-13AD1EEDFB19}" type="presOf" srcId="{2C245C58-3497-4210-B91E-6FC759329349}" destId="{67FF7856-47B6-4C9F-9DAF-0510A79605D6}" srcOrd="0" destOrd="0" presId="urn:microsoft.com/office/officeart/2005/8/layout/bProcess4"/>
    <dgm:cxn modelId="{4B6A2845-5CFA-4D5F-9AB7-A05157029C1B}" type="presOf" srcId="{606F511E-E81F-448A-A44D-A1BFE2D5F143}" destId="{0F9E870B-C0D7-4B24-B0DD-B6C43A2D360A}" srcOrd="0" destOrd="0" presId="urn:microsoft.com/office/officeart/2005/8/layout/bProcess4"/>
    <dgm:cxn modelId="{991DD065-EE74-4E1B-8DB6-F88928067615}" srcId="{DEF30C71-1442-4F81-A113-605E10459B0F}" destId="{690D2EBB-FF93-42A1-9B17-692A45168794}" srcOrd="7" destOrd="0" parTransId="{F97E014D-0429-4B5C-975C-4FDC779C928F}" sibTransId="{0C4BFD93-E38C-4E48-87D2-D0ADBDC0A596}"/>
    <dgm:cxn modelId="{2D734D55-F1D7-4A4D-9062-53B28F917EAF}" type="presOf" srcId="{B4E2F283-1DDF-467F-856A-89594823F4EB}" destId="{EBB5B5F8-D0F0-4CA1-AB1A-F6272E5A6333}" srcOrd="0" destOrd="0" presId="urn:microsoft.com/office/officeart/2005/8/layout/bProcess4"/>
    <dgm:cxn modelId="{D37D308D-D071-4EB0-B3CC-B1233AEF8871}" type="presOf" srcId="{E473E6D5-0208-4CF3-ABEA-B86DB645BDCD}" destId="{F9FEAB8F-4A04-4573-9F01-CB48AC59BB6A}" srcOrd="0" destOrd="0" presId="urn:microsoft.com/office/officeart/2005/8/layout/bProcess4"/>
    <dgm:cxn modelId="{2B504A8F-0D38-475B-88B3-AA9EF3B4B87B}" srcId="{DEF30C71-1442-4F81-A113-605E10459B0F}" destId="{B4E2F283-1DDF-467F-856A-89594823F4EB}" srcOrd="0" destOrd="0" parTransId="{03937F83-8E83-44E7-8A31-D2E6FC404558}" sibTransId="{0D958FD0-A958-49CF-8D73-19D0C265FE6A}"/>
    <dgm:cxn modelId="{84596D93-EF17-42D1-857E-7B0BFD0F1F11}" type="presOf" srcId="{0387F7C2-361E-4EF5-8DC5-F0DC97EC659B}" destId="{BD6EF9AC-4805-4C80-8515-E7D61795CBBF}" srcOrd="0" destOrd="0" presId="urn:microsoft.com/office/officeart/2005/8/layout/bProcess4"/>
    <dgm:cxn modelId="{8BE08399-79F3-46E6-8D11-48FDF57BD1FA}" type="presOf" srcId="{550BC3C4-E70C-425D-8741-1A417D593032}" destId="{8221088B-E46B-4FE4-8BED-B8EA7B1FF98A}" srcOrd="0" destOrd="0" presId="urn:microsoft.com/office/officeart/2005/8/layout/bProcess4"/>
    <dgm:cxn modelId="{0F1A4BA0-A89C-4342-AC05-52BA9742DBED}" type="presOf" srcId="{DEF30C71-1442-4F81-A113-605E10459B0F}" destId="{D032F1ED-07BE-49AA-88C4-AF006CA62E31}" srcOrd="0" destOrd="0" presId="urn:microsoft.com/office/officeart/2005/8/layout/bProcess4"/>
    <dgm:cxn modelId="{16DD6DA3-F0E2-4916-AD5B-64455C58398F}" type="presOf" srcId="{12C6B234-295B-40A4-B481-380E4F8C5B86}" destId="{4401044E-EDE6-4506-B9EE-39A9158C99A7}" srcOrd="0" destOrd="0" presId="urn:microsoft.com/office/officeart/2005/8/layout/bProcess4"/>
    <dgm:cxn modelId="{D693E6B5-2287-4DB3-8B6F-166F16EE8451}" srcId="{DEF30C71-1442-4F81-A113-605E10459B0F}" destId="{2D5A31F3-914F-415C-BF53-F1FFF1775569}" srcOrd="2" destOrd="0" parTransId="{B6DE32CD-2207-4582-AA0F-797EE876DD89}" sibTransId="{550BC3C4-E70C-425D-8741-1A417D593032}"/>
    <dgm:cxn modelId="{3B7D52C0-1F85-4228-BFAD-36FC5D6E34C5}" srcId="{DEF30C71-1442-4F81-A113-605E10459B0F}" destId="{14407453-4DC9-4E0D-BF8F-96FF8D618EC2}" srcOrd="1" destOrd="0" parTransId="{AF554C8C-D9F1-46DE-9041-8B93DCA10C56}" sibTransId="{759D95C0-D865-4D44-8F6A-036AFCD09DA2}"/>
    <dgm:cxn modelId="{C7C60DC5-429F-4970-B1E9-F19D73359196}" srcId="{DEF30C71-1442-4F81-A113-605E10459B0F}" destId="{78712DF3-AD20-4170-BA0A-D5B33A52CA1F}" srcOrd="8" destOrd="0" parTransId="{D0FFCA4A-3359-4022-9AA4-76C1EF2D45AA}" sibTransId="{E2A0A507-5CF7-44AF-B5B0-61A945F28645}"/>
    <dgm:cxn modelId="{E9EDB2C7-273E-4569-8F7E-8757D63FD73C}" type="presOf" srcId="{0D958FD0-A958-49CF-8D73-19D0C265FE6A}" destId="{AD866123-B692-4B0B-85F7-D9BAD6E76103}" srcOrd="0" destOrd="0" presId="urn:microsoft.com/office/officeart/2005/8/layout/bProcess4"/>
    <dgm:cxn modelId="{D6A712CB-9E8B-4A3E-850F-4B7FCE160809}" type="presOf" srcId="{2D5A31F3-914F-415C-BF53-F1FFF1775569}" destId="{D365F9A7-A8BA-4813-A3DF-C809F909F7E5}" srcOrd="0" destOrd="0" presId="urn:microsoft.com/office/officeart/2005/8/layout/bProcess4"/>
    <dgm:cxn modelId="{EC9C62D1-2D8B-4D07-A1F1-661406ED9B94}" type="presOf" srcId="{78712DF3-AD20-4170-BA0A-D5B33A52CA1F}" destId="{60C44C0C-E90B-4DDB-95EB-C09885C0EE5A}" srcOrd="0" destOrd="0" presId="urn:microsoft.com/office/officeart/2005/8/layout/bProcess4"/>
    <dgm:cxn modelId="{A3FEDFD2-1F61-422B-BD2B-61D5C0834F4D}" type="presOf" srcId="{690D2EBB-FF93-42A1-9B17-692A45168794}" destId="{CBEF8291-F422-441B-9A3B-0CA0159E686D}" srcOrd="0" destOrd="0" presId="urn:microsoft.com/office/officeart/2005/8/layout/bProcess4"/>
    <dgm:cxn modelId="{CA8B77D3-9376-4843-8FE9-E3EF516B6624}" type="presOf" srcId="{14407453-4DC9-4E0D-BF8F-96FF8D618EC2}" destId="{A6B3B376-5AB9-492C-8355-5F46F4CBFB9F}" srcOrd="0" destOrd="0" presId="urn:microsoft.com/office/officeart/2005/8/layout/bProcess4"/>
    <dgm:cxn modelId="{DDF1A9EB-2D23-446B-950A-6CDE29B9545B}" type="presOf" srcId="{63909D15-63AD-46CD-B6DC-BD3FF162C98A}" destId="{617957E6-657F-4AA5-8EC0-44E358AA88EE}" srcOrd="0" destOrd="0" presId="urn:microsoft.com/office/officeart/2005/8/layout/bProcess4"/>
    <dgm:cxn modelId="{603488F7-2BBC-4431-AF79-74EA5F4DEEFA}" type="presOf" srcId="{0C4BFD93-E38C-4E48-87D2-D0ADBDC0A596}" destId="{1472E461-EEB1-47DA-8CFD-6383B37A6990}" srcOrd="0" destOrd="0" presId="urn:microsoft.com/office/officeart/2005/8/layout/bProcess4"/>
    <dgm:cxn modelId="{DA9568FB-08B6-4F3E-9290-658959D5036D}" srcId="{DEF30C71-1442-4F81-A113-605E10459B0F}" destId="{2C245C58-3497-4210-B91E-6FC759329349}" srcOrd="4" destOrd="0" parTransId="{795D4C93-5F16-472D-9857-9FA170ED6A37}" sibTransId="{E3EA229C-3416-4D1F-B9D9-9FFEE0E4B40E}"/>
    <dgm:cxn modelId="{5F434C95-0A35-4927-AD6B-3652FD0C1D3C}" type="presParOf" srcId="{D032F1ED-07BE-49AA-88C4-AF006CA62E31}" destId="{34750B75-047B-4B01-9707-CC6E41ACF047}" srcOrd="0" destOrd="0" presId="urn:microsoft.com/office/officeart/2005/8/layout/bProcess4"/>
    <dgm:cxn modelId="{43241F07-C93C-4D75-AAE1-1D56E14752CB}" type="presParOf" srcId="{34750B75-047B-4B01-9707-CC6E41ACF047}" destId="{C358208D-022B-4BEC-BCCE-065B589D1876}" srcOrd="0" destOrd="0" presId="urn:microsoft.com/office/officeart/2005/8/layout/bProcess4"/>
    <dgm:cxn modelId="{8C85B0D7-9174-4D31-861C-497330E017E6}" type="presParOf" srcId="{34750B75-047B-4B01-9707-CC6E41ACF047}" destId="{EBB5B5F8-D0F0-4CA1-AB1A-F6272E5A6333}" srcOrd="1" destOrd="0" presId="urn:microsoft.com/office/officeart/2005/8/layout/bProcess4"/>
    <dgm:cxn modelId="{E1E16CF0-D997-4A9D-8703-8AB7FB9FE119}" type="presParOf" srcId="{D032F1ED-07BE-49AA-88C4-AF006CA62E31}" destId="{AD866123-B692-4B0B-85F7-D9BAD6E76103}" srcOrd="1" destOrd="0" presId="urn:microsoft.com/office/officeart/2005/8/layout/bProcess4"/>
    <dgm:cxn modelId="{8FAF943B-8371-47F2-BF4E-91A767B0F853}" type="presParOf" srcId="{D032F1ED-07BE-49AA-88C4-AF006CA62E31}" destId="{12191959-5DDE-45BC-9E00-3876EA789FCE}" srcOrd="2" destOrd="0" presId="urn:microsoft.com/office/officeart/2005/8/layout/bProcess4"/>
    <dgm:cxn modelId="{5728C27A-84F2-42EC-A504-BC933D19BE07}" type="presParOf" srcId="{12191959-5DDE-45BC-9E00-3876EA789FCE}" destId="{74E40AEE-B44A-4E91-8915-61A90B790158}" srcOrd="0" destOrd="0" presId="urn:microsoft.com/office/officeart/2005/8/layout/bProcess4"/>
    <dgm:cxn modelId="{2B3E97F2-CBE5-4691-A2B9-71900A88F036}" type="presParOf" srcId="{12191959-5DDE-45BC-9E00-3876EA789FCE}" destId="{A6B3B376-5AB9-492C-8355-5F46F4CBFB9F}" srcOrd="1" destOrd="0" presId="urn:microsoft.com/office/officeart/2005/8/layout/bProcess4"/>
    <dgm:cxn modelId="{CB6E4E8A-472C-4AAB-953C-D9283416DFF0}" type="presParOf" srcId="{D032F1ED-07BE-49AA-88C4-AF006CA62E31}" destId="{0B866628-F64C-4ABC-ADDA-ADA1BC6B589C}" srcOrd="3" destOrd="0" presId="urn:microsoft.com/office/officeart/2005/8/layout/bProcess4"/>
    <dgm:cxn modelId="{AFA13FD2-2E4C-4D9D-AE28-21003C25AF1B}" type="presParOf" srcId="{D032F1ED-07BE-49AA-88C4-AF006CA62E31}" destId="{4045F234-52E4-4283-B7CB-B9C24E9537D5}" srcOrd="4" destOrd="0" presId="urn:microsoft.com/office/officeart/2005/8/layout/bProcess4"/>
    <dgm:cxn modelId="{AFFDB2FF-FE0E-49CB-9374-ECC2B2647D1D}" type="presParOf" srcId="{4045F234-52E4-4283-B7CB-B9C24E9537D5}" destId="{DA620847-2FA8-4379-88C6-A273A29C763B}" srcOrd="0" destOrd="0" presId="urn:microsoft.com/office/officeart/2005/8/layout/bProcess4"/>
    <dgm:cxn modelId="{61F34EEE-6268-4801-99DC-9B0A4C7766E6}" type="presParOf" srcId="{4045F234-52E4-4283-B7CB-B9C24E9537D5}" destId="{D365F9A7-A8BA-4813-A3DF-C809F909F7E5}" srcOrd="1" destOrd="0" presId="urn:microsoft.com/office/officeart/2005/8/layout/bProcess4"/>
    <dgm:cxn modelId="{2D98A066-346C-42EB-8D39-F3DC903FADD5}" type="presParOf" srcId="{D032F1ED-07BE-49AA-88C4-AF006CA62E31}" destId="{8221088B-E46B-4FE4-8BED-B8EA7B1FF98A}" srcOrd="5" destOrd="0" presId="urn:microsoft.com/office/officeart/2005/8/layout/bProcess4"/>
    <dgm:cxn modelId="{2A05E21E-136B-4D72-B4F7-A6F5080FBD39}" type="presParOf" srcId="{D032F1ED-07BE-49AA-88C4-AF006CA62E31}" destId="{966C7ECD-345F-4FDB-8FBA-B1DED728E14B}" srcOrd="6" destOrd="0" presId="urn:microsoft.com/office/officeart/2005/8/layout/bProcess4"/>
    <dgm:cxn modelId="{BD21E29B-F1B0-468A-974E-7980D2AA268B}" type="presParOf" srcId="{966C7ECD-345F-4FDB-8FBA-B1DED728E14B}" destId="{8DD27D69-8FD7-4F90-AE25-E3367090A33F}" srcOrd="0" destOrd="0" presId="urn:microsoft.com/office/officeart/2005/8/layout/bProcess4"/>
    <dgm:cxn modelId="{9E843072-8D24-498C-A4CF-E182C984F91A}" type="presParOf" srcId="{966C7ECD-345F-4FDB-8FBA-B1DED728E14B}" destId="{BD6EF9AC-4805-4C80-8515-E7D61795CBBF}" srcOrd="1" destOrd="0" presId="urn:microsoft.com/office/officeart/2005/8/layout/bProcess4"/>
    <dgm:cxn modelId="{B3098501-548C-444A-97DA-EFE71DEBAFA5}" type="presParOf" srcId="{D032F1ED-07BE-49AA-88C4-AF006CA62E31}" destId="{4401044E-EDE6-4506-B9EE-39A9158C99A7}" srcOrd="7" destOrd="0" presId="urn:microsoft.com/office/officeart/2005/8/layout/bProcess4"/>
    <dgm:cxn modelId="{F4A62E26-4F09-4314-A8D7-6512B5DF6DD9}" type="presParOf" srcId="{D032F1ED-07BE-49AA-88C4-AF006CA62E31}" destId="{42A9AE77-B1D8-4536-9353-4C4D536F1F71}" srcOrd="8" destOrd="0" presId="urn:microsoft.com/office/officeart/2005/8/layout/bProcess4"/>
    <dgm:cxn modelId="{A5D35FFC-EA0C-4253-BDEC-D39F9A08E389}" type="presParOf" srcId="{42A9AE77-B1D8-4536-9353-4C4D536F1F71}" destId="{18311154-D872-49E5-874F-077645CE02D3}" srcOrd="0" destOrd="0" presId="urn:microsoft.com/office/officeart/2005/8/layout/bProcess4"/>
    <dgm:cxn modelId="{E32116D8-385A-4ECF-8373-B2C95ED16708}" type="presParOf" srcId="{42A9AE77-B1D8-4536-9353-4C4D536F1F71}" destId="{67FF7856-47B6-4C9F-9DAF-0510A79605D6}" srcOrd="1" destOrd="0" presId="urn:microsoft.com/office/officeart/2005/8/layout/bProcess4"/>
    <dgm:cxn modelId="{F4522DC4-AAD5-4A2A-B00E-EA1434AD6F30}" type="presParOf" srcId="{D032F1ED-07BE-49AA-88C4-AF006CA62E31}" destId="{9465999C-2B75-4D3B-A3AC-5D9393588536}" srcOrd="9" destOrd="0" presId="urn:microsoft.com/office/officeart/2005/8/layout/bProcess4"/>
    <dgm:cxn modelId="{CC6AA826-64A8-474E-A07D-656370EC68D4}" type="presParOf" srcId="{D032F1ED-07BE-49AA-88C4-AF006CA62E31}" destId="{51807EA4-E9CB-4B0A-9D9D-373F58329C5D}" srcOrd="10" destOrd="0" presId="urn:microsoft.com/office/officeart/2005/8/layout/bProcess4"/>
    <dgm:cxn modelId="{A557F82A-D078-4CB2-93C1-4EA8EBD9FB1F}" type="presParOf" srcId="{51807EA4-E9CB-4B0A-9D9D-373F58329C5D}" destId="{1E5380D6-7875-4B4C-AE98-BB016378EF19}" srcOrd="0" destOrd="0" presId="urn:microsoft.com/office/officeart/2005/8/layout/bProcess4"/>
    <dgm:cxn modelId="{2FBD4502-D009-47CE-9BBD-C5F631D56998}" type="presParOf" srcId="{51807EA4-E9CB-4B0A-9D9D-373F58329C5D}" destId="{F856A72F-0ED6-4DE2-8C6F-C97E6A37C728}" srcOrd="1" destOrd="0" presId="urn:microsoft.com/office/officeart/2005/8/layout/bProcess4"/>
    <dgm:cxn modelId="{01B479CA-790E-417A-91FD-306F72725F1E}" type="presParOf" srcId="{D032F1ED-07BE-49AA-88C4-AF006CA62E31}" destId="{0F9E870B-C0D7-4B24-B0DD-B6C43A2D360A}" srcOrd="11" destOrd="0" presId="urn:microsoft.com/office/officeart/2005/8/layout/bProcess4"/>
    <dgm:cxn modelId="{C15A299D-ECFA-43CE-9432-2080DE05CD10}" type="presParOf" srcId="{D032F1ED-07BE-49AA-88C4-AF006CA62E31}" destId="{6176D009-47EA-4D19-8DD0-1FDA507AE200}" srcOrd="12" destOrd="0" presId="urn:microsoft.com/office/officeart/2005/8/layout/bProcess4"/>
    <dgm:cxn modelId="{BFCAC95A-52DE-4F74-86DC-1D7C9694CA63}" type="presParOf" srcId="{6176D009-47EA-4D19-8DD0-1FDA507AE200}" destId="{E7FE32B7-00EA-414C-AA56-E8ED97B19759}" srcOrd="0" destOrd="0" presId="urn:microsoft.com/office/officeart/2005/8/layout/bProcess4"/>
    <dgm:cxn modelId="{B039D011-76B6-4680-ADD9-066E1B46544F}" type="presParOf" srcId="{6176D009-47EA-4D19-8DD0-1FDA507AE200}" destId="{617957E6-657F-4AA5-8EC0-44E358AA88EE}" srcOrd="1" destOrd="0" presId="urn:microsoft.com/office/officeart/2005/8/layout/bProcess4"/>
    <dgm:cxn modelId="{8C266B0A-C6F2-4D6A-88DA-3AFAE7174961}" type="presParOf" srcId="{D032F1ED-07BE-49AA-88C4-AF006CA62E31}" destId="{F9FEAB8F-4A04-4573-9F01-CB48AC59BB6A}" srcOrd="13" destOrd="0" presId="urn:microsoft.com/office/officeart/2005/8/layout/bProcess4"/>
    <dgm:cxn modelId="{282B0E3F-5523-47F1-B3EB-7CFED56D8319}" type="presParOf" srcId="{D032F1ED-07BE-49AA-88C4-AF006CA62E31}" destId="{4186409D-BBDC-47D9-9CEF-BDC8E609A2A7}" srcOrd="14" destOrd="0" presId="urn:microsoft.com/office/officeart/2005/8/layout/bProcess4"/>
    <dgm:cxn modelId="{7A09AE2A-ACF2-4E63-A143-2DB27BBF9236}" type="presParOf" srcId="{4186409D-BBDC-47D9-9CEF-BDC8E609A2A7}" destId="{1421E225-46E8-4D42-A9B5-2F504B2CF0A0}" srcOrd="0" destOrd="0" presId="urn:microsoft.com/office/officeart/2005/8/layout/bProcess4"/>
    <dgm:cxn modelId="{B9FAA864-A21C-4329-A978-F6967660A6B0}" type="presParOf" srcId="{4186409D-BBDC-47D9-9CEF-BDC8E609A2A7}" destId="{CBEF8291-F422-441B-9A3B-0CA0159E686D}" srcOrd="1" destOrd="0" presId="urn:microsoft.com/office/officeart/2005/8/layout/bProcess4"/>
    <dgm:cxn modelId="{6DD8D16B-6FF5-43F0-BF8D-4183B8557FC4}" type="presParOf" srcId="{D032F1ED-07BE-49AA-88C4-AF006CA62E31}" destId="{1472E461-EEB1-47DA-8CFD-6383B37A6990}" srcOrd="15" destOrd="0" presId="urn:microsoft.com/office/officeart/2005/8/layout/bProcess4"/>
    <dgm:cxn modelId="{E725356D-2FCE-4972-AA41-168F9B32DE5B}" type="presParOf" srcId="{D032F1ED-07BE-49AA-88C4-AF006CA62E31}" destId="{397165EA-6804-4703-AF3A-B97BD4CB8BC8}" srcOrd="16" destOrd="0" presId="urn:microsoft.com/office/officeart/2005/8/layout/bProcess4"/>
    <dgm:cxn modelId="{2CEF0BFC-0EB3-40D5-AE76-53079E2CEDC8}" type="presParOf" srcId="{397165EA-6804-4703-AF3A-B97BD4CB8BC8}" destId="{C12BFD4A-B3B4-449B-B295-798F5FC6EB07}" srcOrd="0" destOrd="0" presId="urn:microsoft.com/office/officeart/2005/8/layout/bProcess4"/>
    <dgm:cxn modelId="{955DBD03-B1E4-4CC2-A4BF-9D9CB3599C32}" type="presParOf" srcId="{397165EA-6804-4703-AF3A-B97BD4CB8BC8}" destId="{60C44C0C-E90B-4DDB-95EB-C09885C0EE5A}"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9587B42-7004-4AE3-AAE5-D879FD993C68}" type="doc">
      <dgm:prSet loTypeId="urn:microsoft.com/office/officeart/2005/8/layout/pyramid2" loCatId="pyramid" qsTypeId="urn:microsoft.com/office/officeart/2005/8/quickstyle/simple1" qsCatId="simple" csTypeId="urn:microsoft.com/office/officeart/2005/8/colors/accent1_2" csCatId="accent1" phldr="1"/>
      <dgm:spPr/>
    </dgm:pt>
    <dgm:pt modelId="{EF1DAA01-7D83-4667-AB21-584DA5266E4F}">
      <dgm:prSet phldrT="[Text]" phldr="0"/>
      <dgm:spPr/>
      <dgm:t>
        <a:bodyPr/>
        <a:lstStyle/>
        <a:p>
          <a:pPr rtl="0"/>
          <a:r>
            <a:rPr lang="en-US" dirty="0"/>
            <a:t>What has your agency found to be effective with screening and assessing for trauma?</a:t>
          </a:r>
        </a:p>
      </dgm:t>
    </dgm:pt>
    <dgm:pt modelId="{A70F56AA-4FD9-4989-BC3C-7E0CC59F6612}" type="parTrans" cxnId="{D0879CCB-3F4B-4D43-857D-21C191BDE68E}">
      <dgm:prSet/>
      <dgm:spPr/>
      <dgm:t>
        <a:bodyPr/>
        <a:lstStyle/>
        <a:p>
          <a:endParaRPr lang="en-US"/>
        </a:p>
      </dgm:t>
    </dgm:pt>
    <dgm:pt modelId="{E71D4504-FF7F-48EA-BB4D-F46C15268FEA}" type="sibTrans" cxnId="{D0879CCB-3F4B-4D43-857D-21C191BDE68E}">
      <dgm:prSet/>
      <dgm:spPr/>
      <dgm:t>
        <a:bodyPr/>
        <a:lstStyle/>
        <a:p>
          <a:endParaRPr lang="en-US"/>
        </a:p>
      </dgm:t>
    </dgm:pt>
    <dgm:pt modelId="{6A2FC948-2478-4509-849F-D44E17711F36}">
      <dgm:prSet phldrT="[Text]" phldr="0"/>
      <dgm:spPr/>
      <dgm:t>
        <a:bodyPr/>
        <a:lstStyle/>
        <a:p>
          <a:pPr rtl="0"/>
          <a:r>
            <a:rPr lang="en-US" dirty="0"/>
            <a:t>How can your agency address trauma for individuals?</a:t>
          </a:r>
          <a:r>
            <a:rPr lang="en-US" dirty="0">
              <a:latin typeface="Calibri" panose="020F0502020204030204"/>
            </a:rPr>
            <a:t> </a:t>
          </a:r>
          <a:endParaRPr lang="en-US" dirty="0"/>
        </a:p>
      </dgm:t>
    </dgm:pt>
    <dgm:pt modelId="{A5929092-02BF-4D81-9E91-DEDE23BB7472}" type="parTrans" cxnId="{57DFECEB-9905-482D-BFFF-53B6E2C151C7}">
      <dgm:prSet/>
      <dgm:spPr/>
      <dgm:t>
        <a:bodyPr/>
        <a:lstStyle/>
        <a:p>
          <a:endParaRPr lang="en-US"/>
        </a:p>
      </dgm:t>
    </dgm:pt>
    <dgm:pt modelId="{2F79F3EB-30A6-42CE-BEB3-B76B789817E4}" type="sibTrans" cxnId="{57DFECEB-9905-482D-BFFF-53B6E2C151C7}">
      <dgm:prSet/>
      <dgm:spPr/>
      <dgm:t>
        <a:bodyPr/>
        <a:lstStyle/>
        <a:p>
          <a:endParaRPr lang="en-US"/>
        </a:p>
      </dgm:t>
    </dgm:pt>
    <dgm:pt modelId="{F20184CA-8569-4907-BA8D-33CA95457227}">
      <dgm:prSet phldrT="[Text]" phldr="0"/>
      <dgm:spPr/>
      <dgm:t>
        <a:bodyPr/>
        <a:lstStyle/>
        <a:p>
          <a:pPr rtl="0"/>
          <a:r>
            <a:rPr lang="en-US" dirty="0"/>
            <a:t>Which skills can your agency teach people to prepare them for trauma therapy with another provider?</a:t>
          </a:r>
        </a:p>
      </dgm:t>
    </dgm:pt>
    <dgm:pt modelId="{748CC82B-AE08-4BD4-BB66-21CDA11BAD9C}" type="parTrans" cxnId="{B1B46DD0-B280-47D7-9908-26FE93CF092B}">
      <dgm:prSet/>
      <dgm:spPr/>
      <dgm:t>
        <a:bodyPr/>
        <a:lstStyle/>
        <a:p>
          <a:endParaRPr lang="en-US"/>
        </a:p>
      </dgm:t>
    </dgm:pt>
    <dgm:pt modelId="{13D2C531-A1AA-4014-8106-3FB1D9A00C22}" type="sibTrans" cxnId="{B1B46DD0-B280-47D7-9908-26FE93CF092B}">
      <dgm:prSet/>
      <dgm:spPr/>
      <dgm:t>
        <a:bodyPr/>
        <a:lstStyle/>
        <a:p>
          <a:endParaRPr lang="en-US"/>
        </a:p>
      </dgm:t>
    </dgm:pt>
    <dgm:pt modelId="{00FADB8D-7C9F-44A6-A51B-1B9338046E6C}" type="pres">
      <dgm:prSet presAssocID="{39587B42-7004-4AE3-AAE5-D879FD993C68}" presName="compositeShape" presStyleCnt="0">
        <dgm:presLayoutVars>
          <dgm:dir/>
          <dgm:resizeHandles/>
        </dgm:presLayoutVars>
      </dgm:prSet>
      <dgm:spPr/>
    </dgm:pt>
    <dgm:pt modelId="{3B341515-BD89-494E-995D-822C7294833F}" type="pres">
      <dgm:prSet presAssocID="{39587B42-7004-4AE3-AAE5-D879FD993C68}" presName="pyramid" presStyleLbl="node1" presStyleIdx="0" presStyleCnt="1"/>
      <dgm:spPr/>
    </dgm:pt>
    <dgm:pt modelId="{CDFC8CA7-8B15-4679-800B-3731B61A68CA}" type="pres">
      <dgm:prSet presAssocID="{39587B42-7004-4AE3-AAE5-D879FD993C68}" presName="theList" presStyleCnt="0"/>
      <dgm:spPr/>
    </dgm:pt>
    <dgm:pt modelId="{1EDB9F4A-C062-4B5A-BBEA-3523F6DE25AB}" type="pres">
      <dgm:prSet presAssocID="{EF1DAA01-7D83-4667-AB21-584DA5266E4F}" presName="aNode" presStyleLbl="fgAcc1" presStyleIdx="0" presStyleCnt="3">
        <dgm:presLayoutVars>
          <dgm:bulletEnabled val="1"/>
        </dgm:presLayoutVars>
      </dgm:prSet>
      <dgm:spPr/>
    </dgm:pt>
    <dgm:pt modelId="{9603CD72-D675-406F-83D2-A6FEC54B0935}" type="pres">
      <dgm:prSet presAssocID="{EF1DAA01-7D83-4667-AB21-584DA5266E4F}" presName="aSpace" presStyleCnt="0"/>
      <dgm:spPr/>
    </dgm:pt>
    <dgm:pt modelId="{1E584B77-EDAE-43C0-BBE5-04E5DD6A86A2}" type="pres">
      <dgm:prSet presAssocID="{6A2FC948-2478-4509-849F-D44E17711F36}" presName="aNode" presStyleLbl="fgAcc1" presStyleIdx="1" presStyleCnt="3">
        <dgm:presLayoutVars>
          <dgm:bulletEnabled val="1"/>
        </dgm:presLayoutVars>
      </dgm:prSet>
      <dgm:spPr/>
    </dgm:pt>
    <dgm:pt modelId="{1664976D-350E-4783-923B-A730F00DE765}" type="pres">
      <dgm:prSet presAssocID="{6A2FC948-2478-4509-849F-D44E17711F36}" presName="aSpace" presStyleCnt="0"/>
      <dgm:spPr/>
    </dgm:pt>
    <dgm:pt modelId="{F08AEDE8-D8F5-480F-B9D7-2875078A3669}" type="pres">
      <dgm:prSet presAssocID="{F20184CA-8569-4907-BA8D-33CA95457227}" presName="aNode" presStyleLbl="fgAcc1" presStyleIdx="2" presStyleCnt="3">
        <dgm:presLayoutVars>
          <dgm:bulletEnabled val="1"/>
        </dgm:presLayoutVars>
      </dgm:prSet>
      <dgm:spPr/>
    </dgm:pt>
    <dgm:pt modelId="{7B968492-4DA6-433E-9C18-9470D664F9F3}" type="pres">
      <dgm:prSet presAssocID="{F20184CA-8569-4907-BA8D-33CA95457227}" presName="aSpace" presStyleCnt="0"/>
      <dgm:spPr/>
    </dgm:pt>
  </dgm:ptLst>
  <dgm:cxnLst>
    <dgm:cxn modelId="{C644CC83-89DD-4564-9BCB-1CF1B5BC7DF1}" type="presOf" srcId="{39587B42-7004-4AE3-AAE5-D879FD993C68}" destId="{00FADB8D-7C9F-44A6-A51B-1B9338046E6C}" srcOrd="0" destOrd="0" presId="urn:microsoft.com/office/officeart/2005/8/layout/pyramid2"/>
    <dgm:cxn modelId="{9E7B1087-935D-413A-B6BE-E69DD86CFE08}" type="presOf" srcId="{EF1DAA01-7D83-4667-AB21-584DA5266E4F}" destId="{1EDB9F4A-C062-4B5A-BBEA-3523F6DE25AB}" srcOrd="0" destOrd="0" presId="urn:microsoft.com/office/officeart/2005/8/layout/pyramid2"/>
    <dgm:cxn modelId="{D0879CCB-3F4B-4D43-857D-21C191BDE68E}" srcId="{39587B42-7004-4AE3-AAE5-D879FD993C68}" destId="{EF1DAA01-7D83-4667-AB21-584DA5266E4F}" srcOrd="0" destOrd="0" parTransId="{A70F56AA-4FD9-4989-BC3C-7E0CC59F6612}" sibTransId="{E71D4504-FF7F-48EA-BB4D-F46C15268FEA}"/>
    <dgm:cxn modelId="{B1B46DD0-B280-47D7-9908-26FE93CF092B}" srcId="{39587B42-7004-4AE3-AAE5-D879FD993C68}" destId="{F20184CA-8569-4907-BA8D-33CA95457227}" srcOrd="2" destOrd="0" parTransId="{748CC82B-AE08-4BD4-BB66-21CDA11BAD9C}" sibTransId="{13D2C531-A1AA-4014-8106-3FB1D9A00C22}"/>
    <dgm:cxn modelId="{0A5EB0D1-0E9C-4843-8BD3-7B1D05E5E797}" type="presOf" srcId="{6A2FC948-2478-4509-849F-D44E17711F36}" destId="{1E584B77-EDAE-43C0-BBE5-04E5DD6A86A2}" srcOrd="0" destOrd="0" presId="urn:microsoft.com/office/officeart/2005/8/layout/pyramid2"/>
    <dgm:cxn modelId="{64C8FEE1-573C-4DF0-A769-970032A0512D}" type="presOf" srcId="{F20184CA-8569-4907-BA8D-33CA95457227}" destId="{F08AEDE8-D8F5-480F-B9D7-2875078A3669}" srcOrd="0" destOrd="0" presId="urn:microsoft.com/office/officeart/2005/8/layout/pyramid2"/>
    <dgm:cxn modelId="{57DFECEB-9905-482D-BFFF-53B6E2C151C7}" srcId="{39587B42-7004-4AE3-AAE5-D879FD993C68}" destId="{6A2FC948-2478-4509-849F-D44E17711F36}" srcOrd="1" destOrd="0" parTransId="{A5929092-02BF-4D81-9E91-DEDE23BB7472}" sibTransId="{2F79F3EB-30A6-42CE-BEB3-B76B789817E4}"/>
    <dgm:cxn modelId="{E32E1A6C-813A-4F44-8E8F-B6A4498574BB}" type="presParOf" srcId="{00FADB8D-7C9F-44A6-A51B-1B9338046E6C}" destId="{3B341515-BD89-494E-995D-822C7294833F}" srcOrd="0" destOrd="0" presId="urn:microsoft.com/office/officeart/2005/8/layout/pyramid2"/>
    <dgm:cxn modelId="{71D1CE54-5DDB-4389-B517-785EA60E4D71}" type="presParOf" srcId="{00FADB8D-7C9F-44A6-A51B-1B9338046E6C}" destId="{CDFC8CA7-8B15-4679-800B-3731B61A68CA}" srcOrd="1" destOrd="0" presId="urn:microsoft.com/office/officeart/2005/8/layout/pyramid2"/>
    <dgm:cxn modelId="{60E05FA0-F40A-4DBB-A419-6D2E710F099C}" type="presParOf" srcId="{CDFC8CA7-8B15-4679-800B-3731B61A68CA}" destId="{1EDB9F4A-C062-4B5A-BBEA-3523F6DE25AB}" srcOrd="0" destOrd="0" presId="urn:microsoft.com/office/officeart/2005/8/layout/pyramid2"/>
    <dgm:cxn modelId="{499E9826-578B-4EBA-891C-407178CB15E8}" type="presParOf" srcId="{CDFC8CA7-8B15-4679-800B-3731B61A68CA}" destId="{9603CD72-D675-406F-83D2-A6FEC54B0935}" srcOrd="1" destOrd="0" presId="urn:microsoft.com/office/officeart/2005/8/layout/pyramid2"/>
    <dgm:cxn modelId="{A0326F6A-106C-411C-8DD7-9179D01CBFF5}" type="presParOf" srcId="{CDFC8CA7-8B15-4679-800B-3731B61A68CA}" destId="{1E584B77-EDAE-43C0-BBE5-04E5DD6A86A2}" srcOrd="2" destOrd="0" presId="urn:microsoft.com/office/officeart/2005/8/layout/pyramid2"/>
    <dgm:cxn modelId="{6DD70C1C-C585-4436-B108-31BEA2497A40}" type="presParOf" srcId="{CDFC8CA7-8B15-4679-800B-3731B61A68CA}" destId="{1664976D-350E-4783-923B-A730F00DE765}" srcOrd="3" destOrd="0" presId="urn:microsoft.com/office/officeart/2005/8/layout/pyramid2"/>
    <dgm:cxn modelId="{37E04C52-C661-4252-97D8-BEC107741880}" type="presParOf" srcId="{CDFC8CA7-8B15-4679-800B-3731B61A68CA}" destId="{F08AEDE8-D8F5-480F-B9D7-2875078A3669}" srcOrd="4" destOrd="0" presId="urn:microsoft.com/office/officeart/2005/8/layout/pyramid2"/>
    <dgm:cxn modelId="{BCF0377D-3EAF-4C87-87B0-38F9A8A40F4B}" type="presParOf" srcId="{CDFC8CA7-8B15-4679-800B-3731B61A68CA}" destId="{7B968492-4DA6-433E-9C18-9470D664F9F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980838F-4A98-45FB-BDAF-776CBF0B29D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7FCBDB1-1FA8-4EB3-A728-87DB33BB7D91}">
      <dgm:prSet custT="1"/>
      <dgm:spPr/>
      <dgm:t>
        <a:bodyPr/>
        <a:lstStyle/>
        <a:p>
          <a:pPr>
            <a:lnSpc>
              <a:spcPct val="100000"/>
            </a:lnSpc>
          </a:pPr>
          <a:r>
            <a:rPr lang="en-US" sz="1800" dirty="0"/>
            <a:t>Sight: Look around you—what do you see? If you close your eyes, is there someplace else you can imagine?</a:t>
          </a:r>
        </a:p>
      </dgm:t>
    </dgm:pt>
    <dgm:pt modelId="{796FCF33-516C-41F0-972F-6C33E31BAEC3}" type="parTrans" cxnId="{553C4407-EC01-4756-97A6-BC910C2C7B6F}">
      <dgm:prSet/>
      <dgm:spPr/>
      <dgm:t>
        <a:bodyPr/>
        <a:lstStyle/>
        <a:p>
          <a:endParaRPr lang="en-US"/>
        </a:p>
      </dgm:t>
    </dgm:pt>
    <dgm:pt modelId="{8AEDF84E-A3DD-4CDC-97A6-985089C61F4D}" type="sibTrans" cxnId="{553C4407-EC01-4756-97A6-BC910C2C7B6F}">
      <dgm:prSet/>
      <dgm:spPr/>
      <dgm:t>
        <a:bodyPr/>
        <a:lstStyle/>
        <a:p>
          <a:pPr>
            <a:lnSpc>
              <a:spcPct val="100000"/>
            </a:lnSpc>
          </a:pPr>
          <a:endParaRPr lang="en-US"/>
        </a:p>
      </dgm:t>
    </dgm:pt>
    <dgm:pt modelId="{A39A7972-1AEB-467A-891D-6B1D3701E655}">
      <dgm:prSet custT="1"/>
      <dgm:spPr/>
      <dgm:t>
        <a:bodyPr/>
        <a:lstStyle/>
        <a:p>
          <a:pPr>
            <a:lnSpc>
              <a:spcPct val="100000"/>
            </a:lnSpc>
          </a:pPr>
          <a:r>
            <a:rPr lang="en-US" sz="1800" dirty="0"/>
            <a:t>Sound: What do you hear? If you close your eyes, do you imagine hearing any sounds?</a:t>
          </a:r>
        </a:p>
      </dgm:t>
    </dgm:pt>
    <dgm:pt modelId="{C44200D3-C329-4B60-A09F-82545EC510B2}" type="parTrans" cxnId="{9267D93A-0B08-4D48-BC5C-0AB32319C85F}">
      <dgm:prSet/>
      <dgm:spPr/>
      <dgm:t>
        <a:bodyPr/>
        <a:lstStyle/>
        <a:p>
          <a:endParaRPr lang="en-US"/>
        </a:p>
      </dgm:t>
    </dgm:pt>
    <dgm:pt modelId="{6C1C7AC8-761E-4403-8284-1C1B9D8201D0}" type="sibTrans" cxnId="{9267D93A-0B08-4D48-BC5C-0AB32319C85F}">
      <dgm:prSet/>
      <dgm:spPr/>
      <dgm:t>
        <a:bodyPr/>
        <a:lstStyle/>
        <a:p>
          <a:pPr>
            <a:lnSpc>
              <a:spcPct val="100000"/>
            </a:lnSpc>
          </a:pPr>
          <a:endParaRPr lang="en-US"/>
        </a:p>
      </dgm:t>
    </dgm:pt>
    <dgm:pt modelId="{A4D6BC20-94D2-4569-90E2-1D6CAD054559}">
      <dgm:prSet custT="1"/>
      <dgm:spPr/>
      <dgm:t>
        <a:bodyPr/>
        <a:lstStyle/>
        <a:p>
          <a:pPr>
            <a:lnSpc>
              <a:spcPct val="100000"/>
            </a:lnSpc>
          </a:pPr>
          <a:r>
            <a:rPr lang="en-US" sz="1800" dirty="0"/>
            <a:t>Taste: Is there something tasty to eat? If you close your eyes, can you imagine any taste? </a:t>
          </a:r>
        </a:p>
      </dgm:t>
    </dgm:pt>
    <dgm:pt modelId="{F5EBB2C3-8176-4398-8085-CE2AD77014D2}" type="parTrans" cxnId="{93D96C48-F961-4080-9E67-13BE242385F5}">
      <dgm:prSet/>
      <dgm:spPr/>
      <dgm:t>
        <a:bodyPr/>
        <a:lstStyle/>
        <a:p>
          <a:endParaRPr lang="en-US"/>
        </a:p>
      </dgm:t>
    </dgm:pt>
    <dgm:pt modelId="{99722AEA-3675-4BC6-80AF-2491FE2B71DF}" type="sibTrans" cxnId="{93D96C48-F961-4080-9E67-13BE242385F5}">
      <dgm:prSet/>
      <dgm:spPr/>
      <dgm:t>
        <a:bodyPr/>
        <a:lstStyle/>
        <a:p>
          <a:pPr>
            <a:lnSpc>
              <a:spcPct val="100000"/>
            </a:lnSpc>
          </a:pPr>
          <a:endParaRPr lang="en-US"/>
        </a:p>
      </dgm:t>
    </dgm:pt>
    <dgm:pt modelId="{A3FEE74E-CA86-4AAB-9A53-D000D730EA74}">
      <dgm:prSet custT="1"/>
      <dgm:spPr/>
      <dgm:t>
        <a:bodyPr/>
        <a:lstStyle/>
        <a:p>
          <a:pPr>
            <a:lnSpc>
              <a:spcPct val="100000"/>
            </a:lnSpc>
          </a:pPr>
          <a:r>
            <a:rPr lang="en-US" sz="1800" dirty="0"/>
            <a:t>Touch: What is close to you that you can touch? Are there any different textures you can touch?</a:t>
          </a:r>
        </a:p>
      </dgm:t>
    </dgm:pt>
    <dgm:pt modelId="{C586B1E5-B7B0-44F8-816B-33B030EB6A9A}" type="parTrans" cxnId="{DD8DB9F1-8D96-4911-9AC4-A9E6E632C025}">
      <dgm:prSet/>
      <dgm:spPr/>
      <dgm:t>
        <a:bodyPr/>
        <a:lstStyle/>
        <a:p>
          <a:endParaRPr lang="en-US"/>
        </a:p>
      </dgm:t>
    </dgm:pt>
    <dgm:pt modelId="{510D3A51-4566-4B9E-967E-54B10ED0CCC9}" type="sibTrans" cxnId="{DD8DB9F1-8D96-4911-9AC4-A9E6E632C025}">
      <dgm:prSet/>
      <dgm:spPr/>
      <dgm:t>
        <a:bodyPr/>
        <a:lstStyle/>
        <a:p>
          <a:pPr>
            <a:lnSpc>
              <a:spcPct val="100000"/>
            </a:lnSpc>
          </a:pPr>
          <a:endParaRPr lang="en-US"/>
        </a:p>
      </dgm:t>
    </dgm:pt>
    <dgm:pt modelId="{BD12DE56-4504-4F5B-85B0-72E1AB2767FC}">
      <dgm:prSet custT="1"/>
      <dgm:spPr/>
      <dgm:t>
        <a:bodyPr/>
        <a:lstStyle/>
        <a:p>
          <a:pPr>
            <a:lnSpc>
              <a:spcPct val="100000"/>
            </a:lnSpc>
          </a:pPr>
          <a:r>
            <a:rPr lang="en-US" sz="1800" dirty="0"/>
            <a:t>Smell: Is there any fragrance you can spray in your area or on yourself? If you close your eyes, can you imagine any smells that are pleasant?</a:t>
          </a:r>
        </a:p>
      </dgm:t>
    </dgm:pt>
    <dgm:pt modelId="{18C78002-77C8-425F-906E-8BFE2B18CC34}" type="parTrans" cxnId="{14AA23AE-0ACF-4A8C-8271-DB8CEE06CBE0}">
      <dgm:prSet/>
      <dgm:spPr/>
      <dgm:t>
        <a:bodyPr/>
        <a:lstStyle/>
        <a:p>
          <a:endParaRPr lang="en-US"/>
        </a:p>
      </dgm:t>
    </dgm:pt>
    <dgm:pt modelId="{E80B57C3-538D-4646-9195-AB6390EE6ECC}" type="sibTrans" cxnId="{14AA23AE-0ACF-4A8C-8271-DB8CEE06CBE0}">
      <dgm:prSet/>
      <dgm:spPr/>
      <dgm:t>
        <a:bodyPr/>
        <a:lstStyle/>
        <a:p>
          <a:endParaRPr lang="en-US"/>
        </a:p>
      </dgm:t>
    </dgm:pt>
    <dgm:pt modelId="{32C782E4-25B1-4D75-B014-0CF2950EBFE9}" type="pres">
      <dgm:prSet presAssocID="{8980838F-4A98-45FB-BDAF-776CBF0B29DA}" presName="root" presStyleCnt="0">
        <dgm:presLayoutVars>
          <dgm:dir/>
          <dgm:resizeHandles val="exact"/>
        </dgm:presLayoutVars>
      </dgm:prSet>
      <dgm:spPr/>
    </dgm:pt>
    <dgm:pt modelId="{3F103AC7-75EC-4E69-9709-4F78690284A5}" type="pres">
      <dgm:prSet presAssocID="{A7FCBDB1-1FA8-4EB3-A728-87DB33BB7D91}" presName="compNode" presStyleCnt="0"/>
      <dgm:spPr/>
    </dgm:pt>
    <dgm:pt modelId="{A6E0D41D-47D0-4D6F-88BB-E73DD7CB0BC0}" type="pres">
      <dgm:prSet presAssocID="{A7FCBDB1-1FA8-4EB3-A728-87DB33BB7D9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house scene"/>
        </a:ext>
      </dgm:extLst>
    </dgm:pt>
    <dgm:pt modelId="{19797B61-B488-407A-BD2E-8977C35F76E1}" type="pres">
      <dgm:prSet presAssocID="{A7FCBDB1-1FA8-4EB3-A728-87DB33BB7D91}" presName="spaceRect" presStyleCnt="0"/>
      <dgm:spPr/>
    </dgm:pt>
    <dgm:pt modelId="{3562E101-EA6E-4412-8379-B50854632691}" type="pres">
      <dgm:prSet presAssocID="{A7FCBDB1-1FA8-4EB3-A728-87DB33BB7D91}" presName="textRect" presStyleLbl="revTx" presStyleIdx="0" presStyleCnt="5">
        <dgm:presLayoutVars>
          <dgm:chMax val="1"/>
          <dgm:chPref val="1"/>
        </dgm:presLayoutVars>
      </dgm:prSet>
      <dgm:spPr/>
    </dgm:pt>
    <dgm:pt modelId="{2CA380BE-CCA5-4169-9609-07382C2A4CE7}" type="pres">
      <dgm:prSet presAssocID="{8AEDF84E-A3DD-4CDC-97A6-985089C61F4D}" presName="sibTrans" presStyleCnt="0"/>
      <dgm:spPr/>
    </dgm:pt>
    <dgm:pt modelId="{21C3F3E2-E359-4741-A803-B5F587FB04C0}" type="pres">
      <dgm:prSet presAssocID="{A39A7972-1AEB-467A-891D-6B1D3701E655}" presName="compNode" presStyleCnt="0"/>
      <dgm:spPr/>
    </dgm:pt>
    <dgm:pt modelId="{A1D1D11E-42FF-4B06-8051-3BFADDA05370}" type="pres">
      <dgm:prSet presAssocID="{A39A7972-1AEB-467A-891D-6B1D3701E65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
        </a:ext>
      </dgm:extLst>
    </dgm:pt>
    <dgm:pt modelId="{B2D26A9B-9146-44C2-9FFA-AB531475AB9B}" type="pres">
      <dgm:prSet presAssocID="{A39A7972-1AEB-467A-891D-6B1D3701E655}" presName="spaceRect" presStyleCnt="0"/>
      <dgm:spPr/>
    </dgm:pt>
    <dgm:pt modelId="{4383E6DD-DDF0-4C90-BCF6-118F61013665}" type="pres">
      <dgm:prSet presAssocID="{A39A7972-1AEB-467A-891D-6B1D3701E655}" presName="textRect" presStyleLbl="revTx" presStyleIdx="1" presStyleCnt="5">
        <dgm:presLayoutVars>
          <dgm:chMax val="1"/>
          <dgm:chPref val="1"/>
        </dgm:presLayoutVars>
      </dgm:prSet>
      <dgm:spPr/>
    </dgm:pt>
    <dgm:pt modelId="{625B761F-F4EC-42E4-BD52-D9CE6C3DA004}" type="pres">
      <dgm:prSet presAssocID="{6C1C7AC8-761E-4403-8284-1C1B9D8201D0}" presName="sibTrans" presStyleCnt="0"/>
      <dgm:spPr/>
    </dgm:pt>
    <dgm:pt modelId="{AD46CE24-0556-428E-B76F-E75912E20D9F}" type="pres">
      <dgm:prSet presAssocID="{A4D6BC20-94D2-4569-90E2-1D6CAD054559}" presName="compNode" presStyleCnt="0"/>
      <dgm:spPr/>
    </dgm:pt>
    <dgm:pt modelId="{09525C00-D288-457E-80E8-28C988CB09F1}" type="pres">
      <dgm:prSet presAssocID="{A4D6BC20-94D2-4569-90E2-1D6CAD05455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ngue"/>
        </a:ext>
      </dgm:extLst>
    </dgm:pt>
    <dgm:pt modelId="{A5A789B7-955D-47F4-8A70-DAE1D0E9316B}" type="pres">
      <dgm:prSet presAssocID="{A4D6BC20-94D2-4569-90E2-1D6CAD054559}" presName="spaceRect" presStyleCnt="0"/>
      <dgm:spPr/>
    </dgm:pt>
    <dgm:pt modelId="{8AB1D504-3F30-45FF-80D8-A2E4B49FF19F}" type="pres">
      <dgm:prSet presAssocID="{A4D6BC20-94D2-4569-90E2-1D6CAD054559}" presName="textRect" presStyleLbl="revTx" presStyleIdx="2" presStyleCnt="5">
        <dgm:presLayoutVars>
          <dgm:chMax val="1"/>
          <dgm:chPref val="1"/>
        </dgm:presLayoutVars>
      </dgm:prSet>
      <dgm:spPr/>
    </dgm:pt>
    <dgm:pt modelId="{9357E423-F9FC-4317-9336-79BD58090FA5}" type="pres">
      <dgm:prSet presAssocID="{99722AEA-3675-4BC6-80AF-2491FE2B71DF}" presName="sibTrans" presStyleCnt="0"/>
      <dgm:spPr/>
    </dgm:pt>
    <dgm:pt modelId="{EDFB7CBE-71DC-43A3-8D7B-187642A089A0}" type="pres">
      <dgm:prSet presAssocID="{A3FEE74E-CA86-4AAB-9A53-D000D730EA74}" presName="compNode" presStyleCnt="0"/>
      <dgm:spPr/>
    </dgm:pt>
    <dgm:pt modelId="{51736A1E-CF6E-40C8-8E14-716D3B171E5C}" type="pres">
      <dgm:prSet presAssocID="{A3FEE74E-CA86-4AAB-9A53-D000D730EA7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mster"/>
        </a:ext>
      </dgm:extLst>
    </dgm:pt>
    <dgm:pt modelId="{333B5ADD-5942-459B-944C-02AAAC58FBAE}" type="pres">
      <dgm:prSet presAssocID="{A3FEE74E-CA86-4AAB-9A53-D000D730EA74}" presName="spaceRect" presStyleCnt="0"/>
      <dgm:spPr/>
    </dgm:pt>
    <dgm:pt modelId="{E93DCDFF-D609-4E23-8ADE-D3EE36B4C406}" type="pres">
      <dgm:prSet presAssocID="{A3FEE74E-CA86-4AAB-9A53-D000D730EA74}" presName="textRect" presStyleLbl="revTx" presStyleIdx="3" presStyleCnt="5">
        <dgm:presLayoutVars>
          <dgm:chMax val="1"/>
          <dgm:chPref val="1"/>
        </dgm:presLayoutVars>
      </dgm:prSet>
      <dgm:spPr/>
    </dgm:pt>
    <dgm:pt modelId="{7159C3B6-21D0-4E7A-82CC-DB145742057B}" type="pres">
      <dgm:prSet presAssocID="{510D3A51-4566-4B9E-967E-54B10ED0CCC9}" presName="sibTrans" presStyleCnt="0"/>
      <dgm:spPr/>
    </dgm:pt>
    <dgm:pt modelId="{FF7667A4-C398-466B-9F6A-C11A1DFFC581}" type="pres">
      <dgm:prSet presAssocID="{BD12DE56-4504-4F5B-85B0-72E1AB2767FC}" presName="compNode" presStyleCnt="0"/>
      <dgm:spPr/>
    </dgm:pt>
    <dgm:pt modelId="{C2E6903D-81F6-4BB2-B113-6A143FEB9003}" type="pres">
      <dgm:prSet presAssocID="{BD12DE56-4504-4F5B-85B0-72E1AB2767F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andle"/>
        </a:ext>
      </dgm:extLst>
    </dgm:pt>
    <dgm:pt modelId="{F7064D2C-7A69-4833-8736-5503CBB73A89}" type="pres">
      <dgm:prSet presAssocID="{BD12DE56-4504-4F5B-85B0-72E1AB2767FC}" presName="spaceRect" presStyleCnt="0"/>
      <dgm:spPr/>
    </dgm:pt>
    <dgm:pt modelId="{4B0BE770-65D3-4812-8C71-8FC2A44CF3E0}" type="pres">
      <dgm:prSet presAssocID="{BD12DE56-4504-4F5B-85B0-72E1AB2767FC}" presName="textRect" presStyleLbl="revTx" presStyleIdx="4" presStyleCnt="5">
        <dgm:presLayoutVars>
          <dgm:chMax val="1"/>
          <dgm:chPref val="1"/>
        </dgm:presLayoutVars>
      </dgm:prSet>
      <dgm:spPr/>
    </dgm:pt>
  </dgm:ptLst>
  <dgm:cxnLst>
    <dgm:cxn modelId="{553C4407-EC01-4756-97A6-BC910C2C7B6F}" srcId="{8980838F-4A98-45FB-BDAF-776CBF0B29DA}" destId="{A7FCBDB1-1FA8-4EB3-A728-87DB33BB7D91}" srcOrd="0" destOrd="0" parTransId="{796FCF33-516C-41F0-972F-6C33E31BAEC3}" sibTransId="{8AEDF84E-A3DD-4CDC-97A6-985089C61F4D}"/>
    <dgm:cxn modelId="{CBDA4532-7442-4AD6-8441-0B512FD8329B}" type="presOf" srcId="{A39A7972-1AEB-467A-891D-6B1D3701E655}" destId="{4383E6DD-DDF0-4C90-BCF6-118F61013665}" srcOrd="0" destOrd="0" presId="urn:microsoft.com/office/officeart/2018/2/layout/IconLabelList"/>
    <dgm:cxn modelId="{9267D93A-0B08-4D48-BC5C-0AB32319C85F}" srcId="{8980838F-4A98-45FB-BDAF-776CBF0B29DA}" destId="{A39A7972-1AEB-467A-891D-6B1D3701E655}" srcOrd="1" destOrd="0" parTransId="{C44200D3-C329-4B60-A09F-82545EC510B2}" sibTransId="{6C1C7AC8-761E-4403-8284-1C1B9D8201D0}"/>
    <dgm:cxn modelId="{C5B8805E-8C2E-47C0-892F-C0D4B435B85E}" type="presOf" srcId="{A7FCBDB1-1FA8-4EB3-A728-87DB33BB7D91}" destId="{3562E101-EA6E-4412-8379-B50854632691}" srcOrd="0" destOrd="0" presId="urn:microsoft.com/office/officeart/2018/2/layout/IconLabelList"/>
    <dgm:cxn modelId="{93D96C48-F961-4080-9E67-13BE242385F5}" srcId="{8980838F-4A98-45FB-BDAF-776CBF0B29DA}" destId="{A4D6BC20-94D2-4569-90E2-1D6CAD054559}" srcOrd="2" destOrd="0" parTransId="{F5EBB2C3-8176-4398-8085-CE2AD77014D2}" sibTransId="{99722AEA-3675-4BC6-80AF-2491FE2B71DF}"/>
    <dgm:cxn modelId="{B641AE50-C099-4A01-A2F4-94E635BEF6EC}" type="presOf" srcId="{8980838F-4A98-45FB-BDAF-776CBF0B29DA}" destId="{32C782E4-25B1-4D75-B014-0CF2950EBFE9}" srcOrd="0" destOrd="0" presId="urn:microsoft.com/office/officeart/2018/2/layout/IconLabelList"/>
    <dgm:cxn modelId="{6FA42D9B-D203-4FFA-99F6-497B706A18F1}" type="presOf" srcId="{A4D6BC20-94D2-4569-90E2-1D6CAD054559}" destId="{8AB1D504-3F30-45FF-80D8-A2E4B49FF19F}" srcOrd="0" destOrd="0" presId="urn:microsoft.com/office/officeart/2018/2/layout/IconLabelList"/>
    <dgm:cxn modelId="{F0979BA2-2ECA-4480-BD7A-EFE795D7BAA2}" type="presOf" srcId="{A3FEE74E-CA86-4AAB-9A53-D000D730EA74}" destId="{E93DCDFF-D609-4E23-8ADE-D3EE36B4C406}" srcOrd="0" destOrd="0" presId="urn:microsoft.com/office/officeart/2018/2/layout/IconLabelList"/>
    <dgm:cxn modelId="{14AA23AE-0ACF-4A8C-8271-DB8CEE06CBE0}" srcId="{8980838F-4A98-45FB-BDAF-776CBF0B29DA}" destId="{BD12DE56-4504-4F5B-85B0-72E1AB2767FC}" srcOrd="4" destOrd="0" parTransId="{18C78002-77C8-425F-906E-8BFE2B18CC34}" sibTransId="{E80B57C3-538D-4646-9195-AB6390EE6ECC}"/>
    <dgm:cxn modelId="{D011BEE9-54FD-48B1-8775-04D304C5E690}" type="presOf" srcId="{BD12DE56-4504-4F5B-85B0-72E1AB2767FC}" destId="{4B0BE770-65D3-4812-8C71-8FC2A44CF3E0}" srcOrd="0" destOrd="0" presId="urn:microsoft.com/office/officeart/2018/2/layout/IconLabelList"/>
    <dgm:cxn modelId="{DD8DB9F1-8D96-4911-9AC4-A9E6E632C025}" srcId="{8980838F-4A98-45FB-BDAF-776CBF0B29DA}" destId="{A3FEE74E-CA86-4AAB-9A53-D000D730EA74}" srcOrd="3" destOrd="0" parTransId="{C586B1E5-B7B0-44F8-816B-33B030EB6A9A}" sibTransId="{510D3A51-4566-4B9E-967E-54B10ED0CCC9}"/>
    <dgm:cxn modelId="{81AFDF96-B430-4ECE-A5D8-5048BED3D91C}" type="presParOf" srcId="{32C782E4-25B1-4D75-B014-0CF2950EBFE9}" destId="{3F103AC7-75EC-4E69-9709-4F78690284A5}" srcOrd="0" destOrd="0" presId="urn:microsoft.com/office/officeart/2018/2/layout/IconLabelList"/>
    <dgm:cxn modelId="{EE4C253E-1D03-4C9E-AE8A-60149E555AE0}" type="presParOf" srcId="{3F103AC7-75EC-4E69-9709-4F78690284A5}" destId="{A6E0D41D-47D0-4D6F-88BB-E73DD7CB0BC0}" srcOrd="0" destOrd="0" presId="urn:microsoft.com/office/officeart/2018/2/layout/IconLabelList"/>
    <dgm:cxn modelId="{2A76CAA6-1EFC-44E5-A890-7496C37997BE}" type="presParOf" srcId="{3F103AC7-75EC-4E69-9709-4F78690284A5}" destId="{19797B61-B488-407A-BD2E-8977C35F76E1}" srcOrd="1" destOrd="0" presId="urn:microsoft.com/office/officeart/2018/2/layout/IconLabelList"/>
    <dgm:cxn modelId="{56605FCB-77C7-4E87-B46B-52E339DC6DB6}" type="presParOf" srcId="{3F103AC7-75EC-4E69-9709-4F78690284A5}" destId="{3562E101-EA6E-4412-8379-B50854632691}" srcOrd="2" destOrd="0" presId="urn:microsoft.com/office/officeart/2018/2/layout/IconLabelList"/>
    <dgm:cxn modelId="{49775442-4224-4367-8938-21EDCF33AD5D}" type="presParOf" srcId="{32C782E4-25B1-4D75-B014-0CF2950EBFE9}" destId="{2CA380BE-CCA5-4169-9609-07382C2A4CE7}" srcOrd="1" destOrd="0" presId="urn:microsoft.com/office/officeart/2018/2/layout/IconLabelList"/>
    <dgm:cxn modelId="{8AFEC090-442F-4374-ADAC-1FBC788D40A1}" type="presParOf" srcId="{32C782E4-25B1-4D75-B014-0CF2950EBFE9}" destId="{21C3F3E2-E359-4741-A803-B5F587FB04C0}" srcOrd="2" destOrd="0" presId="urn:microsoft.com/office/officeart/2018/2/layout/IconLabelList"/>
    <dgm:cxn modelId="{647F46D7-3069-4CC2-A93C-E0030F35F7AC}" type="presParOf" srcId="{21C3F3E2-E359-4741-A803-B5F587FB04C0}" destId="{A1D1D11E-42FF-4B06-8051-3BFADDA05370}" srcOrd="0" destOrd="0" presId="urn:microsoft.com/office/officeart/2018/2/layout/IconLabelList"/>
    <dgm:cxn modelId="{8ED9DE22-5E2B-4A48-98CF-8EEA4E530325}" type="presParOf" srcId="{21C3F3E2-E359-4741-A803-B5F587FB04C0}" destId="{B2D26A9B-9146-44C2-9FFA-AB531475AB9B}" srcOrd="1" destOrd="0" presId="urn:microsoft.com/office/officeart/2018/2/layout/IconLabelList"/>
    <dgm:cxn modelId="{9E15641A-1CD7-4065-8609-9CE25C332BD7}" type="presParOf" srcId="{21C3F3E2-E359-4741-A803-B5F587FB04C0}" destId="{4383E6DD-DDF0-4C90-BCF6-118F61013665}" srcOrd="2" destOrd="0" presId="urn:microsoft.com/office/officeart/2018/2/layout/IconLabelList"/>
    <dgm:cxn modelId="{BB0D99F6-070B-45F8-AA2D-BE740C0A1A5D}" type="presParOf" srcId="{32C782E4-25B1-4D75-B014-0CF2950EBFE9}" destId="{625B761F-F4EC-42E4-BD52-D9CE6C3DA004}" srcOrd="3" destOrd="0" presId="urn:microsoft.com/office/officeart/2018/2/layout/IconLabelList"/>
    <dgm:cxn modelId="{51326E1B-C1DC-4ADA-9908-043BED200780}" type="presParOf" srcId="{32C782E4-25B1-4D75-B014-0CF2950EBFE9}" destId="{AD46CE24-0556-428E-B76F-E75912E20D9F}" srcOrd="4" destOrd="0" presId="urn:microsoft.com/office/officeart/2018/2/layout/IconLabelList"/>
    <dgm:cxn modelId="{44ED377A-BC29-43CE-A33E-37E53E389BEB}" type="presParOf" srcId="{AD46CE24-0556-428E-B76F-E75912E20D9F}" destId="{09525C00-D288-457E-80E8-28C988CB09F1}" srcOrd="0" destOrd="0" presId="urn:microsoft.com/office/officeart/2018/2/layout/IconLabelList"/>
    <dgm:cxn modelId="{CE67D06D-A7B8-4999-8F49-C22674F7F100}" type="presParOf" srcId="{AD46CE24-0556-428E-B76F-E75912E20D9F}" destId="{A5A789B7-955D-47F4-8A70-DAE1D0E9316B}" srcOrd="1" destOrd="0" presId="urn:microsoft.com/office/officeart/2018/2/layout/IconLabelList"/>
    <dgm:cxn modelId="{DACBD876-1089-46C9-A250-85BE1574E37D}" type="presParOf" srcId="{AD46CE24-0556-428E-B76F-E75912E20D9F}" destId="{8AB1D504-3F30-45FF-80D8-A2E4B49FF19F}" srcOrd="2" destOrd="0" presId="urn:microsoft.com/office/officeart/2018/2/layout/IconLabelList"/>
    <dgm:cxn modelId="{D1B7A094-198F-4915-8801-CEF778BAA08D}" type="presParOf" srcId="{32C782E4-25B1-4D75-B014-0CF2950EBFE9}" destId="{9357E423-F9FC-4317-9336-79BD58090FA5}" srcOrd="5" destOrd="0" presId="urn:microsoft.com/office/officeart/2018/2/layout/IconLabelList"/>
    <dgm:cxn modelId="{0929A0F5-7DCA-4841-913F-2FA2BB09E59E}" type="presParOf" srcId="{32C782E4-25B1-4D75-B014-0CF2950EBFE9}" destId="{EDFB7CBE-71DC-43A3-8D7B-187642A089A0}" srcOrd="6" destOrd="0" presId="urn:microsoft.com/office/officeart/2018/2/layout/IconLabelList"/>
    <dgm:cxn modelId="{7604852E-2162-42AB-97E8-26B76B1D475F}" type="presParOf" srcId="{EDFB7CBE-71DC-43A3-8D7B-187642A089A0}" destId="{51736A1E-CF6E-40C8-8E14-716D3B171E5C}" srcOrd="0" destOrd="0" presId="urn:microsoft.com/office/officeart/2018/2/layout/IconLabelList"/>
    <dgm:cxn modelId="{CE3B0FEF-3903-44E7-96F5-7AEC15A4321B}" type="presParOf" srcId="{EDFB7CBE-71DC-43A3-8D7B-187642A089A0}" destId="{333B5ADD-5942-459B-944C-02AAAC58FBAE}" srcOrd="1" destOrd="0" presId="urn:microsoft.com/office/officeart/2018/2/layout/IconLabelList"/>
    <dgm:cxn modelId="{F34F87E0-4FDA-4FC7-8588-D76C257ABC82}" type="presParOf" srcId="{EDFB7CBE-71DC-43A3-8D7B-187642A089A0}" destId="{E93DCDFF-D609-4E23-8ADE-D3EE36B4C406}" srcOrd="2" destOrd="0" presId="urn:microsoft.com/office/officeart/2018/2/layout/IconLabelList"/>
    <dgm:cxn modelId="{5E2D7197-D141-46C5-B300-C296790173B6}" type="presParOf" srcId="{32C782E4-25B1-4D75-B014-0CF2950EBFE9}" destId="{7159C3B6-21D0-4E7A-82CC-DB145742057B}" srcOrd="7" destOrd="0" presId="urn:microsoft.com/office/officeart/2018/2/layout/IconLabelList"/>
    <dgm:cxn modelId="{D558EB32-3DAF-49A0-B282-3287F20B2DEF}" type="presParOf" srcId="{32C782E4-25B1-4D75-B014-0CF2950EBFE9}" destId="{FF7667A4-C398-466B-9F6A-C11A1DFFC581}" srcOrd="8" destOrd="0" presId="urn:microsoft.com/office/officeart/2018/2/layout/IconLabelList"/>
    <dgm:cxn modelId="{8D6D393E-4B6A-4552-9133-E8647F51072E}" type="presParOf" srcId="{FF7667A4-C398-466B-9F6A-C11A1DFFC581}" destId="{C2E6903D-81F6-4BB2-B113-6A143FEB9003}" srcOrd="0" destOrd="0" presId="urn:microsoft.com/office/officeart/2018/2/layout/IconLabelList"/>
    <dgm:cxn modelId="{3383C529-2AB3-499A-9963-A24B612E1FBB}" type="presParOf" srcId="{FF7667A4-C398-466B-9F6A-C11A1DFFC581}" destId="{F7064D2C-7A69-4833-8736-5503CBB73A89}" srcOrd="1" destOrd="0" presId="urn:microsoft.com/office/officeart/2018/2/layout/IconLabelList"/>
    <dgm:cxn modelId="{70B0C091-0CF7-4D6D-93BE-0C0A9D80D8F3}" type="presParOf" srcId="{FF7667A4-C398-466B-9F6A-C11A1DFFC581}" destId="{4B0BE770-65D3-4812-8C71-8FC2A44CF3E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C22B49-FE3E-4F68-8680-5727A128C23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174AC78-9360-4AF8-80CA-899350DD59AD}">
      <dgm:prSet/>
      <dgm:spPr/>
      <dgm:t>
        <a:bodyPr/>
        <a:lstStyle/>
        <a:p>
          <a:r>
            <a:rPr lang="en-US" dirty="0"/>
            <a:t>Cardiovascular disease - related to changes in the autonomic regulation of the heart</a:t>
          </a:r>
        </a:p>
      </dgm:t>
    </dgm:pt>
    <dgm:pt modelId="{3AC91C11-B18D-4C08-AFCD-2CFF3F6FDC7C}" type="parTrans" cxnId="{44246341-DBE7-4637-B07D-B5F1A5ADA33F}">
      <dgm:prSet/>
      <dgm:spPr/>
      <dgm:t>
        <a:bodyPr/>
        <a:lstStyle/>
        <a:p>
          <a:endParaRPr lang="en-US"/>
        </a:p>
      </dgm:t>
    </dgm:pt>
    <dgm:pt modelId="{71B1DC9A-71A3-45B7-91DA-85A064EDC811}" type="sibTrans" cxnId="{44246341-DBE7-4637-B07D-B5F1A5ADA33F}">
      <dgm:prSet/>
      <dgm:spPr/>
      <dgm:t>
        <a:bodyPr/>
        <a:lstStyle/>
        <a:p>
          <a:endParaRPr lang="en-US"/>
        </a:p>
      </dgm:t>
    </dgm:pt>
    <dgm:pt modelId="{F15A8113-42C6-45CF-AC28-B66F1A4D8B65}">
      <dgm:prSet/>
      <dgm:spPr/>
      <dgm:t>
        <a:bodyPr/>
        <a:lstStyle/>
        <a:p>
          <a:r>
            <a:rPr lang="en-US" dirty="0"/>
            <a:t>Metabolic syndrome</a:t>
          </a:r>
        </a:p>
      </dgm:t>
    </dgm:pt>
    <dgm:pt modelId="{7E11ACB4-4834-4AFC-AAC2-647D57C16398}" type="parTrans" cxnId="{C2855AA7-477C-426B-A9FA-47C5AE410A71}">
      <dgm:prSet/>
      <dgm:spPr/>
      <dgm:t>
        <a:bodyPr/>
        <a:lstStyle/>
        <a:p>
          <a:endParaRPr lang="en-US"/>
        </a:p>
      </dgm:t>
    </dgm:pt>
    <dgm:pt modelId="{0CCE0CC0-13E9-4D8A-A00C-FA632E14B28F}" type="sibTrans" cxnId="{C2855AA7-477C-426B-A9FA-47C5AE410A71}">
      <dgm:prSet/>
      <dgm:spPr/>
      <dgm:t>
        <a:bodyPr/>
        <a:lstStyle/>
        <a:p>
          <a:endParaRPr lang="en-US"/>
        </a:p>
      </dgm:t>
    </dgm:pt>
    <dgm:pt modelId="{50D0E23F-516E-4A48-A7A7-1BB6315F555C}">
      <dgm:prSet/>
      <dgm:spPr/>
      <dgm:t>
        <a:bodyPr/>
        <a:lstStyle/>
        <a:p>
          <a:r>
            <a:rPr lang="en-US" dirty="0"/>
            <a:t>Excess stress can cause frequent cortisol release which leads to central obesity.</a:t>
          </a:r>
        </a:p>
      </dgm:t>
    </dgm:pt>
    <dgm:pt modelId="{EA8C7EBE-89DA-4AAA-B4C1-752D81380A2F}" type="parTrans" cxnId="{BC0093AA-7557-4599-9E67-4718217706DE}">
      <dgm:prSet/>
      <dgm:spPr/>
      <dgm:t>
        <a:bodyPr/>
        <a:lstStyle/>
        <a:p>
          <a:endParaRPr lang="en-US"/>
        </a:p>
      </dgm:t>
    </dgm:pt>
    <dgm:pt modelId="{A80DC57E-506B-4E50-B981-064159AE0F24}" type="sibTrans" cxnId="{BC0093AA-7557-4599-9E67-4718217706DE}">
      <dgm:prSet/>
      <dgm:spPr/>
      <dgm:t>
        <a:bodyPr/>
        <a:lstStyle/>
        <a:p>
          <a:endParaRPr lang="en-US"/>
        </a:p>
      </dgm:t>
    </dgm:pt>
    <dgm:pt modelId="{36A9B844-C6AC-42F3-AD67-ADB728096445}">
      <dgm:prSet/>
      <dgm:spPr/>
      <dgm:t>
        <a:bodyPr/>
        <a:lstStyle/>
        <a:p>
          <a:r>
            <a:rPr lang="en-US" dirty="0"/>
            <a:t>Autoimmune disease</a:t>
          </a:r>
        </a:p>
      </dgm:t>
    </dgm:pt>
    <dgm:pt modelId="{6C83E34C-7B9D-4ECB-9156-95A7C9576946}" type="parTrans" cxnId="{BB06F9E2-2D81-4309-A259-67CF889C7F00}">
      <dgm:prSet/>
      <dgm:spPr/>
      <dgm:t>
        <a:bodyPr/>
        <a:lstStyle/>
        <a:p>
          <a:endParaRPr lang="en-US"/>
        </a:p>
      </dgm:t>
    </dgm:pt>
    <dgm:pt modelId="{F25AB8EA-A56F-4ADA-9C2F-EB14BF07C840}" type="sibTrans" cxnId="{BB06F9E2-2D81-4309-A259-67CF889C7F00}">
      <dgm:prSet/>
      <dgm:spPr/>
      <dgm:t>
        <a:bodyPr/>
        <a:lstStyle/>
        <a:p>
          <a:endParaRPr lang="en-US"/>
        </a:p>
      </dgm:t>
    </dgm:pt>
    <dgm:pt modelId="{69429B8B-E1A5-407C-A1C5-4F66A863942C}">
      <dgm:prSet/>
      <dgm:spPr/>
      <dgm:t>
        <a:bodyPr/>
        <a:lstStyle/>
        <a:p>
          <a:r>
            <a:rPr lang="en-US" dirty="0"/>
            <a:t>Rheumatoid arthritis, multiple sclerosis, etc.</a:t>
          </a:r>
        </a:p>
      </dgm:t>
    </dgm:pt>
    <dgm:pt modelId="{372B102D-0DB3-44F8-BD10-B5C3EBA3DF71}" type="parTrans" cxnId="{31A81B31-5712-4FFA-B6D3-E670F47770B3}">
      <dgm:prSet/>
      <dgm:spPr/>
      <dgm:t>
        <a:bodyPr/>
        <a:lstStyle/>
        <a:p>
          <a:endParaRPr lang="en-US"/>
        </a:p>
      </dgm:t>
    </dgm:pt>
    <dgm:pt modelId="{A7CE1B17-A42E-4847-9A88-94415160E47A}" type="sibTrans" cxnId="{31A81B31-5712-4FFA-B6D3-E670F47770B3}">
      <dgm:prSet/>
      <dgm:spPr/>
      <dgm:t>
        <a:bodyPr/>
        <a:lstStyle/>
        <a:p>
          <a:endParaRPr lang="en-US"/>
        </a:p>
      </dgm:t>
    </dgm:pt>
    <dgm:pt modelId="{241C03FD-E590-417B-AFD0-5072D64720ED}">
      <dgm:prSet/>
      <dgm:spPr/>
      <dgm:t>
        <a:bodyPr/>
        <a:lstStyle/>
        <a:p>
          <a:r>
            <a:rPr lang="en-US" dirty="0"/>
            <a:t>Prolonged stress leads to increased immune system activation.</a:t>
          </a:r>
        </a:p>
      </dgm:t>
    </dgm:pt>
    <dgm:pt modelId="{FEB509AB-CE8A-47BF-AA07-913B5B16097B}" type="parTrans" cxnId="{99C1FA99-6FF5-4790-99B0-7C59D8E3F5A1}">
      <dgm:prSet/>
      <dgm:spPr/>
      <dgm:t>
        <a:bodyPr/>
        <a:lstStyle/>
        <a:p>
          <a:endParaRPr lang="en-US"/>
        </a:p>
      </dgm:t>
    </dgm:pt>
    <dgm:pt modelId="{EB0D86A9-D526-4008-98EE-8260430DC6E5}" type="sibTrans" cxnId="{99C1FA99-6FF5-4790-99B0-7C59D8E3F5A1}">
      <dgm:prSet/>
      <dgm:spPr/>
      <dgm:t>
        <a:bodyPr/>
        <a:lstStyle/>
        <a:p>
          <a:endParaRPr lang="en-US"/>
        </a:p>
      </dgm:t>
    </dgm:pt>
    <dgm:pt modelId="{A2A199D4-54A0-42D1-8DF9-B7D3E3D8B1D5}">
      <dgm:prSet/>
      <dgm:spPr/>
      <dgm:t>
        <a:bodyPr/>
        <a:lstStyle/>
        <a:p>
          <a:r>
            <a:rPr lang="en-US" dirty="0"/>
            <a:t>Gastrointestinal disease</a:t>
          </a:r>
        </a:p>
      </dgm:t>
    </dgm:pt>
    <dgm:pt modelId="{D62F4CC9-BA24-4749-AE53-BF81425B157C}" type="parTrans" cxnId="{33955216-14FA-4491-B850-269141638EA5}">
      <dgm:prSet/>
      <dgm:spPr/>
      <dgm:t>
        <a:bodyPr/>
        <a:lstStyle/>
        <a:p>
          <a:endParaRPr lang="en-US"/>
        </a:p>
      </dgm:t>
    </dgm:pt>
    <dgm:pt modelId="{FA820AD2-E196-4AF8-B101-5ECFB7320C4D}" type="sibTrans" cxnId="{33955216-14FA-4491-B850-269141638EA5}">
      <dgm:prSet/>
      <dgm:spPr/>
      <dgm:t>
        <a:bodyPr/>
        <a:lstStyle/>
        <a:p>
          <a:endParaRPr lang="en-US"/>
        </a:p>
      </dgm:t>
    </dgm:pt>
    <dgm:pt modelId="{79F1E077-A4E8-481B-80BA-A7F508C703F6}">
      <dgm:prSet/>
      <dgm:spPr/>
      <dgm:t>
        <a:bodyPr/>
        <a:lstStyle/>
        <a:p>
          <a:r>
            <a:rPr lang="en-US" dirty="0"/>
            <a:t>Irritable bowel syndrome, peptic ulcer disease</a:t>
          </a:r>
        </a:p>
      </dgm:t>
    </dgm:pt>
    <dgm:pt modelId="{9A560863-F444-4B24-8382-660314F4A0FB}" type="parTrans" cxnId="{6F125C3B-0C0A-4DF9-82F9-858DC9176DC4}">
      <dgm:prSet/>
      <dgm:spPr/>
      <dgm:t>
        <a:bodyPr/>
        <a:lstStyle/>
        <a:p>
          <a:endParaRPr lang="en-US"/>
        </a:p>
      </dgm:t>
    </dgm:pt>
    <dgm:pt modelId="{5B6B6E32-B54A-45F6-A209-C3CE7EE3DEEE}" type="sibTrans" cxnId="{6F125C3B-0C0A-4DF9-82F9-858DC9176DC4}">
      <dgm:prSet/>
      <dgm:spPr/>
      <dgm:t>
        <a:bodyPr/>
        <a:lstStyle/>
        <a:p>
          <a:endParaRPr lang="en-US"/>
        </a:p>
      </dgm:t>
    </dgm:pt>
    <dgm:pt modelId="{92C20A81-57A0-450C-9B16-65374FA45CAB}">
      <dgm:prSet/>
      <dgm:spPr/>
      <dgm:t>
        <a:bodyPr/>
        <a:lstStyle/>
        <a:p>
          <a:r>
            <a:rPr lang="en-US" dirty="0"/>
            <a:t>Chronic pain</a:t>
          </a:r>
        </a:p>
      </dgm:t>
    </dgm:pt>
    <dgm:pt modelId="{A6692D33-132D-428E-ABD3-1DE383ED56B3}" type="parTrans" cxnId="{70D5FEAE-675A-4CAE-81AA-EBFBA644046E}">
      <dgm:prSet/>
      <dgm:spPr/>
      <dgm:t>
        <a:bodyPr/>
        <a:lstStyle/>
        <a:p>
          <a:endParaRPr lang="en-US"/>
        </a:p>
      </dgm:t>
    </dgm:pt>
    <dgm:pt modelId="{74AC5205-98C4-41C0-910B-F8E58DB1227D}" type="sibTrans" cxnId="{70D5FEAE-675A-4CAE-81AA-EBFBA644046E}">
      <dgm:prSet/>
      <dgm:spPr/>
      <dgm:t>
        <a:bodyPr/>
        <a:lstStyle/>
        <a:p>
          <a:endParaRPr lang="en-US"/>
        </a:p>
      </dgm:t>
    </dgm:pt>
    <dgm:pt modelId="{32CED77D-3CEB-4678-B70E-CC837580669A}">
      <dgm:prSet/>
      <dgm:spPr/>
      <dgm:t>
        <a:bodyPr/>
        <a:lstStyle/>
        <a:p>
          <a:r>
            <a:rPr lang="en-US" dirty="0"/>
            <a:t>Example neuropathic pain, chronic fatigue syndrome, reflex sympathetic dystrophy</a:t>
          </a:r>
        </a:p>
      </dgm:t>
    </dgm:pt>
    <dgm:pt modelId="{B9DB0325-7730-4B66-B76E-702887B3738F}" type="parTrans" cxnId="{78E094B5-265A-4B20-80B0-70317360DE4F}">
      <dgm:prSet/>
      <dgm:spPr/>
      <dgm:t>
        <a:bodyPr/>
        <a:lstStyle/>
        <a:p>
          <a:endParaRPr lang="en-US"/>
        </a:p>
      </dgm:t>
    </dgm:pt>
    <dgm:pt modelId="{12B70A99-13C8-4856-8148-B293837F9D27}" type="sibTrans" cxnId="{78E094B5-265A-4B20-80B0-70317360DE4F}">
      <dgm:prSet/>
      <dgm:spPr/>
      <dgm:t>
        <a:bodyPr/>
        <a:lstStyle/>
        <a:p>
          <a:endParaRPr lang="en-US"/>
        </a:p>
      </dgm:t>
    </dgm:pt>
    <dgm:pt modelId="{5B17AB7E-AB39-48ED-A6A7-694DA1B1842D}" type="pres">
      <dgm:prSet presAssocID="{03C22B49-FE3E-4F68-8680-5727A128C23B}" presName="linear" presStyleCnt="0">
        <dgm:presLayoutVars>
          <dgm:dir/>
          <dgm:animLvl val="lvl"/>
          <dgm:resizeHandles val="exact"/>
        </dgm:presLayoutVars>
      </dgm:prSet>
      <dgm:spPr/>
    </dgm:pt>
    <dgm:pt modelId="{82171F84-EA22-4BBD-B48F-CBC034F1565D}" type="pres">
      <dgm:prSet presAssocID="{A174AC78-9360-4AF8-80CA-899350DD59AD}" presName="parentLin" presStyleCnt="0"/>
      <dgm:spPr/>
    </dgm:pt>
    <dgm:pt modelId="{C2F09FEA-BC85-4E8D-861F-AB215F91AFEE}" type="pres">
      <dgm:prSet presAssocID="{A174AC78-9360-4AF8-80CA-899350DD59AD}" presName="parentLeftMargin" presStyleLbl="node1" presStyleIdx="0" presStyleCnt="5"/>
      <dgm:spPr/>
    </dgm:pt>
    <dgm:pt modelId="{5BBB08DB-39DF-4684-9BAA-BCFF336DD8AD}" type="pres">
      <dgm:prSet presAssocID="{A174AC78-9360-4AF8-80CA-899350DD59AD}" presName="parentText" presStyleLbl="node1" presStyleIdx="0" presStyleCnt="5">
        <dgm:presLayoutVars>
          <dgm:chMax val="0"/>
          <dgm:bulletEnabled val="1"/>
        </dgm:presLayoutVars>
      </dgm:prSet>
      <dgm:spPr/>
    </dgm:pt>
    <dgm:pt modelId="{23EEC408-AD33-47FC-86B6-94203041B498}" type="pres">
      <dgm:prSet presAssocID="{A174AC78-9360-4AF8-80CA-899350DD59AD}" presName="negativeSpace" presStyleCnt="0"/>
      <dgm:spPr/>
    </dgm:pt>
    <dgm:pt modelId="{09B15A25-6FBF-475A-9D45-C73F8239AE20}" type="pres">
      <dgm:prSet presAssocID="{A174AC78-9360-4AF8-80CA-899350DD59AD}" presName="childText" presStyleLbl="conFgAcc1" presStyleIdx="0" presStyleCnt="5">
        <dgm:presLayoutVars>
          <dgm:bulletEnabled val="1"/>
        </dgm:presLayoutVars>
      </dgm:prSet>
      <dgm:spPr/>
    </dgm:pt>
    <dgm:pt modelId="{2679CEDB-2756-41B4-BCE5-5B4161CF4F94}" type="pres">
      <dgm:prSet presAssocID="{71B1DC9A-71A3-45B7-91DA-85A064EDC811}" presName="spaceBetweenRectangles" presStyleCnt="0"/>
      <dgm:spPr/>
    </dgm:pt>
    <dgm:pt modelId="{1135C1AF-DE0C-4DFA-BB50-696E59F6FB0C}" type="pres">
      <dgm:prSet presAssocID="{F15A8113-42C6-45CF-AC28-B66F1A4D8B65}" presName="parentLin" presStyleCnt="0"/>
      <dgm:spPr/>
    </dgm:pt>
    <dgm:pt modelId="{DF1FBB29-93A3-49E0-B0C5-11CD70768E88}" type="pres">
      <dgm:prSet presAssocID="{F15A8113-42C6-45CF-AC28-B66F1A4D8B65}" presName="parentLeftMargin" presStyleLbl="node1" presStyleIdx="0" presStyleCnt="5"/>
      <dgm:spPr/>
    </dgm:pt>
    <dgm:pt modelId="{86793D7E-05D5-4339-A6A5-2A789679A706}" type="pres">
      <dgm:prSet presAssocID="{F15A8113-42C6-45CF-AC28-B66F1A4D8B65}" presName="parentText" presStyleLbl="node1" presStyleIdx="1" presStyleCnt="5">
        <dgm:presLayoutVars>
          <dgm:chMax val="0"/>
          <dgm:bulletEnabled val="1"/>
        </dgm:presLayoutVars>
      </dgm:prSet>
      <dgm:spPr/>
    </dgm:pt>
    <dgm:pt modelId="{7DA73093-BEDA-49D6-94EC-1E73C4F47F7F}" type="pres">
      <dgm:prSet presAssocID="{F15A8113-42C6-45CF-AC28-B66F1A4D8B65}" presName="negativeSpace" presStyleCnt="0"/>
      <dgm:spPr/>
    </dgm:pt>
    <dgm:pt modelId="{1326F3AC-8CBA-4CC1-8BD5-3762AEA3948A}" type="pres">
      <dgm:prSet presAssocID="{F15A8113-42C6-45CF-AC28-B66F1A4D8B65}" presName="childText" presStyleLbl="conFgAcc1" presStyleIdx="1" presStyleCnt="5">
        <dgm:presLayoutVars>
          <dgm:bulletEnabled val="1"/>
        </dgm:presLayoutVars>
      </dgm:prSet>
      <dgm:spPr/>
    </dgm:pt>
    <dgm:pt modelId="{E97A54AC-3195-4ED2-B2DD-9D4130BC5AD0}" type="pres">
      <dgm:prSet presAssocID="{0CCE0CC0-13E9-4D8A-A00C-FA632E14B28F}" presName="spaceBetweenRectangles" presStyleCnt="0"/>
      <dgm:spPr/>
    </dgm:pt>
    <dgm:pt modelId="{26E8CF7F-F2FC-4ED3-B2AB-5B8715DC8304}" type="pres">
      <dgm:prSet presAssocID="{36A9B844-C6AC-42F3-AD67-ADB728096445}" presName="parentLin" presStyleCnt="0"/>
      <dgm:spPr/>
    </dgm:pt>
    <dgm:pt modelId="{8D5FF1B9-E7D7-4C55-8AA7-A19E11654EE2}" type="pres">
      <dgm:prSet presAssocID="{36A9B844-C6AC-42F3-AD67-ADB728096445}" presName="parentLeftMargin" presStyleLbl="node1" presStyleIdx="1" presStyleCnt="5"/>
      <dgm:spPr/>
    </dgm:pt>
    <dgm:pt modelId="{D904714E-CCD3-40C6-8C6F-D5751D665538}" type="pres">
      <dgm:prSet presAssocID="{36A9B844-C6AC-42F3-AD67-ADB728096445}" presName="parentText" presStyleLbl="node1" presStyleIdx="2" presStyleCnt="5">
        <dgm:presLayoutVars>
          <dgm:chMax val="0"/>
          <dgm:bulletEnabled val="1"/>
        </dgm:presLayoutVars>
      </dgm:prSet>
      <dgm:spPr/>
    </dgm:pt>
    <dgm:pt modelId="{84B0B17C-51E8-40B9-975A-F56649E8632C}" type="pres">
      <dgm:prSet presAssocID="{36A9B844-C6AC-42F3-AD67-ADB728096445}" presName="negativeSpace" presStyleCnt="0"/>
      <dgm:spPr/>
    </dgm:pt>
    <dgm:pt modelId="{8F84FE0F-9422-4C08-818C-15EE2219D391}" type="pres">
      <dgm:prSet presAssocID="{36A9B844-C6AC-42F3-AD67-ADB728096445}" presName="childText" presStyleLbl="conFgAcc1" presStyleIdx="2" presStyleCnt="5">
        <dgm:presLayoutVars>
          <dgm:bulletEnabled val="1"/>
        </dgm:presLayoutVars>
      </dgm:prSet>
      <dgm:spPr/>
    </dgm:pt>
    <dgm:pt modelId="{C5B16CBF-D2F4-4F1B-8381-191640B9626B}" type="pres">
      <dgm:prSet presAssocID="{F25AB8EA-A56F-4ADA-9C2F-EB14BF07C840}" presName="spaceBetweenRectangles" presStyleCnt="0"/>
      <dgm:spPr/>
    </dgm:pt>
    <dgm:pt modelId="{A25D6225-2415-4C96-AAB6-1DB0C4BBD105}" type="pres">
      <dgm:prSet presAssocID="{A2A199D4-54A0-42D1-8DF9-B7D3E3D8B1D5}" presName="parentLin" presStyleCnt="0"/>
      <dgm:spPr/>
    </dgm:pt>
    <dgm:pt modelId="{6E7C6189-93E8-4CA3-AE2D-0068EEFE8117}" type="pres">
      <dgm:prSet presAssocID="{A2A199D4-54A0-42D1-8DF9-B7D3E3D8B1D5}" presName="parentLeftMargin" presStyleLbl="node1" presStyleIdx="2" presStyleCnt="5"/>
      <dgm:spPr/>
    </dgm:pt>
    <dgm:pt modelId="{4EAE3811-A4FC-4618-8E7D-71B0FDB764E9}" type="pres">
      <dgm:prSet presAssocID="{A2A199D4-54A0-42D1-8DF9-B7D3E3D8B1D5}" presName="parentText" presStyleLbl="node1" presStyleIdx="3" presStyleCnt="5">
        <dgm:presLayoutVars>
          <dgm:chMax val="0"/>
          <dgm:bulletEnabled val="1"/>
        </dgm:presLayoutVars>
      </dgm:prSet>
      <dgm:spPr/>
    </dgm:pt>
    <dgm:pt modelId="{17A1EA10-887A-4BE8-971B-7972D349C094}" type="pres">
      <dgm:prSet presAssocID="{A2A199D4-54A0-42D1-8DF9-B7D3E3D8B1D5}" presName="negativeSpace" presStyleCnt="0"/>
      <dgm:spPr/>
    </dgm:pt>
    <dgm:pt modelId="{59C2B2CD-925E-4211-9A2A-C8BFD2B59F9A}" type="pres">
      <dgm:prSet presAssocID="{A2A199D4-54A0-42D1-8DF9-B7D3E3D8B1D5}" presName="childText" presStyleLbl="conFgAcc1" presStyleIdx="3" presStyleCnt="5">
        <dgm:presLayoutVars>
          <dgm:bulletEnabled val="1"/>
        </dgm:presLayoutVars>
      </dgm:prSet>
      <dgm:spPr/>
    </dgm:pt>
    <dgm:pt modelId="{B5A9513C-E79F-478B-A27A-930D1FC66558}" type="pres">
      <dgm:prSet presAssocID="{FA820AD2-E196-4AF8-B101-5ECFB7320C4D}" presName="spaceBetweenRectangles" presStyleCnt="0"/>
      <dgm:spPr/>
    </dgm:pt>
    <dgm:pt modelId="{D3F2A5F5-67DE-411D-9722-F4873D85F1FE}" type="pres">
      <dgm:prSet presAssocID="{92C20A81-57A0-450C-9B16-65374FA45CAB}" presName="parentLin" presStyleCnt="0"/>
      <dgm:spPr/>
    </dgm:pt>
    <dgm:pt modelId="{47A3FF62-1E2A-4CCD-B092-BD9270877EB8}" type="pres">
      <dgm:prSet presAssocID="{92C20A81-57A0-450C-9B16-65374FA45CAB}" presName="parentLeftMargin" presStyleLbl="node1" presStyleIdx="3" presStyleCnt="5"/>
      <dgm:spPr/>
    </dgm:pt>
    <dgm:pt modelId="{D465DE97-A841-4804-AA42-157ECBDC9452}" type="pres">
      <dgm:prSet presAssocID="{92C20A81-57A0-450C-9B16-65374FA45CAB}" presName="parentText" presStyleLbl="node1" presStyleIdx="4" presStyleCnt="5">
        <dgm:presLayoutVars>
          <dgm:chMax val="0"/>
          <dgm:bulletEnabled val="1"/>
        </dgm:presLayoutVars>
      </dgm:prSet>
      <dgm:spPr/>
    </dgm:pt>
    <dgm:pt modelId="{10492112-14F9-4E3D-87F5-F5CAAE8A3057}" type="pres">
      <dgm:prSet presAssocID="{92C20A81-57A0-450C-9B16-65374FA45CAB}" presName="negativeSpace" presStyleCnt="0"/>
      <dgm:spPr/>
    </dgm:pt>
    <dgm:pt modelId="{AE74CB23-1051-4F7B-A5DB-F8CACEBDE12E}" type="pres">
      <dgm:prSet presAssocID="{92C20A81-57A0-450C-9B16-65374FA45CAB}" presName="childText" presStyleLbl="conFgAcc1" presStyleIdx="4" presStyleCnt="5">
        <dgm:presLayoutVars>
          <dgm:bulletEnabled val="1"/>
        </dgm:presLayoutVars>
      </dgm:prSet>
      <dgm:spPr/>
    </dgm:pt>
  </dgm:ptLst>
  <dgm:cxnLst>
    <dgm:cxn modelId="{683B6B11-4551-42C5-B0E2-1427C666FE7D}" type="presOf" srcId="{36A9B844-C6AC-42F3-AD67-ADB728096445}" destId="{D904714E-CCD3-40C6-8C6F-D5751D665538}" srcOrd="1" destOrd="0" presId="urn:microsoft.com/office/officeart/2005/8/layout/list1"/>
    <dgm:cxn modelId="{33955216-14FA-4491-B850-269141638EA5}" srcId="{03C22B49-FE3E-4F68-8680-5727A128C23B}" destId="{A2A199D4-54A0-42D1-8DF9-B7D3E3D8B1D5}" srcOrd="3" destOrd="0" parTransId="{D62F4CC9-BA24-4749-AE53-BF81425B157C}" sibTransId="{FA820AD2-E196-4AF8-B101-5ECFB7320C4D}"/>
    <dgm:cxn modelId="{AE612F19-EDA1-4CC9-9CEB-C482CDCF3680}" type="presOf" srcId="{79F1E077-A4E8-481B-80BA-A7F508C703F6}" destId="{59C2B2CD-925E-4211-9A2A-C8BFD2B59F9A}" srcOrd="0" destOrd="0" presId="urn:microsoft.com/office/officeart/2005/8/layout/list1"/>
    <dgm:cxn modelId="{79971221-2D65-4C78-86D8-BC1FF12AEEC3}" type="presOf" srcId="{92C20A81-57A0-450C-9B16-65374FA45CAB}" destId="{47A3FF62-1E2A-4CCD-B092-BD9270877EB8}" srcOrd="0" destOrd="0" presId="urn:microsoft.com/office/officeart/2005/8/layout/list1"/>
    <dgm:cxn modelId="{51B07127-556C-4458-8235-46D715DC538D}" type="presOf" srcId="{50D0E23F-516E-4A48-A7A7-1BB6315F555C}" destId="{1326F3AC-8CBA-4CC1-8BD5-3762AEA3948A}" srcOrd="0" destOrd="0" presId="urn:microsoft.com/office/officeart/2005/8/layout/list1"/>
    <dgm:cxn modelId="{51DBCD2A-E8D3-470F-8A9A-7F4819A8F54E}" type="presOf" srcId="{69429B8B-E1A5-407C-A1C5-4F66A863942C}" destId="{8F84FE0F-9422-4C08-818C-15EE2219D391}" srcOrd="0" destOrd="0" presId="urn:microsoft.com/office/officeart/2005/8/layout/list1"/>
    <dgm:cxn modelId="{0899C62C-B614-4146-AA5C-D3B524417ED3}" type="presOf" srcId="{F15A8113-42C6-45CF-AC28-B66F1A4D8B65}" destId="{DF1FBB29-93A3-49E0-B0C5-11CD70768E88}" srcOrd="0" destOrd="0" presId="urn:microsoft.com/office/officeart/2005/8/layout/list1"/>
    <dgm:cxn modelId="{46B7612E-435C-48B3-B3F2-D0D7DF07693D}" type="presOf" srcId="{A174AC78-9360-4AF8-80CA-899350DD59AD}" destId="{C2F09FEA-BC85-4E8D-861F-AB215F91AFEE}" srcOrd="0" destOrd="0" presId="urn:microsoft.com/office/officeart/2005/8/layout/list1"/>
    <dgm:cxn modelId="{AB0DF430-71AE-4881-AAAC-E072273B9252}" type="presOf" srcId="{F15A8113-42C6-45CF-AC28-B66F1A4D8B65}" destId="{86793D7E-05D5-4339-A6A5-2A789679A706}" srcOrd="1" destOrd="0" presId="urn:microsoft.com/office/officeart/2005/8/layout/list1"/>
    <dgm:cxn modelId="{31A81B31-5712-4FFA-B6D3-E670F47770B3}" srcId="{36A9B844-C6AC-42F3-AD67-ADB728096445}" destId="{69429B8B-E1A5-407C-A1C5-4F66A863942C}" srcOrd="0" destOrd="0" parTransId="{372B102D-0DB3-44F8-BD10-B5C3EBA3DF71}" sibTransId="{A7CE1B17-A42E-4847-9A88-94415160E47A}"/>
    <dgm:cxn modelId="{6F125C3B-0C0A-4DF9-82F9-858DC9176DC4}" srcId="{A2A199D4-54A0-42D1-8DF9-B7D3E3D8B1D5}" destId="{79F1E077-A4E8-481B-80BA-A7F508C703F6}" srcOrd="0" destOrd="0" parTransId="{9A560863-F444-4B24-8382-660314F4A0FB}" sibTransId="{5B6B6E32-B54A-45F6-A209-C3CE7EE3DEEE}"/>
    <dgm:cxn modelId="{49E4043F-DE1F-400E-A8B1-FD840835C5F0}" type="presOf" srcId="{03C22B49-FE3E-4F68-8680-5727A128C23B}" destId="{5B17AB7E-AB39-48ED-A6A7-694DA1B1842D}" srcOrd="0" destOrd="0" presId="urn:microsoft.com/office/officeart/2005/8/layout/list1"/>
    <dgm:cxn modelId="{44246341-DBE7-4637-B07D-B5F1A5ADA33F}" srcId="{03C22B49-FE3E-4F68-8680-5727A128C23B}" destId="{A174AC78-9360-4AF8-80CA-899350DD59AD}" srcOrd="0" destOrd="0" parTransId="{3AC91C11-B18D-4C08-AFCD-2CFF3F6FDC7C}" sibTransId="{71B1DC9A-71A3-45B7-91DA-85A064EDC811}"/>
    <dgm:cxn modelId="{C016F56C-E753-4CFE-B79F-871A4F051A65}" type="presOf" srcId="{241C03FD-E590-417B-AFD0-5072D64720ED}" destId="{8F84FE0F-9422-4C08-818C-15EE2219D391}" srcOrd="0" destOrd="1" presId="urn:microsoft.com/office/officeart/2005/8/layout/list1"/>
    <dgm:cxn modelId="{99C1FA99-6FF5-4790-99B0-7C59D8E3F5A1}" srcId="{36A9B844-C6AC-42F3-AD67-ADB728096445}" destId="{241C03FD-E590-417B-AFD0-5072D64720ED}" srcOrd="1" destOrd="0" parTransId="{FEB509AB-CE8A-47BF-AA07-913B5B16097B}" sibTransId="{EB0D86A9-D526-4008-98EE-8260430DC6E5}"/>
    <dgm:cxn modelId="{19D666A0-03C0-4BAA-B1EE-C088592FEC1E}" type="presOf" srcId="{A2A199D4-54A0-42D1-8DF9-B7D3E3D8B1D5}" destId="{4EAE3811-A4FC-4618-8E7D-71B0FDB764E9}" srcOrd="1" destOrd="0" presId="urn:microsoft.com/office/officeart/2005/8/layout/list1"/>
    <dgm:cxn modelId="{725E14A2-B7A7-4A82-89BC-87230E8C9527}" type="presOf" srcId="{32CED77D-3CEB-4678-B70E-CC837580669A}" destId="{AE74CB23-1051-4F7B-A5DB-F8CACEBDE12E}" srcOrd="0" destOrd="0" presId="urn:microsoft.com/office/officeart/2005/8/layout/list1"/>
    <dgm:cxn modelId="{C2855AA7-477C-426B-A9FA-47C5AE410A71}" srcId="{03C22B49-FE3E-4F68-8680-5727A128C23B}" destId="{F15A8113-42C6-45CF-AC28-B66F1A4D8B65}" srcOrd="1" destOrd="0" parTransId="{7E11ACB4-4834-4AFC-AAC2-647D57C16398}" sibTransId="{0CCE0CC0-13E9-4D8A-A00C-FA632E14B28F}"/>
    <dgm:cxn modelId="{BC0093AA-7557-4599-9E67-4718217706DE}" srcId="{F15A8113-42C6-45CF-AC28-B66F1A4D8B65}" destId="{50D0E23F-516E-4A48-A7A7-1BB6315F555C}" srcOrd="0" destOrd="0" parTransId="{EA8C7EBE-89DA-4AAA-B4C1-752D81380A2F}" sibTransId="{A80DC57E-506B-4E50-B981-064159AE0F24}"/>
    <dgm:cxn modelId="{70D5FEAE-675A-4CAE-81AA-EBFBA644046E}" srcId="{03C22B49-FE3E-4F68-8680-5727A128C23B}" destId="{92C20A81-57A0-450C-9B16-65374FA45CAB}" srcOrd="4" destOrd="0" parTransId="{A6692D33-132D-428E-ABD3-1DE383ED56B3}" sibTransId="{74AC5205-98C4-41C0-910B-F8E58DB1227D}"/>
    <dgm:cxn modelId="{78E094B5-265A-4B20-80B0-70317360DE4F}" srcId="{92C20A81-57A0-450C-9B16-65374FA45CAB}" destId="{32CED77D-3CEB-4678-B70E-CC837580669A}" srcOrd="0" destOrd="0" parTransId="{B9DB0325-7730-4B66-B76E-702887B3738F}" sibTransId="{12B70A99-13C8-4856-8148-B293837F9D27}"/>
    <dgm:cxn modelId="{8EB824D0-3811-4889-B3A8-2E4E23139D9C}" type="presOf" srcId="{A2A199D4-54A0-42D1-8DF9-B7D3E3D8B1D5}" destId="{6E7C6189-93E8-4CA3-AE2D-0068EEFE8117}" srcOrd="0" destOrd="0" presId="urn:microsoft.com/office/officeart/2005/8/layout/list1"/>
    <dgm:cxn modelId="{CC7D96D5-505E-4F46-88E7-9000D644FD58}" type="presOf" srcId="{92C20A81-57A0-450C-9B16-65374FA45CAB}" destId="{D465DE97-A841-4804-AA42-157ECBDC9452}" srcOrd="1" destOrd="0" presId="urn:microsoft.com/office/officeart/2005/8/layout/list1"/>
    <dgm:cxn modelId="{B1E4C2E2-4041-4B3C-8E31-CC86850EE43E}" type="presOf" srcId="{36A9B844-C6AC-42F3-AD67-ADB728096445}" destId="{8D5FF1B9-E7D7-4C55-8AA7-A19E11654EE2}" srcOrd="0" destOrd="0" presId="urn:microsoft.com/office/officeart/2005/8/layout/list1"/>
    <dgm:cxn modelId="{BB06F9E2-2D81-4309-A259-67CF889C7F00}" srcId="{03C22B49-FE3E-4F68-8680-5727A128C23B}" destId="{36A9B844-C6AC-42F3-AD67-ADB728096445}" srcOrd="2" destOrd="0" parTransId="{6C83E34C-7B9D-4ECB-9156-95A7C9576946}" sibTransId="{F25AB8EA-A56F-4ADA-9C2F-EB14BF07C840}"/>
    <dgm:cxn modelId="{01C9DEE7-ECBA-4C76-8985-B21917843271}" type="presOf" srcId="{A174AC78-9360-4AF8-80CA-899350DD59AD}" destId="{5BBB08DB-39DF-4684-9BAA-BCFF336DD8AD}" srcOrd="1" destOrd="0" presId="urn:microsoft.com/office/officeart/2005/8/layout/list1"/>
    <dgm:cxn modelId="{5B6FE8BF-AA5B-410D-B1A6-A2FAEE8ED8DE}" type="presParOf" srcId="{5B17AB7E-AB39-48ED-A6A7-694DA1B1842D}" destId="{82171F84-EA22-4BBD-B48F-CBC034F1565D}" srcOrd="0" destOrd="0" presId="urn:microsoft.com/office/officeart/2005/8/layout/list1"/>
    <dgm:cxn modelId="{F9323DAD-6A05-4E41-A8B1-3B9028C8E8D5}" type="presParOf" srcId="{82171F84-EA22-4BBD-B48F-CBC034F1565D}" destId="{C2F09FEA-BC85-4E8D-861F-AB215F91AFEE}" srcOrd="0" destOrd="0" presId="urn:microsoft.com/office/officeart/2005/8/layout/list1"/>
    <dgm:cxn modelId="{B1D5F649-A089-4601-B2DF-B374F23C9C38}" type="presParOf" srcId="{82171F84-EA22-4BBD-B48F-CBC034F1565D}" destId="{5BBB08DB-39DF-4684-9BAA-BCFF336DD8AD}" srcOrd="1" destOrd="0" presId="urn:microsoft.com/office/officeart/2005/8/layout/list1"/>
    <dgm:cxn modelId="{2FF2E758-77A7-4804-A199-CA5FFAC83877}" type="presParOf" srcId="{5B17AB7E-AB39-48ED-A6A7-694DA1B1842D}" destId="{23EEC408-AD33-47FC-86B6-94203041B498}" srcOrd="1" destOrd="0" presId="urn:microsoft.com/office/officeart/2005/8/layout/list1"/>
    <dgm:cxn modelId="{8BD331E0-8A43-415F-8A5A-C3968483AF93}" type="presParOf" srcId="{5B17AB7E-AB39-48ED-A6A7-694DA1B1842D}" destId="{09B15A25-6FBF-475A-9D45-C73F8239AE20}" srcOrd="2" destOrd="0" presId="urn:microsoft.com/office/officeart/2005/8/layout/list1"/>
    <dgm:cxn modelId="{3C1FEB15-BE5D-40EE-B635-35BBFFBF575E}" type="presParOf" srcId="{5B17AB7E-AB39-48ED-A6A7-694DA1B1842D}" destId="{2679CEDB-2756-41B4-BCE5-5B4161CF4F94}" srcOrd="3" destOrd="0" presId="urn:microsoft.com/office/officeart/2005/8/layout/list1"/>
    <dgm:cxn modelId="{BD8A2F09-69E2-43A4-884C-331F782FAAD6}" type="presParOf" srcId="{5B17AB7E-AB39-48ED-A6A7-694DA1B1842D}" destId="{1135C1AF-DE0C-4DFA-BB50-696E59F6FB0C}" srcOrd="4" destOrd="0" presId="urn:microsoft.com/office/officeart/2005/8/layout/list1"/>
    <dgm:cxn modelId="{9EE8F626-708B-4080-B819-B083A559FA16}" type="presParOf" srcId="{1135C1AF-DE0C-4DFA-BB50-696E59F6FB0C}" destId="{DF1FBB29-93A3-49E0-B0C5-11CD70768E88}" srcOrd="0" destOrd="0" presId="urn:microsoft.com/office/officeart/2005/8/layout/list1"/>
    <dgm:cxn modelId="{0E22C5F8-C7F1-4769-BA76-A1DC19F0EE72}" type="presParOf" srcId="{1135C1AF-DE0C-4DFA-BB50-696E59F6FB0C}" destId="{86793D7E-05D5-4339-A6A5-2A789679A706}" srcOrd="1" destOrd="0" presId="urn:microsoft.com/office/officeart/2005/8/layout/list1"/>
    <dgm:cxn modelId="{1D3FEFB4-5D98-4D80-8B16-22FAF29AB6BF}" type="presParOf" srcId="{5B17AB7E-AB39-48ED-A6A7-694DA1B1842D}" destId="{7DA73093-BEDA-49D6-94EC-1E73C4F47F7F}" srcOrd="5" destOrd="0" presId="urn:microsoft.com/office/officeart/2005/8/layout/list1"/>
    <dgm:cxn modelId="{5AFD4B65-0894-42BC-9EF9-C2C756C2B9A7}" type="presParOf" srcId="{5B17AB7E-AB39-48ED-A6A7-694DA1B1842D}" destId="{1326F3AC-8CBA-4CC1-8BD5-3762AEA3948A}" srcOrd="6" destOrd="0" presId="urn:microsoft.com/office/officeart/2005/8/layout/list1"/>
    <dgm:cxn modelId="{F514C019-C85A-4FE1-83DA-88526F38877F}" type="presParOf" srcId="{5B17AB7E-AB39-48ED-A6A7-694DA1B1842D}" destId="{E97A54AC-3195-4ED2-B2DD-9D4130BC5AD0}" srcOrd="7" destOrd="0" presId="urn:microsoft.com/office/officeart/2005/8/layout/list1"/>
    <dgm:cxn modelId="{164387DE-B956-478D-A55C-DE9E2D4E7B04}" type="presParOf" srcId="{5B17AB7E-AB39-48ED-A6A7-694DA1B1842D}" destId="{26E8CF7F-F2FC-4ED3-B2AB-5B8715DC8304}" srcOrd="8" destOrd="0" presId="urn:microsoft.com/office/officeart/2005/8/layout/list1"/>
    <dgm:cxn modelId="{C8CF02AB-2AD6-4A07-9802-87EAAAEAD89D}" type="presParOf" srcId="{26E8CF7F-F2FC-4ED3-B2AB-5B8715DC8304}" destId="{8D5FF1B9-E7D7-4C55-8AA7-A19E11654EE2}" srcOrd="0" destOrd="0" presId="urn:microsoft.com/office/officeart/2005/8/layout/list1"/>
    <dgm:cxn modelId="{B058757C-BCFF-4E01-8970-EAC4D2DFD840}" type="presParOf" srcId="{26E8CF7F-F2FC-4ED3-B2AB-5B8715DC8304}" destId="{D904714E-CCD3-40C6-8C6F-D5751D665538}" srcOrd="1" destOrd="0" presId="urn:microsoft.com/office/officeart/2005/8/layout/list1"/>
    <dgm:cxn modelId="{E900FD72-6683-4535-94C9-10E61B687482}" type="presParOf" srcId="{5B17AB7E-AB39-48ED-A6A7-694DA1B1842D}" destId="{84B0B17C-51E8-40B9-975A-F56649E8632C}" srcOrd="9" destOrd="0" presId="urn:microsoft.com/office/officeart/2005/8/layout/list1"/>
    <dgm:cxn modelId="{6F461084-F53F-4B31-B700-BF4DCAECDA85}" type="presParOf" srcId="{5B17AB7E-AB39-48ED-A6A7-694DA1B1842D}" destId="{8F84FE0F-9422-4C08-818C-15EE2219D391}" srcOrd="10" destOrd="0" presId="urn:microsoft.com/office/officeart/2005/8/layout/list1"/>
    <dgm:cxn modelId="{8FF2A261-A221-47FA-BB91-7E0471C15A72}" type="presParOf" srcId="{5B17AB7E-AB39-48ED-A6A7-694DA1B1842D}" destId="{C5B16CBF-D2F4-4F1B-8381-191640B9626B}" srcOrd="11" destOrd="0" presId="urn:microsoft.com/office/officeart/2005/8/layout/list1"/>
    <dgm:cxn modelId="{26C81B95-CFAD-471E-BA00-9E920FB0B95C}" type="presParOf" srcId="{5B17AB7E-AB39-48ED-A6A7-694DA1B1842D}" destId="{A25D6225-2415-4C96-AAB6-1DB0C4BBD105}" srcOrd="12" destOrd="0" presId="urn:microsoft.com/office/officeart/2005/8/layout/list1"/>
    <dgm:cxn modelId="{E12A927E-7DB0-44C4-A0E1-52A2DE2CFD78}" type="presParOf" srcId="{A25D6225-2415-4C96-AAB6-1DB0C4BBD105}" destId="{6E7C6189-93E8-4CA3-AE2D-0068EEFE8117}" srcOrd="0" destOrd="0" presId="urn:microsoft.com/office/officeart/2005/8/layout/list1"/>
    <dgm:cxn modelId="{7854C55F-AB9A-49B3-8088-1122F1CB2E7C}" type="presParOf" srcId="{A25D6225-2415-4C96-AAB6-1DB0C4BBD105}" destId="{4EAE3811-A4FC-4618-8E7D-71B0FDB764E9}" srcOrd="1" destOrd="0" presId="urn:microsoft.com/office/officeart/2005/8/layout/list1"/>
    <dgm:cxn modelId="{85E51A79-046C-43B6-8221-4DE5DC1AE44B}" type="presParOf" srcId="{5B17AB7E-AB39-48ED-A6A7-694DA1B1842D}" destId="{17A1EA10-887A-4BE8-971B-7972D349C094}" srcOrd="13" destOrd="0" presId="urn:microsoft.com/office/officeart/2005/8/layout/list1"/>
    <dgm:cxn modelId="{AC601D4E-80BA-4BE4-858C-7A91815AC63A}" type="presParOf" srcId="{5B17AB7E-AB39-48ED-A6A7-694DA1B1842D}" destId="{59C2B2CD-925E-4211-9A2A-C8BFD2B59F9A}" srcOrd="14" destOrd="0" presId="urn:microsoft.com/office/officeart/2005/8/layout/list1"/>
    <dgm:cxn modelId="{B7CF308C-D491-4621-B58B-E32CE6000B6A}" type="presParOf" srcId="{5B17AB7E-AB39-48ED-A6A7-694DA1B1842D}" destId="{B5A9513C-E79F-478B-A27A-930D1FC66558}" srcOrd="15" destOrd="0" presId="urn:microsoft.com/office/officeart/2005/8/layout/list1"/>
    <dgm:cxn modelId="{7AA1D46A-BCD6-4C0F-B21F-7CEC3836D3EB}" type="presParOf" srcId="{5B17AB7E-AB39-48ED-A6A7-694DA1B1842D}" destId="{D3F2A5F5-67DE-411D-9722-F4873D85F1FE}" srcOrd="16" destOrd="0" presId="urn:microsoft.com/office/officeart/2005/8/layout/list1"/>
    <dgm:cxn modelId="{94248EDE-AD7E-437B-859B-4BAA05D2F01A}" type="presParOf" srcId="{D3F2A5F5-67DE-411D-9722-F4873D85F1FE}" destId="{47A3FF62-1E2A-4CCD-B092-BD9270877EB8}" srcOrd="0" destOrd="0" presId="urn:microsoft.com/office/officeart/2005/8/layout/list1"/>
    <dgm:cxn modelId="{8AC7CEBF-A2A6-4386-822D-2FAEA23F026C}" type="presParOf" srcId="{D3F2A5F5-67DE-411D-9722-F4873D85F1FE}" destId="{D465DE97-A841-4804-AA42-157ECBDC9452}" srcOrd="1" destOrd="0" presId="urn:microsoft.com/office/officeart/2005/8/layout/list1"/>
    <dgm:cxn modelId="{9FB41B03-723F-4184-96FF-243CD60046EF}" type="presParOf" srcId="{5B17AB7E-AB39-48ED-A6A7-694DA1B1842D}" destId="{10492112-14F9-4E3D-87F5-F5CAAE8A3057}" srcOrd="17" destOrd="0" presId="urn:microsoft.com/office/officeart/2005/8/layout/list1"/>
    <dgm:cxn modelId="{32125DA1-BD60-4C3D-A582-41AD0DDB0BBC}" type="presParOf" srcId="{5B17AB7E-AB39-48ED-A6A7-694DA1B1842D}" destId="{AE74CB23-1051-4F7B-A5DB-F8CACEBDE12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DCDA76-FC49-407A-9CEC-07572F3A9A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F8C8D22-BAFD-4ED4-B92F-66EEB445AFF1}">
      <dgm:prSet/>
      <dgm:spPr/>
      <dgm:t>
        <a:bodyPr/>
        <a:lstStyle/>
        <a:p>
          <a:r>
            <a:rPr lang="en-US" b="1" dirty="0"/>
            <a:t>Emotional problems</a:t>
          </a:r>
          <a:endParaRPr lang="en-US" dirty="0"/>
        </a:p>
      </dgm:t>
    </dgm:pt>
    <dgm:pt modelId="{EAC6EC11-A812-4949-9A33-39F6059D9475}" type="parTrans" cxnId="{BEA6A979-DA5E-428E-B05F-E564AA886BAC}">
      <dgm:prSet/>
      <dgm:spPr/>
      <dgm:t>
        <a:bodyPr/>
        <a:lstStyle/>
        <a:p>
          <a:endParaRPr lang="en-US"/>
        </a:p>
      </dgm:t>
    </dgm:pt>
    <dgm:pt modelId="{8D1BB970-5AA4-48AB-A51F-E8834BB2430B}" type="sibTrans" cxnId="{BEA6A979-DA5E-428E-B05F-E564AA886BAC}">
      <dgm:prSet/>
      <dgm:spPr/>
      <dgm:t>
        <a:bodyPr/>
        <a:lstStyle/>
        <a:p>
          <a:endParaRPr lang="en-US"/>
        </a:p>
      </dgm:t>
    </dgm:pt>
    <dgm:pt modelId="{140D9CCB-4006-4DCD-9FE7-BBF723D448DD}">
      <dgm:prSet/>
      <dgm:spPr/>
      <dgm:t>
        <a:bodyPr/>
        <a:lstStyle/>
        <a:p>
          <a:r>
            <a:rPr lang="en-US" dirty="0"/>
            <a:t>Mood lability</a:t>
          </a:r>
        </a:p>
      </dgm:t>
    </dgm:pt>
    <dgm:pt modelId="{DDF242EB-4CBB-42CE-AC2D-717F7B488B3A}" type="parTrans" cxnId="{29013F91-8C9D-4969-A85C-D8F59ADB901A}">
      <dgm:prSet/>
      <dgm:spPr/>
      <dgm:t>
        <a:bodyPr/>
        <a:lstStyle/>
        <a:p>
          <a:endParaRPr lang="en-US"/>
        </a:p>
      </dgm:t>
    </dgm:pt>
    <dgm:pt modelId="{309CE26F-10D5-4DF5-8D20-71C268D931A2}" type="sibTrans" cxnId="{29013F91-8C9D-4969-A85C-D8F59ADB901A}">
      <dgm:prSet/>
      <dgm:spPr/>
      <dgm:t>
        <a:bodyPr/>
        <a:lstStyle/>
        <a:p>
          <a:endParaRPr lang="en-US"/>
        </a:p>
      </dgm:t>
    </dgm:pt>
    <dgm:pt modelId="{672BEEFD-EA3A-4E8A-ABF3-B505EE6FE664}">
      <dgm:prSet/>
      <dgm:spPr/>
      <dgm:t>
        <a:bodyPr/>
        <a:lstStyle/>
        <a:p>
          <a:r>
            <a:rPr lang="en-US" dirty="0"/>
            <a:t>Depression</a:t>
          </a:r>
        </a:p>
      </dgm:t>
    </dgm:pt>
    <dgm:pt modelId="{88ECE11E-4827-45BD-8280-F1A30488C75A}" type="parTrans" cxnId="{FB43BF53-40FB-4D3B-930E-4975414A6B04}">
      <dgm:prSet/>
      <dgm:spPr/>
      <dgm:t>
        <a:bodyPr/>
        <a:lstStyle/>
        <a:p>
          <a:endParaRPr lang="en-US"/>
        </a:p>
      </dgm:t>
    </dgm:pt>
    <dgm:pt modelId="{D7DE62A1-3384-4880-83A7-0746419A2A36}" type="sibTrans" cxnId="{FB43BF53-40FB-4D3B-930E-4975414A6B04}">
      <dgm:prSet/>
      <dgm:spPr/>
      <dgm:t>
        <a:bodyPr/>
        <a:lstStyle/>
        <a:p>
          <a:endParaRPr lang="en-US"/>
        </a:p>
      </dgm:t>
    </dgm:pt>
    <dgm:pt modelId="{B34DF348-30CD-46C4-8173-86008356F98A}">
      <dgm:prSet/>
      <dgm:spPr/>
      <dgm:t>
        <a:bodyPr/>
        <a:lstStyle/>
        <a:p>
          <a:r>
            <a:rPr lang="en-US" dirty="0"/>
            <a:t>Anger/Rage</a:t>
          </a:r>
        </a:p>
      </dgm:t>
    </dgm:pt>
    <dgm:pt modelId="{7BD31F8D-17D8-4D33-9385-7D8426190DA6}" type="parTrans" cxnId="{8C3137AD-EEA8-4324-B15A-9B91558588EE}">
      <dgm:prSet/>
      <dgm:spPr/>
      <dgm:t>
        <a:bodyPr/>
        <a:lstStyle/>
        <a:p>
          <a:endParaRPr lang="en-US"/>
        </a:p>
      </dgm:t>
    </dgm:pt>
    <dgm:pt modelId="{0946019F-C21D-4823-A943-3602BF453A10}" type="sibTrans" cxnId="{8C3137AD-EEA8-4324-B15A-9B91558588EE}">
      <dgm:prSet/>
      <dgm:spPr/>
      <dgm:t>
        <a:bodyPr/>
        <a:lstStyle/>
        <a:p>
          <a:endParaRPr lang="en-US"/>
        </a:p>
      </dgm:t>
    </dgm:pt>
    <dgm:pt modelId="{05E21D3C-53DE-47FC-96F9-704E40EEFAE5}">
      <dgm:prSet/>
      <dgm:spPr/>
      <dgm:t>
        <a:bodyPr/>
        <a:lstStyle/>
        <a:p>
          <a:r>
            <a:rPr lang="en-US" dirty="0"/>
            <a:t>Anxiety and panic</a:t>
          </a:r>
        </a:p>
      </dgm:t>
    </dgm:pt>
    <dgm:pt modelId="{893C46AE-21C3-4A8B-BD9E-DF722F6E2CE9}" type="parTrans" cxnId="{09F1DFCB-F71B-4B90-876C-78E3F874D5A1}">
      <dgm:prSet/>
      <dgm:spPr/>
      <dgm:t>
        <a:bodyPr/>
        <a:lstStyle/>
        <a:p>
          <a:endParaRPr lang="en-US"/>
        </a:p>
      </dgm:t>
    </dgm:pt>
    <dgm:pt modelId="{22C49E36-4BCD-482E-AE36-BC6F9443C738}" type="sibTrans" cxnId="{09F1DFCB-F71B-4B90-876C-78E3F874D5A1}">
      <dgm:prSet/>
      <dgm:spPr/>
      <dgm:t>
        <a:bodyPr/>
        <a:lstStyle/>
        <a:p>
          <a:endParaRPr lang="en-US"/>
        </a:p>
      </dgm:t>
    </dgm:pt>
    <dgm:pt modelId="{F77F999A-27FA-44AC-AE0D-B68D112A575D}">
      <dgm:prSet/>
      <dgm:spPr/>
      <dgm:t>
        <a:bodyPr/>
        <a:lstStyle/>
        <a:p>
          <a:r>
            <a:rPr lang="en-US" dirty="0"/>
            <a:t>Flashbacks/Nightmares</a:t>
          </a:r>
        </a:p>
      </dgm:t>
    </dgm:pt>
    <dgm:pt modelId="{631F310D-B970-4009-A39A-E4C4A3F1F9AE}" type="parTrans" cxnId="{7AFEB974-43BF-4C61-B892-1D67015A0E9D}">
      <dgm:prSet/>
      <dgm:spPr/>
      <dgm:t>
        <a:bodyPr/>
        <a:lstStyle/>
        <a:p>
          <a:endParaRPr lang="en-US"/>
        </a:p>
      </dgm:t>
    </dgm:pt>
    <dgm:pt modelId="{1D843056-DD03-4CD8-9117-8EE27DDCF439}" type="sibTrans" cxnId="{7AFEB974-43BF-4C61-B892-1D67015A0E9D}">
      <dgm:prSet/>
      <dgm:spPr/>
      <dgm:t>
        <a:bodyPr/>
        <a:lstStyle/>
        <a:p>
          <a:endParaRPr lang="en-US"/>
        </a:p>
      </dgm:t>
    </dgm:pt>
    <dgm:pt modelId="{27F33C34-CC7B-41B1-A5B8-95030E5538E9}">
      <dgm:prSet/>
      <dgm:spPr/>
      <dgm:t>
        <a:bodyPr/>
        <a:lstStyle/>
        <a:p>
          <a:r>
            <a:rPr lang="en-US" b="1" dirty="0"/>
            <a:t>Cognitive problems</a:t>
          </a:r>
          <a:endParaRPr lang="en-US" dirty="0"/>
        </a:p>
      </dgm:t>
    </dgm:pt>
    <dgm:pt modelId="{8FD18026-DC63-48DF-9032-877CE5E44873}" type="parTrans" cxnId="{A6C08081-B4A3-4A6F-9E4C-C48156F90160}">
      <dgm:prSet/>
      <dgm:spPr/>
      <dgm:t>
        <a:bodyPr/>
        <a:lstStyle/>
        <a:p>
          <a:endParaRPr lang="en-US"/>
        </a:p>
      </dgm:t>
    </dgm:pt>
    <dgm:pt modelId="{72445FCA-B453-4DDF-90CF-DCF73D35CA7B}" type="sibTrans" cxnId="{A6C08081-B4A3-4A6F-9E4C-C48156F90160}">
      <dgm:prSet/>
      <dgm:spPr/>
      <dgm:t>
        <a:bodyPr/>
        <a:lstStyle/>
        <a:p>
          <a:endParaRPr lang="en-US"/>
        </a:p>
      </dgm:t>
    </dgm:pt>
    <dgm:pt modelId="{44471929-0E47-4C5E-BDB5-7329A615243A}">
      <dgm:prSet/>
      <dgm:spPr/>
      <dgm:t>
        <a:bodyPr/>
        <a:lstStyle/>
        <a:p>
          <a:r>
            <a:rPr lang="en-US" dirty="0"/>
            <a:t>Poor concentration</a:t>
          </a:r>
        </a:p>
      </dgm:t>
    </dgm:pt>
    <dgm:pt modelId="{706A0EA9-C1C3-4893-880B-60CA33584CCD}" type="parTrans" cxnId="{059E9A3C-03B4-4F02-AA0D-9931A67B1BDC}">
      <dgm:prSet/>
      <dgm:spPr/>
      <dgm:t>
        <a:bodyPr/>
        <a:lstStyle/>
        <a:p>
          <a:endParaRPr lang="en-US"/>
        </a:p>
      </dgm:t>
    </dgm:pt>
    <dgm:pt modelId="{58B113C6-90B3-40A9-9E80-0D5FBC37DD09}" type="sibTrans" cxnId="{059E9A3C-03B4-4F02-AA0D-9931A67B1BDC}">
      <dgm:prSet/>
      <dgm:spPr/>
      <dgm:t>
        <a:bodyPr/>
        <a:lstStyle/>
        <a:p>
          <a:endParaRPr lang="en-US"/>
        </a:p>
      </dgm:t>
    </dgm:pt>
    <dgm:pt modelId="{838E3EC9-F8E2-4D84-85D6-50AF4D3E20BF}">
      <dgm:prSet/>
      <dgm:spPr/>
      <dgm:t>
        <a:bodyPr/>
        <a:lstStyle/>
        <a:p>
          <a:r>
            <a:rPr lang="en-US" dirty="0"/>
            <a:t>Dissociation</a:t>
          </a:r>
        </a:p>
      </dgm:t>
    </dgm:pt>
    <dgm:pt modelId="{520DB8F0-CD67-44BD-B8C7-23C4824C68D8}" type="parTrans" cxnId="{6CF02C6B-5A6E-4E74-8744-FBF24044A26F}">
      <dgm:prSet/>
      <dgm:spPr/>
      <dgm:t>
        <a:bodyPr/>
        <a:lstStyle/>
        <a:p>
          <a:endParaRPr lang="en-US"/>
        </a:p>
      </dgm:t>
    </dgm:pt>
    <dgm:pt modelId="{2B94DF8B-38A6-45EA-A691-2268AFD849B1}" type="sibTrans" cxnId="{6CF02C6B-5A6E-4E74-8744-FBF24044A26F}">
      <dgm:prSet/>
      <dgm:spPr/>
      <dgm:t>
        <a:bodyPr/>
        <a:lstStyle/>
        <a:p>
          <a:endParaRPr lang="en-US"/>
        </a:p>
      </dgm:t>
    </dgm:pt>
    <dgm:pt modelId="{62F0B9B1-0860-4C5F-818A-61A44A7F4CEE}">
      <dgm:prSet/>
      <dgm:spPr/>
      <dgm:t>
        <a:bodyPr/>
        <a:lstStyle/>
        <a:p>
          <a:r>
            <a:rPr lang="en-US" dirty="0"/>
            <a:t>Amnesia</a:t>
          </a:r>
        </a:p>
      </dgm:t>
    </dgm:pt>
    <dgm:pt modelId="{253DD7BC-7AB5-41FA-8B36-59A91C5E9977}" type="parTrans" cxnId="{3B13575D-EEDE-48F8-B5FA-80F304B77ADF}">
      <dgm:prSet/>
      <dgm:spPr/>
      <dgm:t>
        <a:bodyPr/>
        <a:lstStyle/>
        <a:p>
          <a:endParaRPr lang="en-US"/>
        </a:p>
      </dgm:t>
    </dgm:pt>
    <dgm:pt modelId="{FB1287D4-56FF-47B7-B151-52FFFB135D34}" type="sibTrans" cxnId="{3B13575D-EEDE-48F8-B5FA-80F304B77ADF}">
      <dgm:prSet/>
      <dgm:spPr/>
      <dgm:t>
        <a:bodyPr/>
        <a:lstStyle/>
        <a:p>
          <a:endParaRPr lang="en-US"/>
        </a:p>
      </dgm:t>
    </dgm:pt>
    <dgm:pt modelId="{1D697EB6-61F9-4DFD-BD4D-E3FE901A4309}">
      <dgm:prSet/>
      <dgm:spPr/>
      <dgm:t>
        <a:bodyPr/>
        <a:lstStyle/>
        <a:p>
          <a:r>
            <a:rPr lang="en-US" dirty="0"/>
            <a:t>Poor attention</a:t>
          </a:r>
        </a:p>
      </dgm:t>
    </dgm:pt>
    <dgm:pt modelId="{E491B96D-B5DC-456A-8FF9-5E98A41A6F10}" type="parTrans" cxnId="{61D3D770-F4A8-49D9-882B-800F9D852F6C}">
      <dgm:prSet/>
      <dgm:spPr/>
      <dgm:t>
        <a:bodyPr/>
        <a:lstStyle/>
        <a:p>
          <a:endParaRPr lang="en-US"/>
        </a:p>
      </dgm:t>
    </dgm:pt>
    <dgm:pt modelId="{3AFF493F-A269-48E5-8E1C-81D0BEC95314}" type="sibTrans" cxnId="{61D3D770-F4A8-49D9-882B-800F9D852F6C}">
      <dgm:prSet/>
      <dgm:spPr/>
      <dgm:t>
        <a:bodyPr/>
        <a:lstStyle/>
        <a:p>
          <a:endParaRPr lang="en-US"/>
        </a:p>
      </dgm:t>
    </dgm:pt>
    <dgm:pt modelId="{A894F49C-2FA8-43CE-A2F3-B35AC9702386}">
      <dgm:prSet/>
      <dgm:spPr/>
      <dgm:t>
        <a:bodyPr/>
        <a:lstStyle/>
        <a:p>
          <a:r>
            <a:rPr lang="en-US" b="1" dirty="0"/>
            <a:t>Psychosocial dysfunction</a:t>
          </a:r>
          <a:endParaRPr lang="en-US" dirty="0"/>
        </a:p>
      </dgm:t>
    </dgm:pt>
    <dgm:pt modelId="{B28D1708-8A6E-45E7-B02F-A0CE58741142}" type="parTrans" cxnId="{D1B4F300-94E5-40B7-929D-7EEE05D37757}">
      <dgm:prSet/>
      <dgm:spPr/>
      <dgm:t>
        <a:bodyPr/>
        <a:lstStyle/>
        <a:p>
          <a:endParaRPr lang="en-US"/>
        </a:p>
      </dgm:t>
    </dgm:pt>
    <dgm:pt modelId="{27504101-788F-4E17-9259-8B541EB053F0}" type="sibTrans" cxnId="{D1B4F300-94E5-40B7-929D-7EEE05D37757}">
      <dgm:prSet/>
      <dgm:spPr/>
      <dgm:t>
        <a:bodyPr/>
        <a:lstStyle/>
        <a:p>
          <a:endParaRPr lang="en-US"/>
        </a:p>
      </dgm:t>
    </dgm:pt>
    <dgm:pt modelId="{F5F84544-B0B2-4520-86B2-DEE971662318}">
      <dgm:prSet/>
      <dgm:spPr/>
      <dgm:t>
        <a:bodyPr/>
        <a:lstStyle/>
        <a:p>
          <a:r>
            <a:rPr lang="en-US" dirty="0"/>
            <a:t>Work, home, school</a:t>
          </a:r>
        </a:p>
      </dgm:t>
    </dgm:pt>
    <dgm:pt modelId="{2802D340-DFC3-45B3-9240-C2F78D773F82}" type="parTrans" cxnId="{0B9E4239-E408-4861-A791-D8C473B4E69E}">
      <dgm:prSet/>
      <dgm:spPr/>
      <dgm:t>
        <a:bodyPr/>
        <a:lstStyle/>
        <a:p>
          <a:endParaRPr lang="en-US"/>
        </a:p>
      </dgm:t>
    </dgm:pt>
    <dgm:pt modelId="{1A76766D-534A-4BA7-9C3F-F75152CDB849}" type="sibTrans" cxnId="{0B9E4239-E408-4861-A791-D8C473B4E69E}">
      <dgm:prSet/>
      <dgm:spPr/>
      <dgm:t>
        <a:bodyPr/>
        <a:lstStyle/>
        <a:p>
          <a:endParaRPr lang="en-US"/>
        </a:p>
      </dgm:t>
    </dgm:pt>
    <dgm:pt modelId="{8DFABCD0-9BA5-4D21-9051-F871586A5B0E}">
      <dgm:prSet/>
      <dgm:spPr/>
      <dgm:t>
        <a:bodyPr/>
        <a:lstStyle/>
        <a:p>
          <a:r>
            <a:rPr lang="en-US" dirty="0"/>
            <a:t>Family, relationships</a:t>
          </a:r>
        </a:p>
      </dgm:t>
    </dgm:pt>
    <dgm:pt modelId="{B51B659B-E1EC-4493-8D84-BD72667712B3}" type="parTrans" cxnId="{2733D58A-4F71-4A85-B9FA-9C1610978B97}">
      <dgm:prSet/>
      <dgm:spPr/>
      <dgm:t>
        <a:bodyPr/>
        <a:lstStyle/>
        <a:p>
          <a:endParaRPr lang="en-US"/>
        </a:p>
      </dgm:t>
    </dgm:pt>
    <dgm:pt modelId="{EB97DC2A-92CC-4157-BE3A-C346EDE06AB9}" type="sibTrans" cxnId="{2733D58A-4F71-4A85-B9FA-9C1610978B97}">
      <dgm:prSet/>
      <dgm:spPr/>
      <dgm:t>
        <a:bodyPr/>
        <a:lstStyle/>
        <a:p>
          <a:endParaRPr lang="en-US"/>
        </a:p>
      </dgm:t>
    </dgm:pt>
    <dgm:pt modelId="{DBD9E6B5-D65B-42D2-A476-FC87D674B139}" type="pres">
      <dgm:prSet presAssocID="{12DCDA76-FC49-407A-9CEC-07572F3A9A1B}" presName="linear" presStyleCnt="0">
        <dgm:presLayoutVars>
          <dgm:animLvl val="lvl"/>
          <dgm:resizeHandles val="exact"/>
        </dgm:presLayoutVars>
      </dgm:prSet>
      <dgm:spPr/>
    </dgm:pt>
    <dgm:pt modelId="{247A7BCE-1705-4A2B-BD2D-96DFB2FD7917}" type="pres">
      <dgm:prSet presAssocID="{AF8C8D22-BAFD-4ED4-B92F-66EEB445AFF1}" presName="parentText" presStyleLbl="node1" presStyleIdx="0" presStyleCnt="3">
        <dgm:presLayoutVars>
          <dgm:chMax val="0"/>
          <dgm:bulletEnabled val="1"/>
        </dgm:presLayoutVars>
      </dgm:prSet>
      <dgm:spPr/>
    </dgm:pt>
    <dgm:pt modelId="{23CA9DD9-9781-4AA4-8D4F-6C0E4B4FF1A4}" type="pres">
      <dgm:prSet presAssocID="{AF8C8D22-BAFD-4ED4-B92F-66EEB445AFF1}" presName="childText" presStyleLbl="revTx" presStyleIdx="0" presStyleCnt="3">
        <dgm:presLayoutVars>
          <dgm:bulletEnabled val="1"/>
        </dgm:presLayoutVars>
      </dgm:prSet>
      <dgm:spPr/>
    </dgm:pt>
    <dgm:pt modelId="{BB90577E-EBD8-40D2-A1F2-9417D3BEF6F3}" type="pres">
      <dgm:prSet presAssocID="{27F33C34-CC7B-41B1-A5B8-95030E5538E9}" presName="parentText" presStyleLbl="node1" presStyleIdx="1" presStyleCnt="3">
        <dgm:presLayoutVars>
          <dgm:chMax val="0"/>
          <dgm:bulletEnabled val="1"/>
        </dgm:presLayoutVars>
      </dgm:prSet>
      <dgm:spPr/>
    </dgm:pt>
    <dgm:pt modelId="{640222F2-8794-4CD1-82F1-71191FEE423D}" type="pres">
      <dgm:prSet presAssocID="{27F33C34-CC7B-41B1-A5B8-95030E5538E9}" presName="childText" presStyleLbl="revTx" presStyleIdx="1" presStyleCnt="3">
        <dgm:presLayoutVars>
          <dgm:bulletEnabled val="1"/>
        </dgm:presLayoutVars>
      </dgm:prSet>
      <dgm:spPr/>
    </dgm:pt>
    <dgm:pt modelId="{62EF5603-0613-445B-96E4-7FBBA77BEBD0}" type="pres">
      <dgm:prSet presAssocID="{A894F49C-2FA8-43CE-A2F3-B35AC9702386}" presName="parentText" presStyleLbl="node1" presStyleIdx="2" presStyleCnt="3">
        <dgm:presLayoutVars>
          <dgm:chMax val="0"/>
          <dgm:bulletEnabled val="1"/>
        </dgm:presLayoutVars>
      </dgm:prSet>
      <dgm:spPr/>
    </dgm:pt>
    <dgm:pt modelId="{726D3F85-B9EA-4341-9431-01B9DCF48790}" type="pres">
      <dgm:prSet presAssocID="{A894F49C-2FA8-43CE-A2F3-B35AC9702386}" presName="childText" presStyleLbl="revTx" presStyleIdx="2" presStyleCnt="3">
        <dgm:presLayoutVars>
          <dgm:bulletEnabled val="1"/>
        </dgm:presLayoutVars>
      </dgm:prSet>
      <dgm:spPr/>
    </dgm:pt>
  </dgm:ptLst>
  <dgm:cxnLst>
    <dgm:cxn modelId="{D1B4F300-94E5-40B7-929D-7EEE05D37757}" srcId="{12DCDA76-FC49-407A-9CEC-07572F3A9A1B}" destId="{A894F49C-2FA8-43CE-A2F3-B35AC9702386}" srcOrd="2" destOrd="0" parTransId="{B28D1708-8A6E-45E7-B02F-A0CE58741142}" sibTransId="{27504101-788F-4E17-9259-8B541EB053F0}"/>
    <dgm:cxn modelId="{E9934911-87F5-4869-A025-0ADD3F42393D}" type="presOf" srcId="{1D697EB6-61F9-4DFD-BD4D-E3FE901A4309}" destId="{640222F2-8794-4CD1-82F1-71191FEE423D}" srcOrd="0" destOrd="3" presId="urn:microsoft.com/office/officeart/2005/8/layout/vList2"/>
    <dgm:cxn modelId="{0386A71E-045A-4B08-945B-0B5E05941C16}" type="presOf" srcId="{05E21D3C-53DE-47FC-96F9-704E40EEFAE5}" destId="{23CA9DD9-9781-4AA4-8D4F-6C0E4B4FF1A4}" srcOrd="0" destOrd="3" presId="urn:microsoft.com/office/officeart/2005/8/layout/vList2"/>
    <dgm:cxn modelId="{87C56522-B8B4-442B-A15B-09908FE2F33A}" type="presOf" srcId="{B34DF348-30CD-46C4-8173-86008356F98A}" destId="{23CA9DD9-9781-4AA4-8D4F-6C0E4B4FF1A4}" srcOrd="0" destOrd="2" presId="urn:microsoft.com/office/officeart/2005/8/layout/vList2"/>
    <dgm:cxn modelId="{0B9E4239-E408-4861-A791-D8C473B4E69E}" srcId="{A894F49C-2FA8-43CE-A2F3-B35AC9702386}" destId="{F5F84544-B0B2-4520-86B2-DEE971662318}" srcOrd="0" destOrd="0" parTransId="{2802D340-DFC3-45B3-9240-C2F78D773F82}" sibTransId="{1A76766D-534A-4BA7-9C3F-F75152CDB849}"/>
    <dgm:cxn modelId="{059E9A3C-03B4-4F02-AA0D-9931A67B1BDC}" srcId="{27F33C34-CC7B-41B1-A5B8-95030E5538E9}" destId="{44471929-0E47-4C5E-BDB5-7329A615243A}" srcOrd="0" destOrd="0" parTransId="{706A0EA9-C1C3-4893-880B-60CA33584CCD}" sibTransId="{58B113C6-90B3-40A9-9E80-0D5FBC37DD09}"/>
    <dgm:cxn modelId="{3B13575D-EEDE-48F8-B5FA-80F304B77ADF}" srcId="{27F33C34-CC7B-41B1-A5B8-95030E5538E9}" destId="{62F0B9B1-0860-4C5F-818A-61A44A7F4CEE}" srcOrd="2" destOrd="0" parTransId="{253DD7BC-7AB5-41FA-8B36-59A91C5E9977}" sibTransId="{FB1287D4-56FF-47B7-B151-52FFFB135D34}"/>
    <dgm:cxn modelId="{3A90E05E-5685-41D4-B195-66B60FD07A2F}" type="presOf" srcId="{44471929-0E47-4C5E-BDB5-7329A615243A}" destId="{640222F2-8794-4CD1-82F1-71191FEE423D}" srcOrd="0" destOrd="0" presId="urn:microsoft.com/office/officeart/2005/8/layout/vList2"/>
    <dgm:cxn modelId="{96FA7A61-4986-43FD-96F7-7A064C576889}" type="presOf" srcId="{672BEEFD-EA3A-4E8A-ABF3-B505EE6FE664}" destId="{23CA9DD9-9781-4AA4-8D4F-6C0E4B4FF1A4}" srcOrd="0" destOrd="1" presId="urn:microsoft.com/office/officeart/2005/8/layout/vList2"/>
    <dgm:cxn modelId="{AFF31145-BF7B-40F1-A850-82A66FFCB54B}" type="presOf" srcId="{F5F84544-B0B2-4520-86B2-DEE971662318}" destId="{726D3F85-B9EA-4341-9431-01B9DCF48790}" srcOrd="0" destOrd="0" presId="urn:microsoft.com/office/officeart/2005/8/layout/vList2"/>
    <dgm:cxn modelId="{0412C268-7448-4C4D-A1AB-72C3A9AF97B0}" type="presOf" srcId="{838E3EC9-F8E2-4D84-85D6-50AF4D3E20BF}" destId="{640222F2-8794-4CD1-82F1-71191FEE423D}" srcOrd="0" destOrd="1" presId="urn:microsoft.com/office/officeart/2005/8/layout/vList2"/>
    <dgm:cxn modelId="{6CF02C6B-5A6E-4E74-8744-FBF24044A26F}" srcId="{27F33C34-CC7B-41B1-A5B8-95030E5538E9}" destId="{838E3EC9-F8E2-4D84-85D6-50AF4D3E20BF}" srcOrd="1" destOrd="0" parTransId="{520DB8F0-CD67-44BD-B8C7-23C4824C68D8}" sibTransId="{2B94DF8B-38A6-45EA-A691-2268AFD849B1}"/>
    <dgm:cxn modelId="{D439266D-A18A-40A5-A56D-D2918D07BBDB}" type="presOf" srcId="{140D9CCB-4006-4DCD-9FE7-BBF723D448DD}" destId="{23CA9DD9-9781-4AA4-8D4F-6C0E4B4FF1A4}" srcOrd="0" destOrd="0" presId="urn:microsoft.com/office/officeart/2005/8/layout/vList2"/>
    <dgm:cxn modelId="{61D3D770-F4A8-49D9-882B-800F9D852F6C}" srcId="{27F33C34-CC7B-41B1-A5B8-95030E5538E9}" destId="{1D697EB6-61F9-4DFD-BD4D-E3FE901A4309}" srcOrd="3" destOrd="0" parTransId="{E491B96D-B5DC-456A-8FF9-5E98A41A6F10}" sibTransId="{3AFF493F-A269-48E5-8E1C-81D0BEC95314}"/>
    <dgm:cxn modelId="{FB43BF53-40FB-4D3B-930E-4975414A6B04}" srcId="{AF8C8D22-BAFD-4ED4-B92F-66EEB445AFF1}" destId="{672BEEFD-EA3A-4E8A-ABF3-B505EE6FE664}" srcOrd="1" destOrd="0" parTransId="{88ECE11E-4827-45BD-8280-F1A30488C75A}" sibTransId="{D7DE62A1-3384-4880-83A7-0746419A2A36}"/>
    <dgm:cxn modelId="{7AFEB974-43BF-4C61-B892-1D67015A0E9D}" srcId="{AF8C8D22-BAFD-4ED4-B92F-66EEB445AFF1}" destId="{F77F999A-27FA-44AC-AE0D-B68D112A575D}" srcOrd="4" destOrd="0" parTransId="{631F310D-B970-4009-A39A-E4C4A3F1F9AE}" sibTransId="{1D843056-DD03-4CD8-9117-8EE27DDCF439}"/>
    <dgm:cxn modelId="{00241D57-121F-4054-9191-89A0F6FF96A3}" type="presOf" srcId="{27F33C34-CC7B-41B1-A5B8-95030E5538E9}" destId="{BB90577E-EBD8-40D2-A1F2-9417D3BEF6F3}" srcOrd="0" destOrd="0" presId="urn:microsoft.com/office/officeart/2005/8/layout/vList2"/>
    <dgm:cxn modelId="{BEA6A979-DA5E-428E-B05F-E564AA886BAC}" srcId="{12DCDA76-FC49-407A-9CEC-07572F3A9A1B}" destId="{AF8C8D22-BAFD-4ED4-B92F-66EEB445AFF1}" srcOrd="0" destOrd="0" parTransId="{EAC6EC11-A812-4949-9A33-39F6059D9475}" sibTransId="{8D1BB970-5AA4-48AB-A51F-E8834BB2430B}"/>
    <dgm:cxn modelId="{83BAF67B-A075-4ECD-B390-3BE5FA52CE83}" type="presOf" srcId="{8DFABCD0-9BA5-4D21-9051-F871586A5B0E}" destId="{726D3F85-B9EA-4341-9431-01B9DCF48790}" srcOrd="0" destOrd="1" presId="urn:microsoft.com/office/officeart/2005/8/layout/vList2"/>
    <dgm:cxn modelId="{A6C08081-B4A3-4A6F-9E4C-C48156F90160}" srcId="{12DCDA76-FC49-407A-9CEC-07572F3A9A1B}" destId="{27F33C34-CC7B-41B1-A5B8-95030E5538E9}" srcOrd="1" destOrd="0" parTransId="{8FD18026-DC63-48DF-9032-877CE5E44873}" sibTransId="{72445FCA-B453-4DDF-90CF-DCF73D35CA7B}"/>
    <dgm:cxn modelId="{2733D58A-4F71-4A85-B9FA-9C1610978B97}" srcId="{A894F49C-2FA8-43CE-A2F3-B35AC9702386}" destId="{8DFABCD0-9BA5-4D21-9051-F871586A5B0E}" srcOrd="1" destOrd="0" parTransId="{B51B659B-E1EC-4493-8D84-BD72667712B3}" sibTransId="{EB97DC2A-92CC-4157-BE3A-C346EDE06AB9}"/>
    <dgm:cxn modelId="{29013F91-8C9D-4969-A85C-D8F59ADB901A}" srcId="{AF8C8D22-BAFD-4ED4-B92F-66EEB445AFF1}" destId="{140D9CCB-4006-4DCD-9FE7-BBF723D448DD}" srcOrd="0" destOrd="0" parTransId="{DDF242EB-4CBB-42CE-AC2D-717F7B488B3A}" sibTransId="{309CE26F-10D5-4DF5-8D20-71C268D931A2}"/>
    <dgm:cxn modelId="{8C3137AD-EEA8-4324-B15A-9B91558588EE}" srcId="{AF8C8D22-BAFD-4ED4-B92F-66EEB445AFF1}" destId="{B34DF348-30CD-46C4-8173-86008356F98A}" srcOrd="2" destOrd="0" parTransId="{7BD31F8D-17D8-4D33-9385-7D8426190DA6}" sibTransId="{0946019F-C21D-4823-A943-3602BF453A10}"/>
    <dgm:cxn modelId="{5B8643B5-19C2-4C03-BA65-6CBCFB41146E}" type="presOf" srcId="{AF8C8D22-BAFD-4ED4-B92F-66EEB445AFF1}" destId="{247A7BCE-1705-4A2B-BD2D-96DFB2FD7917}" srcOrd="0" destOrd="0" presId="urn:microsoft.com/office/officeart/2005/8/layout/vList2"/>
    <dgm:cxn modelId="{8E69FBC2-F00F-4415-B510-F0C227F00057}" type="presOf" srcId="{F77F999A-27FA-44AC-AE0D-B68D112A575D}" destId="{23CA9DD9-9781-4AA4-8D4F-6C0E4B4FF1A4}" srcOrd="0" destOrd="4" presId="urn:microsoft.com/office/officeart/2005/8/layout/vList2"/>
    <dgm:cxn modelId="{09F1DFCB-F71B-4B90-876C-78E3F874D5A1}" srcId="{AF8C8D22-BAFD-4ED4-B92F-66EEB445AFF1}" destId="{05E21D3C-53DE-47FC-96F9-704E40EEFAE5}" srcOrd="3" destOrd="0" parTransId="{893C46AE-21C3-4A8B-BD9E-DF722F6E2CE9}" sibTransId="{22C49E36-4BCD-482E-AE36-BC6F9443C738}"/>
    <dgm:cxn modelId="{678C63D7-69A9-41AD-91A5-E4BFFE801A71}" type="presOf" srcId="{12DCDA76-FC49-407A-9CEC-07572F3A9A1B}" destId="{DBD9E6B5-D65B-42D2-A476-FC87D674B139}" srcOrd="0" destOrd="0" presId="urn:microsoft.com/office/officeart/2005/8/layout/vList2"/>
    <dgm:cxn modelId="{349EF0EE-9F05-49AF-9629-4E9205B27EB9}" type="presOf" srcId="{A894F49C-2FA8-43CE-A2F3-B35AC9702386}" destId="{62EF5603-0613-445B-96E4-7FBBA77BEBD0}" srcOrd="0" destOrd="0" presId="urn:microsoft.com/office/officeart/2005/8/layout/vList2"/>
    <dgm:cxn modelId="{BD3442F9-04A4-4EF7-B990-FC95CB785E0D}" type="presOf" srcId="{62F0B9B1-0860-4C5F-818A-61A44A7F4CEE}" destId="{640222F2-8794-4CD1-82F1-71191FEE423D}" srcOrd="0" destOrd="2" presId="urn:microsoft.com/office/officeart/2005/8/layout/vList2"/>
    <dgm:cxn modelId="{1B3339DD-4A5B-4D8C-9F8E-47CF9EDEF2BD}" type="presParOf" srcId="{DBD9E6B5-D65B-42D2-A476-FC87D674B139}" destId="{247A7BCE-1705-4A2B-BD2D-96DFB2FD7917}" srcOrd="0" destOrd="0" presId="urn:microsoft.com/office/officeart/2005/8/layout/vList2"/>
    <dgm:cxn modelId="{D80374B2-0637-45A5-96CF-67C86E6F6AC8}" type="presParOf" srcId="{DBD9E6B5-D65B-42D2-A476-FC87D674B139}" destId="{23CA9DD9-9781-4AA4-8D4F-6C0E4B4FF1A4}" srcOrd="1" destOrd="0" presId="urn:microsoft.com/office/officeart/2005/8/layout/vList2"/>
    <dgm:cxn modelId="{CC78F746-EF68-43B9-B6FE-FA8EB14BC70B}" type="presParOf" srcId="{DBD9E6B5-D65B-42D2-A476-FC87D674B139}" destId="{BB90577E-EBD8-40D2-A1F2-9417D3BEF6F3}" srcOrd="2" destOrd="0" presId="urn:microsoft.com/office/officeart/2005/8/layout/vList2"/>
    <dgm:cxn modelId="{48E2C59B-0E1C-4390-99E1-C9194BC7C03D}" type="presParOf" srcId="{DBD9E6B5-D65B-42D2-A476-FC87D674B139}" destId="{640222F2-8794-4CD1-82F1-71191FEE423D}" srcOrd="3" destOrd="0" presId="urn:microsoft.com/office/officeart/2005/8/layout/vList2"/>
    <dgm:cxn modelId="{D02A37C7-DFF0-4461-9EFC-6D0C694C9645}" type="presParOf" srcId="{DBD9E6B5-D65B-42D2-A476-FC87D674B139}" destId="{62EF5603-0613-445B-96E4-7FBBA77BEBD0}" srcOrd="4" destOrd="0" presId="urn:microsoft.com/office/officeart/2005/8/layout/vList2"/>
    <dgm:cxn modelId="{F1A605AE-BD54-4BE1-9917-CAE89430E8D3}" type="presParOf" srcId="{DBD9E6B5-D65B-42D2-A476-FC87D674B139}" destId="{726D3F85-B9EA-4341-9431-01B9DCF4879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B98D35-B918-4280-AF62-A0B1946DDC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E221A4F-D179-420B-B319-9A24835A2399}">
      <dgm:prSet phldrT="[Text]" phldr="0"/>
      <dgm:spPr/>
      <dgm:t>
        <a:bodyPr/>
        <a:lstStyle/>
        <a:p>
          <a:pPr rtl="0"/>
          <a:r>
            <a:rPr lang="en-US" b="1" dirty="0">
              <a:latin typeface="Calibri" panose="020F0502020204030204"/>
            </a:rPr>
            <a:t>Behavioral problems</a:t>
          </a:r>
          <a:endParaRPr lang="en-US" b="1" dirty="0"/>
        </a:p>
      </dgm:t>
    </dgm:pt>
    <dgm:pt modelId="{AB6F0668-EF14-4319-A8A5-B30827DF67B5}" type="parTrans" cxnId="{99ED2473-2B27-4F27-94F7-AB17F671B437}">
      <dgm:prSet/>
      <dgm:spPr/>
      <dgm:t>
        <a:bodyPr/>
        <a:lstStyle/>
        <a:p>
          <a:endParaRPr lang="en-US"/>
        </a:p>
      </dgm:t>
    </dgm:pt>
    <dgm:pt modelId="{2ADEE78F-5D4D-4B2E-A7AE-BC929BDBEF27}" type="sibTrans" cxnId="{99ED2473-2B27-4F27-94F7-AB17F671B437}">
      <dgm:prSet/>
      <dgm:spPr/>
      <dgm:t>
        <a:bodyPr/>
        <a:lstStyle/>
        <a:p>
          <a:endParaRPr lang="en-US"/>
        </a:p>
      </dgm:t>
    </dgm:pt>
    <dgm:pt modelId="{EC05474F-AF1A-4361-9EE8-A8EDDC6A3C52}">
      <dgm:prSet phldrT="[Text]" phldr="0"/>
      <dgm:spPr/>
      <dgm:t>
        <a:bodyPr/>
        <a:lstStyle/>
        <a:p>
          <a:pPr rtl="0"/>
          <a:r>
            <a:rPr lang="en-US" dirty="0">
              <a:latin typeface="Calibri" panose="020F0502020204030204"/>
            </a:rPr>
            <a:t>Impulsivity/Aggression</a:t>
          </a:r>
        </a:p>
      </dgm:t>
    </dgm:pt>
    <dgm:pt modelId="{C3A30331-C0C0-482F-82CC-31C520C6E230}" type="parTrans" cxnId="{CE19D931-EA6F-4E73-AF8B-250B1C0037DC}">
      <dgm:prSet/>
      <dgm:spPr/>
      <dgm:t>
        <a:bodyPr/>
        <a:lstStyle/>
        <a:p>
          <a:endParaRPr lang="en-US"/>
        </a:p>
      </dgm:t>
    </dgm:pt>
    <dgm:pt modelId="{8839F1DE-89D8-4639-B6C7-AE254755F3C6}" type="sibTrans" cxnId="{CE19D931-EA6F-4E73-AF8B-250B1C0037DC}">
      <dgm:prSet/>
      <dgm:spPr/>
      <dgm:t>
        <a:bodyPr/>
        <a:lstStyle/>
        <a:p>
          <a:endParaRPr lang="en-US"/>
        </a:p>
      </dgm:t>
    </dgm:pt>
    <dgm:pt modelId="{417FE4BB-BE69-46D1-A550-324617B381FA}">
      <dgm:prSet phldrT="[Text]" phldr="0"/>
      <dgm:spPr/>
      <dgm:t>
        <a:bodyPr/>
        <a:lstStyle/>
        <a:p>
          <a:pPr rtl="0"/>
          <a:r>
            <a:rPr lang="en-US" dirty="0">
              <a:latin typeface="Calibri" panose="020F0502020204030204"/>
            </a:rPr>
            <a:t>Drug abuse</a:t>
          </a:r>
          <a:endParaRPr lang="en-US" dirty="0"/>
        </a:p>
      </dgm:t>
    </dgm:pt>
    <dgm:pt modelId="{09367E6C-ABD3-417D-9ECE-5F7783C085AC}" type="parTrans" cxnId="{D511C69C-7B8D-4BBC-8135-9542621751B4}">
      <dgm:prSet/>
      <dgm:spPr/>
      <dgm:t>
        <a:bodyPr/>
        <a:lstStyle/>
        <a:p>
          <a:endParaRPr lang="en-US"/>
        </a:p>
      </dgm:t>
    </dgm:pt>
    <dgm:pt modelId="{CE74E6A7-A940-4D0A-B70B-0D1879B4DFF2}" type="sibTrans" cxnId="{D511C69C-7B8D-4BBC-8135-9542621751B4}">
      <dgm:prSet/>
      <dgm:spPr/>
      <dgm:t>
        <a:bodyPr/>
        <a:lstStyle/>
        <a:p>
          <a:endParaRPr lang="en-US"/>
        </a:p>
      </dgm:t>
    </dgm:pt>
    <dgm:pt modelId="{E82A1832-6965-42BC-B80B-7D48ADA46025}">
      <dgm:prSet phldrT="[Text]" phldr="0"/>
      <dgm:spPr/>
      <dgm:t>
        <a:bodyPr/>
        <a:lstStyle/>
        <a:p>
          <a:pPr rtl="0"/>
          <a:r>
            <a:rPr lang="en-US" dirty="0">
              <a:latin typeface="Calibri" panose="020F0502020204030204"/>
            </a:rPr>
            <a:t>Self harming</a:t>
          </a:r>
          <a:endParaRPr lang="en-US" dirty="0"/>
        </a:p>
      </dgm:t>
    </dgm:pt>
    <dgm:pt modelId="{50444C6B-F46D-45C2-8B12-5D6EB90E6887}" type="parTrans" cxnId="{D6F18AD7-1EDA-42C9-A30A-219368E067F2}">
      <dgm:prSet/>
      <dgm:spPr/>
      <dgm:t>
        <a:bodyPr/>
        <a:lstStyle/>
        <a:p>
          <a:endParaRPr lang="en-US"/>
        </a:p>
      </dgm:t>
    </dgm:pt>
    <dgm:pt modelId="{F182A6BC-E387-4388-983A-A107FCEBBC33}" type="sibTrans" cxnId="{D6F18AD7-1EDA-42C9-A30A-219368E067F2}">
      <dgm:prSet/>
      <dgm:spPr/>
      <dgm:t>
        <a:bodyPr/>
        <a:lstStyle/>
        <a:p>
          <a:endParaRPr lang="en-US"/>
        </a:p>
      </dgm:t>
    </dgm:pt>
    <dgm:pt modelId="{DAD5D48B-5B5B-4545-8E05-EBB440B92DE2}">
      <dgm:prSet phldr="0"/>
      <dgm:spPr/>
      <dgm:t>
        <a:bodyPr/>
        <a:lstStyle/>
        <a:p>
          <a:pPr rtl="0"/>
          <a:r>
            <a:rPr lang="en-US" dirty="0">
              <a:latin typeface="Calibri" panose="020F0502020204030204"/>
            </a:rPr>
            <a:t>Sexual acting out</a:t>
          </a:r>
          <a:endParaRPr lang="en-US" dirty="0"/>
        </a:p>
      </dgm:t>
    </dgm:pt>
    <dgm:pt modelId="{79D90A44-1AD0-407A-95C5-8C26250F199C}" type="parTrans" cxnId="{EFFF538E-30B3-4164-A61E-27AA320924BA}">
      <dgm:prSet/>
      <dgm:spPr/>
      <dgm:t>
        <a:bodyPr/>
        <a:lstStyle/>
        <a:p>
          <a:endParaRPr lang="en-US"/>
        </a:p>
      </dgm:t>
    </dgm:pt>
    <dgm:pt modelId="{571A8CFE-32A2-4F47-BD8C-F86E66922422}" type="sibTrans" cxnId="{EFFF538E-30B3-4164-A61E-27AA320924BA}">
      <dgm:prSet/>
      <dgm:spPr/>
      <dgm:t>
        <a:bodyPr/>
        <a:lstStyle/>
        <a:p>
          <a:endParaRPr lang="en-US"/>
        </a:p>
      </dgm:t>
    </dgm:pt>
    <dgm:pt modelId="{CC44224B-F3FA-442E-A285-7AE51C92A50F}">
      <dgm:prSet phldr="0"/>
      <dgm:spPr/>
      <dgm:t>
        <a:bodyPr/>
        <a:lstStyle/>
        <a:p>
          <a:pPr rtl="0"/>
          <a:r>
            <a:rPr lang="en-US" dirty="0">
              <a:latin typeface="Calibri" panose="020F0502020204030204"/>
            </a:rPr>
            <a:t>Eating disorder</a:t>
          </a:r>
        </a:p>
      </dgm:t>
    </dgm:pt>
    <dgm:pt modelId="{D24EEEA4-B791-4464-92E1-4E1B0744D03E}" type="parTrans" cxnId="{BEE71CE0-ADFE-4A4D-9F5F-94BBE47C9FC5}">
      <dgm:prSet/>
      <dgm:spPr/>
      <dgm:t>
        <a:bodyPr/>
        <a:lstStyle/>
        <a:p>
          <a:endParaRPr lang="en-US"/>
        </a:p>
      </dgm:t>
    </dgm:pt>
    <dgm:pt modelId="{371977FF-B5EE-4F8C-A4C8-2A0B81EDCA99}" type="sibTrans" cxnId="{BEE71CE0-ADFE-4A4D-9F5F-94BBE47C9FC5}">
      <dgm:prSet/>
      <dgm:spPr/>
      <dgm:t>
        <a:bodyPr/>
        <a:lstStyle/>
        <a:p>
          <a:endParaRPr lang="en-US"/>
        </a:p>
      </dgm:t>
    </dgm:pt>
    <dgm:pt modelId="{99F77DC2-9533-4AEF-8AA5-C88B023652A8}">
      <dgm:prSet phldr="0"/>
      <dgm:spPr/>
      <dgm:t>
        <a:bodyPr/>
        <a:lstStyle/>
        <a:p>
          <a:r>
            <a:rPr lang="en-US" dirty="0">
              <a:latin typeface="Calibri" panose="020F0502020204030204"/>
            </a:rPr>
            <a:t>Suicidality</a:t>
          </a:r>
        </a:p>
      </dgm:t>
    </dgm:pt>
    <dgm:pt modelId="{0C0B3AF9-F479-4B45-9F44-87B80DFABD79}" type="parTrans" cxnId="{41EA8115-8AB5-4234-8FBE-1F92832F951C}">
      <dgm:prSet/>
      <dgm:spPr/>
      <dgm:t>
        <a:bodyPr/>
        <a:lstStyle/>
        <a:p>
          <a:endParaRPr lang="en-US"/>
        </a:p>
      </dgm:t>
    </dgm:pt>
    <dgm:pt modelId="{3E76E17A-71AA-4695-88DD-24FB7DE00C29}" type="sibTrans" cxnId="{41EA8115-8AB5-4234-8FBE-1F92832F951C}">
      <dgm:prSet/>
      <dgm:spPr/>
      <dgm:t>
        <a:bodyPr/>
        <a:lstStyle/>
        <a:p>
          <a:endParaRPr lang="en-US"/>
        </a:p>
      </dgm:t>
    </dgm:pt>
    <dgm:pt modelId="{4706A9E2-5C89-4D6F-83F0-5E8660280319}">
      <dgm:prSet phldr="0"/>
      <dgm:spPr/>
      <dgm:t>
        <a:bodyPr/>
        <a:lstStyle/>
        <a:p>
          <a:pPr rtl="0"/>
          <a:r>
            <a:rPr lang="en-US" b="1" dirty="0">
              <a:latin typeface="Calibri" panose="020F0502020204030204"/>
            </a:rPr>
            <a:t>Physical problems</a:t>
          </a:r>
        </a:p>
      </dgm:t>
    </dgm:pt>
    <dgm:pt modelId="{59C67479-3D61-4B0D-BD6B-E030DFF3B06E}" type="parTrans" cxnId="{63D1E712-FEC1-492A-A851-D24825A8B502}">
      <dgm:prSet/>
      <dgm:spPr/>
      <dgm:t>
        <a:bodyPr/>
        <a:lstStyle/>
        <a:p>
          <a:endParaRPr lang="en-US"/>
        </a:p>
      </dgm:t>
    </dgm:pt>
    <dgm:pt modelId="{7D7EF264-DD1C-4D88-81C4-E79DE2609E1E}" type="sibTrans" cxnId="{63D1E712-FEC1-492A-A851-D24825A8B502}">
      <dgm:prSet/>
      <dgm:spPr/>
      <dgm:t>
        <a:bodyPr/>
        <a:lstStyle/>
        <a:p>
          <a:endParaRPr lang="en-US"/>
        </a:p>
      </dgm:t>
    </dgm:pt>
    <dgm:pt modelId="{15E20AAC-1252-4B15-B984-93139EFA27F3}">
      <dgm:prSet phldr="0"/>
      <dgm:spPr/>
      <dgm:t>
        <a:bodyPr/>
        <a:lstStyle/>
        <a:p>
          <a:pPr rtl="0"/>
          <a:r>
            <a:rPr lang="en-US" dirty="0">
              <a:latin typeface="Calibri" panose="020F0502020204030204"/>
            </a:rPr>
            <a:t>Chronic headaches</a:t>
          </a:r>
        </a:p>
      </dgm:t>
    </dgm:pt>
    <dgm:pt modelId="{5A66773B-5160-4FAE-837B-B07217D9E225}" type="parTrans" cxnId="{0E8047BE-DAE1-4DE2-897D-588747785C59}">
      <dgm:prSet/>
      <dgm:spPr/>
      <dgm:t>
        <a:bodyPr/>
        <a:lstStyle/>
        <a:p>
          <a:endParaRPr lang="en-US"/>
        </a:p>
      </dgm:t>
    </dgm:pt>
    <dgm:pt modelId="{773FA108-201C-4282-BBA3-0EC7C1D614DC}" type="sibTrans" cxnId="{0E8047BE-DAE1-4DE2-897D-588747785C59}">
      <dgm:prSet/>
      <dgm:spPr/>
      <dgm:t>
        <a:bodyPr/>
        <a:lstStyle/>
        <a:p>
          <a:endParaRPr lang="en-US"/>
        </a:p>
      </dgm:t>
    </dgm:pt>
    <dgm:pt modelId="{4EEEAB63-CAD4-4569-8526-76CAD0F00383}">
      <dgm:prSet phldr="0"/>
      <dgm:spPr/>
      <dgm:t>
        <a:bodyPr/>
        <a:lstStyle/>
        <a:p>
          <a:pPr rtl="0"/>
          <a:r>
            <a:rPr lang="en-US" dirty="0">
              <a:latin typeface="Calibri" panose="020F0502020204030204"/>
            </a:rPr>
            <a:t>Compulsivity</a:t>
          </a:r>
        </a:p>
      </dgm:t>
    </dgm:pt>
    <dgm:pt modelId="{139FDD01-02DE-4A59-AAF3-4D524BB6B9DE}" type="parTrans" cxnId="{85DAC701-D029-46B9-8431-C9F070097024}">
      <dgm:prSet/>
      <dgm:spPr/>
      <dgm:t>
        <a:bodyPr/>
        <a:lstStyle/>
        <a:p>
          <a:endParaRPr lang="en-US"/>
        </a:p>
      </dgm:t>
    </dgm:pt>
    <dgm:pt modelId="{58A355E6-2898-4A66-B9D9-C138B0E8D76F}" type="sibTrans" cxnId="{85DAC701-D029-46B9-8431-C9F070097024}">
      <dgm:prSet/>
      <dgm:spPr/>
      <dgm:t>
        <a:bodyPr/>
        <a:lstStyle/>
        <a:p>
          <a:endParaRPr lang="en-US"/>
        </a:p>
      </dgm:t>
    </dgm:pt>
    <dgm:pt modelId="{F47152D4-790D-4714-B21D-90E1386633F2}">
      <dgm:prSet phldr="0"/>
      <dgm:spPr/>
      <dgm:t>
        <a:bodyPr/>
        <a:lstStyle/>
        <a:p>
          <a:pPr rtl="0"/>
          <a:r>
            <a:rPr lang="en-US" dirty="0">
              <a:latin typeface="Calibri" panose="020F0502020204030204"/>
            </a:rPr>
            <a:t>Irritable bowel syndrome</a:t>
          </a:r>
        </a:p>
      </dgm:t>
    </dgm:pt>
    <dgm:pt modelId="{BB9627E6-563E-4196-B6C3-A7B6A393248E}" type="parTrans" cxnId="{FF4FA51D-0AB0-4072-98F4-F314442E2F31}">
      <dgm:prSet/>
      <dgm:spPr/>
      <dgm:t>
        <a:bodyPr/>
        <a:lstStyle/>
        <a:p>
          <a:endParaRPr lang="en-US"/>
        </a:p>
      </dgm:t>
    </dgm:pt>
    <dgm:pt modelId="{AD1C3103-CE4C-412C-AB3A-E6E5E8484D0E}" type="sibTrans" cxnId="{FF4FA51D-0AB0-4072-98F4-F314442E2F31}">
      <dgm:prSet/>
      <dgm:spPr/>
      <dgm:t>
        <a:bodyPr/>
        <a:lstStyle/>
        <a:p>
          <a:endParaRPr lang="en-US"/>
        </a:p>
      </dgm:t>
    </dgm:pt>
    <dgm:pt modelId="{50DBBC60-BF6C-44B8-B0DD-19F5A873A7E4}">
      <dgm:prSet phldr="0"/>
      <dgm:spPr/>
      <dgm:t>
        <a:bodyPr/>
        <a:lstStyle/>
        <a:p>
          <a:pPr rtl="0"/>
          <a:r>
            <a:rPr lang="en-US" dirty="0">
              <a:latin typeface="Calibri" panose="020F0502020204030204"/>
            </a:rPr>
            <a:t>Chronic fatigue symptoms</a:t>
          </a:r>
          <a:endParaRPr lang="en-US" dirty="0"/>
        </a:p>
      </dgm:t>
    </dgm:pt>
    <dgm:pt modelId="{AF10B028-3332-4D6D-8BE9-4FBAC771976F}" type="parTrans" cxnId="{62421F04-39E3-4F76-A406-AB6F10E88C1F}">
      <dgm:prSet/>
      <dgm:spPr/>
      <dgm:t>
        <a:bodyPr/>
        <a:lstStyle/>
        <a:p>
          <a:endParaRPr lang="en-US"/>
        </a:p>
      </dgm:t>
    </dgm:pt>
    <dgm:pt modelId="{10525CF9-5159-4341-9DAF-92C2FD822016}" type="sibTrans" cxnId="{62421F04-39E3-4F76-A406-AB6F10E88C1F}">
      <dgm:prSet/>
      <dgm:spPr/>
      <dgm:t>
        <a:bodyPr/>
        <a:lstStyle/>
        <a:p>
          <a:endParaRPr lang="en-US"/>
        </a:p>
      </dgm:t>
    </dgm:pt>
    <dgm:pt modelId="{282D74CD-9018-4C6E-A526-BE055E6BE44F}">
      <dgm:prSet phldr="0"/>
      <dgm:spPr/>
      <dgm:t>
        <a:bodyPr/>
        <a:lstStyle/>
        <a:p>
          <a:pPr rtl="0"/>
          <a:r>
            <a:rPr lang="en-US" dirty="0">
              <a:latin typeface="Calibri" panose="020F0502020204030204"/>
            </a:rPr>
            <a:t>Asthma</a:t>
          </a:r>
        </a:p>
      </dgm:t>
    </dgm:pt>
    <dgm:pt modelId="{CA15236F-5532-483F-8363-6A0B4FD02B5F}" type="parTrans" cxnId="{47036080-6601-4CD4-90CF-5F7721BF0FE1}">
      <dgm:prSet/>
      <dgm:spPr/>
      <dgm:t>
        <a:bodyPr/>
        <a:lstStyle/>
        <a:p>
          <a:endParaRPr lang="en-US"/>
        </a:p>
      </dgm:t>
    </dgm:pt>
    <dgm:pt modelId="{96169952-5564-4AA3-AF32-ABAC77CD4130}" type="sibTrans" cxnId="{47036080-6601-4CD4-90CF-5F7721BF0FE1}">
      <dgm:prSet/>
      <dgm:spPr/>
      <dgm:t>
        <a:bodyPr/>
        <a:lstStyle/>
        <a:p>
          <a:endParaRPr lang="en-US"/>
        </a:p>
      </dgm:t>
    </dgm:pt>
    <dgm:pt modelId="{95E23D36-55B8-4669-B94A-6035CA2C63BE}">
      <dgm:prSet phldr="0"/>
      <dgm:spPr/>
      <dgm:t>
        <a:bodyPr/>
        <a:lstStyle/>
        <a:p>
          <a:pPr rtl="0"/>
          <a:r>
            <a:rPr lang="en-US" dirty="0">
              <a:latin typeface="Calibri" panose="020F0502020204030204"/>
            </a:rPr>
            <a:t>Autoimmune disorders</a:t>
          </a:r>
        </a:p>
      </dgm:t>
    </dgm:pt>
    <dgm:pt modelId="{6A3FAAEF-3542-4D44-8BA2-133FFCE3A4D3}" type="parTrans" cxnId="{85025F4D-EA42-40C7-A73B-76BE63D84A51}">
      <dgm:prSet/>
      <dgm:spPr/>
      <dgm:t>
        <a:bodyPr/>
        <a:lstStyle/>
        <a:p>
          <a:endParaRPr lang="en-US"/>
        </a:p>
      </dgm:t>
    </dgm:pt>
    <dgm:pt modelId="{8E9A72C6-39E8-45C2-BC4A-3CB6C4E19FDC}" type="sibTrans" cxnId="{85025F4D-EA42-40C7-A73B-76BE63D84A51}">
      <dgm:prSet/>
      <dgm:spPr/>
      <dgm:t>
        <a:bodyPr/>
        <a:lstStyle/>
        <a:p>
          <a:endParaRPr lang="en-US"/>
        </a:p>
      </dgm:t>
    </dgm:pt>
    <dgm:pt modelId="{80DDFF62-8EB0-441A-9F4D-BD895E060ED8}" type="pres">
      <dgm:prSet presAssocID="{E2B98D35-B918-4280-AF62-A0B1946DDC2B}" presName="linear" presStyleCnt="0">
        <dgm:presLayoutVars>
          <dgm:animLvl val="lvl"/>
          <dgm:resizeHandles val="exact"/>
        </dgm:presLayoutVars>
      </dgm:prSet>
      <dgm:spPr/>
    </dgm:pt>
    <dgm:pt modelId="{DB837B11-6548-45FA-973E-96ED7CA88109}" type="pres">
      <dgm:prSet presAssocID="{1E221A4F-D179-420B-B319-9A24835A2399}" presName="parentText" presStyleLbl="node1" presStyleIdx="0" presStyleCnt="2">
        <dgm:presLayoutVars>
          <dgm:chMax val="0"/>
          <dgm:bulletEnabled val="1"/>
        </dgm:presLayoutVars>
      </dgm:prSet>
      <dgm:spPr/>
    </dgm:pt>
    <dgm:pt modelId="{25A28875-A017-45CB-931C-01B200FD3973}" type="pres">
      <dgm:prSet presAssocID="{1E221A4F-D179-420B-B319-9A24835A2399}" presName="childText" presStyleLbl="revTx" presStyleIdx="0" presStyleCnt="2">
        <dgm:presLayoutVars>
          <dgm:bulletEnabled val="1"/>
        </dgm:presLayoutVars>
      </dgm:prSet>
      <dgm:spPr/>
    </dgm:pt>
    <dgm:pt modelId="{C679CD33-D7C6-4548-9BB2-6364198EF132}" type="pres">
      <dgm:prSet presAssocID="{4706A9E2-5C89-4D6F-83F0-5E8660280319}" presName="parentText" presStyleLbl="node1" presStyleIdx="1" presStyleCnt="2">
        <dgm:presLayoutVars>
          <dgm:chMax val="0"/>
          <dgm:bulletEnabled val="1"/>
        </dgm:presLayoutVars>
      </dgm:prSet>
      <dgm:spPr/>
    </dgm:pt>
    <dgm:pt modelId="{73116073-4C9C-46FA-B303-130ABE2BBF45}" type="pres">
      <dgm:prSet presAssocID="{4706A9E2-5C89-4D6F-83F0-5E8660280319}" presName="childText" presStyleLbl="revTx" presStyleIdx="1" presStyleCnt="2">
        <dgm:presLayoutVars>
          <dgm:bulletEnabled val="1"/>
        </dgm:presLayoutVars>
      </dgm:prSet>
      <dgm:spPr/>
    </dgm:pt>
  </dgm:ptLst>
  <dgm:cxnLst>
    <dgm:cxn modelId="{F412A900-E436-4838-AB8A-3F9BADCFF8A7}" type="presOf" srcId="{4EEEAB63-CAD4-4569-8526-76CAD0F00383}" destId="{25A28875-A017-45CB-931C-01B200FD3973}" srcOrd="0" destOrd="5" presId="urn:microsoft.com/office/officeart/2005/8/layout/vList2"/>
    <dgm:cxn modelId="{238AA201-393B-4CF1-8487-43DC8C9C7D84}" type="presOf" srcId="{DAD5D48B-5B5B-4545-8E05-EBB440B92DE2}" destId="{25A28875-A017-45CB-931C-01B200FD3973}" srcOrd="0" destOrd="1" presId="urn:microsoft.com/office/officeart/2005/8/layout/vList2"/>
    <dgm:cxn modelId="{85DAC701-D029-46B9-8431-C9F070097024}" srcId="{1E221A4F-D179-420B-B319-9A24835A2399}" destId="{4EEEAB63-CAD4-4569-8526-76CAD0F00383}" srcOrd="5" destOrd="0" parTransId="{139FDD01-02DE-4A59-AAF3-4D524BB6B9DE}" sibTransId="{58A355E6-2898-4A66-B9D9-C138B0E8D76F}"/>
    <dgm:cxn modelId="{62421F04-39E3-4F76-A406-AB6F10E88C1F}" srcId="{4706A9E2-5C89-4D6F-83F0-5E8660280319}" destId="{50DBBC60-BF6C-44B8-B0DD-19F5A873A7E4}" srcOrd="2" destOrd="0" parTransId="{AF10B028-3332-4D6D-8BE9-4FBAC771976F}" sibTransId="{10525CF9-5159-4341-9DAF-92C2FD822016}"/>
    <dgm:cxn modelId="{5996C405-A0E1-4494-A4E1-99B73594B715}" type="presOf" srcId="{4706A9E2-5C89-4D6F-83F0-5E8660280319}" destId="{C679CD33-D7C6-4548-9BB2-6364198EF132}" srcOrd="0" destOrd="0" presId="urn:microsoft.com/office/officeart/2005/8/layout/vList2"/>
    <dgm:cxn modelId="{CEBF4B0F-3854-441E-BCA3-276C4019155F}" type="presOf" srcId="{50DBBC60-BF6C-44B8-B0DD-19F5A873A7E4}" destId="{73116073-4C9C-46FA-B303-130ABE2BBF45}" srcOrd="0" destOrd="2" presId="urn:microsoft.com/office/officeart/2005/8/layout/vList2"/>
    <dgm:cxn modelId="{63D1E712-FEC1-492A-A851-D24825A8B502}" srcId="{E2B98D35-B918-4280-AF62-A0B1946DDC2B}" destId="{4706A9E2-5C89-4D6F-83F0-5E8660280319}" srcOrd="1" destOrd="0" parTransId="{59C67479-3D61-4B0D-BD6B-E030DFF3B06E}" sibTransId="{7D7EF264-DD1C-4D88-81C4-E79DE2609E1E}"/>
    <dgm:cxn modelId="{41EA8115-8AB5-4234-8FBE-1F92832F951C}" srcId="{1E221A4F-D179-420B-B319-9A24835A2399}" destId="{99F77DC2-9533-4AEF-8AA5-C88B023652A8}" srcOrd="6" destOrd="0" parTransId="{0C0B3AF9-F479-4B45-9F44-87B80DFABD79}" sibTransId="{3E76E17A-71AA-4695-88DD-24FB7DE00C29}"/>
    <dgm:cxn modelId="{D3618D16-D1FF-4482-9BAA-063F891775E9}" type="presOf" srcId="{F47152D4-790D-4714-B21D-90E1386633F2}" destId="{73116073-4C9C-46FA-B303-130ABE2BBF45}" srcOrd="0" destOrd="1" presId="urn:microsoft.com/office/officeart/2005/8/layout/vList2"/>
    <dgm:cxn modelId="{59C0211B-8346-4614-8376-4C45D5460E75}" type="presOf" srcId="{99F77DC2-9533-4AEF-8AA5-C88B023652A8}" destId="{25A28875-A017-45CB-931C-01B200FD3973}" srcOrd="0" destOrd="6" presId="urn:microsoft.com/office/officeart/2005/8/layout/vList2"/>
    <dgm:cxn modelId="{FF4FA51D-0AB0-4072-98F4-F314442E2F31}" srcId="{4706A9E2-5C89-4D6F-83F0-5E8660280319}" destId="{F47152D4-790D-4714-B21D-90E1386633F2}" srcOrd="1" destOrd="0" parTransId="{BB9627E6-563E-4196-B6C3-A7B6A393248E}" sibTransId="{AD1C3103-CE4C-412C-AB3A-E6E5E8484D0E}"/>
    <dgm:cxn modelId="{8BF7CA1F-63CB-4998-852E-4C9C32B3101B}" type="presOf" srcId="{CC44224B-F3FA-442E-A285-7AE51C92A50F}" destId="{25A28875-A017-45CB-931C-01B200FD3973}" srcOrd="0" destOrd="4" presId="urn:microsoft.com/office/officeart/2005/8/layout/vList2"/>
    <dgm:cxn modelId="{CD0C8F2A-6138-48F9-B00B-13563D0D1D31}" type="presOf" srcId="{EC05474F-AF1A-4361-9EE8-A8EDDC6A3C52}" destId="{25A28875-A017-45CB-931C-01B200FD3973}" srcOrd="0" destOrd="0" presId="urn:microsoft.com/office/officeart/2005/8/layout/vList2"/>
    <dgm:cxn modelId="{CE19D931-EA6F-4E73-AF8B-250B1C0037DC}" srcId="{1E221A4F-D179-420B-B319-9A24835A2399}" destId="{EC05474F-AF1A-4361-9EE8-A8EDDC6A3C52}" srcOrd="0" destOrd="0" parTransId="{C3A30331-C0C0-482F-82CC-31C520C6E230}" sibTransId="{8839F1DE-89D8-4639-B6C7-AE254755F3C6}"/>
    <dgm:cxn modelId="{C7CE2765-982C-424F-AE5B-AF143E666E37}" type="presOf" srcId="{417FE4BB-BE69-46D1-A550-324617B381FA}" destId="{25A28875-A017-45CB-931C-01B200FD3973}" srcOrd="0" destOrd="2" presId="urn:microsoft.com/office/officeart/2005/8/layout/vList2"/>
    <dgm:cxn modelId="{F3CE3746-8422-44CA-8537-EF17190991E0}" type="presOf" srcId="{15E20AAC-1252-4B15-B984-93139EFA27F3}" destId="{73116073-4C9C-46FA-B303-130ABE2BBF45}" srcOrd="0" destOrd="0" presId="urn:microsoft.com/office/officeart/2005/8/layout/vList2"/>
    <dgm:cxn modelId="{38D9AD4B-59D9-414D-ABDF-6E205D44CBA4}" type="presOf" srcId="{282D74CD-9018-4C6E-A526-BE055E6BE44F}" destId="{73116073-4C9C-46FA-B303-130ABE2BBF45}" srcOrd="0" destOrd="3" presId="urn:microsoft.com/office/officeart/2005/8/layout/vList2"/>
    <dgm:cxn modelId="{85025F4D-EA42-40C7-A73B-76BE63D84A51}" srcId="{4706A9E2-5C89-4D6F-83F0-5E8660280319}" destId="{95E23D36-55B8-4669-B94A-6035CA2C63BE}" srcOrd="4" destOrd="0" parTransId="{6A3FAAEF-3542-4D44-8BA2-133FFCE3A4D3}" sibTransId="{8E9A72C6-39E8-45C2-BC4A-3CB6C4E19FDC}"/>
    <dgm:cxn modelId="{4ED8C950-8DE5-4284-B320-65723A93F7E6}" type="presOf" srcId="{95E23D36-55B8-4669-B94A-6035CA2C63BE}" destId="{73116073-4C9C-46FA-B303-130ABE2BBF45}" srcOrd="0" destOrd="4" presId="urn:microsoft.com/office/officeart/2005/8/layout/vList2"/>
    <dgm:cxn modelId="{99ED2473-2B27-4F27-94F7-AB17F671B437}" srcId="{E2B98D35-B918-4280-AF62-A0B1946DDC2B}" destId="{1E221A4F-D179-420B-B319-9A24835A2399}" srcOrd="0" destOrd="0" parTransId="{AB6F0668-EF14-4319-A8A5-B30827DF67B5}" sibTransId="{2ADEE78F-5D4D-4B2E-A7AE-BC929BDBEF27}"/>
    <dgm:cxn modelId="{47036080-6601-4CD4-90CF-5F7721BF0FE1}" srcId="{4706A9E2-5C89-4D6F-83F0-5E8660280319}" destId="{282D74CD-9018-4C6E-A526-BE055E6BE44F}" srcOrd="3" destOrd="0" parTransId="{CA15236F-5532-483F-8363-6A0B4FD02B5F}" sibTransId="{96169952-5564-4AA3-AF32-ABAC77CD4130}"/>
    <dgm:cxn modelId="{1A458081-DE76-45C2-BDD8-853476D6065C}" type="presOf" srcId="{E82A1832-6965-42BC-B80B-7D48ADA46025}" destId="{25A28875-A017-45CB-931C-01B200FD3973}" srcOrd="0" destOrd="3" presId="urn:microsoft.com/office/officeart/2005/8/layout/vList2"/>
    <dgm:cxn modelId="{EFFF538E-30B3-4164-A61E-27AA320924BA}" srcId="{1E221A4F-D179-420B-B319-9A24835A2399}" destId="{DAD5D48B-5B5B-4545-8E05-EBB440B92DE2}" srcOrd="1" destOrd="0" parTransId="{79D90A44-1AD0-407A-95C5-8C26250F199C}" sibTransId="{571A8CFE-32A2-4F47-BD8C-F86E66922422}"/>
    <dgm:cxn modelId="{D511C69C-7B8D-4BBC-8135-9542621751B4}" srcId="{1E221A4F-D179-420B-B319-9A24835A2399}" destId="{417FE4BB-BE69-46D1-A550-324617B381FA}" srcOrd="2" destOrd="0" parTransId="{09367E6C-ABD3-417D-9ECE-5F7783C085AC}" sibTransId="{CE74E6A7-A940-4D0A-B70B-0D1879B4DFF2}"/>
    <dgm:cxn modelId="{085508B9-D1E8-4F0B-AB67-A089A8B6FB9C}" type="presOf" srcId="{E2B98D35-B918-4280-AF62-A0B1946DDC2B}" destId="{80DDFF62-8EB0-441A-9F4D-BD895E060ED8}" srcOrd="0" destOrd="0" presId="urn:microsoft.com/office/officeart/2005/8/layout/vList2"/>
    <dgm:cxn modelId="{0E8047BE-DAE1-4DE2-897D-588747785C59}" srcId="{4706A9E2-5C89-4D6F-83F0-5E8660280319}" destId="{15E20AAC-1252-4B15-B984-93139EFA27F3}" srcOrd="0" destOrd="0" parTransId="{5A66773B-5160-4FAE-837B-B07217D9E225}" sibTransId="{773FA108-201C-4282-BBA3-0EC7C1D614DC}"/>
    <dgm:cxn modelId="{57CF07CB-0446-48E6-95EE-75A0E75CC801}" type="presOf" srcId="{1E221A4F-D179-420B-B319-9A24835A2399}" destId="{DB837B11-6548-45FA-973E-96ED7CA88109}" srcOrd="0" destOrd="0" presId="urn:microsoft.com/office/officeart/2005/8/layout/vList2"/>
    <dgm:cxn modelId="{D6F18AD7-1EDA-42C9-A30A-219368E067F2}" srcId="{1E221A4F-D179-420B-B319-9A24835A2399}" destId="{E82A1832-6965-42BC-B80B-7D48ADA46025}" srcOrd="3" destOrd="0" parTransId="{50444C6B-F46D-45C2-8B12-5D6EB90E6887}" sibTransId="{F182A6BC-E387-4388-983A-A107FCEBBC33}"/>
    <dgm:cxn modelId="{BEE71CE0-ADFE-4A4D-9F5F-94BBE47C9FC5}" srcId="{1E221A4F-D179-420B-B319-9A24835A2399}" destId="{CC44224B-F3FA-442E-A285-7AE51C92A50F}" srcOrd="4" destOrd="0" parTransId="{D24EEEA4-B791-4464-92E1-4E1B0744D03E}" sibTransId="{371977FF-B5EE-4F8C-A4C8-2A0B81EDCA99}"/>
    <dgm:cxn modelId="{C0C5A06E-1480-40FC-8622-F57D3851D37B}" type="presParOf" srcId="{80DDFF62-8EB0-441A-9F4D-BD895E060ED8}" destId="{DB837B11-6548-45FA-973E-96ED7CA88109}" srcOrd="0" destOrd="0" presId="urn:microsoft.com/office/officeart/2005/8/layout/vList2"/>
    <dgm:cxn modelId="{38DCCBD2-1DF0-4317-B69D-5E1D68EFF26D}" type="presParOf" srcId="{80DDFF62-8EB0-441A-9F4D-BD895E060ED8}" destId="{25A28875-A017-45CB-931C-01B200FD3973}" srcOrd="1" destOrd="0" presId="urn:microsoft.com/office/officeart/2005/8/layout/vList2"/>
    <dgm:cxn modelId="{4632F3CE-9496-4360-BBAB-C38C8B552D52}" type="presParOf" srcId="{80DDFF62-8EB0-441A-9F4D-BD895E060ED8}" destId="{C679CD33-D7C6-4548-9BB2-6364198EF132}" srcOrd="2" destOrd="0" presId="urn:microsoft.com/office/officeart/2005/8/layout/vList2"/>
    <dgm:cxn modelId="{EE2741B2-49B3-451C-87DD-1BA2BF3A2255}" type="presParOf" srcId="{80DDFF62-8EB0-441A-9F4D-BD895E060ED8}" destId="{73116073-4C9C-46FA-B303-130ABE2BBF45}"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7956F0-5AEC-46DC-AD89-5609E220DA4D}" type="doc">
      <dgm:prSet loTypeId="urn:microsoft.com/office/officeart/2005/8/layout/pyramid2" loCatId="list" qsTypeId="urn:microsoft.com/office/officeart/2005/8/quickstyle/simple1" qsCatId="simple" csTypeId="urn:microsoft.com/office/officeart/2005/8/colors/accent1_2" csCatId="accent1" phldr="1"/>
      <dgm:spPr/>
    </dgm:pt>
    <dgm:pt modelId="{521B2104-A667-4312-BA8A-D21586CBAEE4}">
      <dgm:prSet phldrT="[Text]"/>
      <dgm:spPr/>
      <dgm:t>
        <a:bodyPr/>
        <a:lstStyle/>
        <a:p>
          <a:r>
            <a:rPr lang="en-US" dirty="0"/>
            <a:t>A. True</a:t>
          </a:r>
        </a:p>
      </dgm:t>
    </dgm:pt>
    <dgm:pt modelId="{34103D29-7A7D-4D2A-824F-AD8346710DE5}" type="parTrans" cxnId="{05E0C056-A7C3-4B8A-A8C0-3F6790E2A3F5}">
      <dgm:prSet/>
      <dgm:spPr/>
      <dgm:t>
        <a:bodyPr/>
        <a:lstStyle/>
        <a:p>
          <a:endParaRPr lang="en-US"/>
        </a:p>
      </dgm:t>
    </dgm:pt>
    <dgm:pt modelId="{6AD159A3-5603-4E94-9341-D00845BA61FF}" type="sibTrans" cxnId="{05E0C056-A7C3-4B8A-A8C0-3F6790E2A3F5}">
      <dgm:prSet/>
      <dgm:spPr/>
      <dgm:t>
        <a:bodyPr/>
        <a:lstStyle/>
        <a:p>
          <a:endParaRPr lang="en-US"/>
        </a:p>
      </dgm:t>
    </dgm:pt>
    <dgm:pt modelId="{4C5E4509-6139-4122-9978-FD6EB03724E9}">
      <dgm:prSet phldrT="[Text]"/>
      <dgm:spPr/>
      <dgm:t>
        <a:bodyPr/>
        <a:lstStyle/>
        <a:p>
          <a:r>
            <a:rPr lang="en-US" dirty="0"/>
            <a:t>B. False</a:t>
          </a:r>
        </a:p>
      </dgm:t>
    </dgm:pt>
    <dgm:pt modelId="{79D2FB71-5093-41E3-8B55-100D4DE19491}" type="parTrans" cxnId="{96ED34FE-909B-46E8-9AA8-3A72D82803FD}">
      <dgm:prSet/>
      <dgm:spPr/>
      <dgm:t>
        <a:bodyPr/>
        <a:lstStyle/>
        <a:p>
          <a:endParaRPr lang="en-US"/>
        </a:p>
      </dgm:t>
    </dgm:pt>
    <dgm:pt modelId="{B0161669-1444-4655-9F63-BBDB87841EE5}" type="sibTrans" cxnId="{96ED34FE-909B-46E8-9AA8-3A72D82803FD}">
      <dgm:prSet/>
      <dgm:spPr/>
      <dgm:t>
        <a:bodyPr/>
        <a:lstStyle/>
        <a:p>
          <a:endParaRPr lang="en-US"/>
        </a:p>
      </dgm:t>
    </dgm:pt>
    <dgm:pt modelId="{4686D8CF-32BE-463A-A95C-815D9245260B}">
      <dgm:prSet phldrT="[Text]"/>
      <dgm:spPr/>
      <dgm:t>
        <a:bodyPr/>
        <a:lstStyle/>
        <a:p>
          <a:r>
            <a:rPr lang="en-US" dirty="0"/>
            <a:t>C. I don’t know</a:t>
          </a:r>
        </a:p>
      </dgm:t>
    </dgm:pt>
    <dgm:pt modelId="{2BFF3FD7-4699-42E0-AB3F-F36D0162D90A}" type="parTrans" cxnId="{88FC32DB-9E4C-40CB-B207-7C3F9D7C2176}">
      <dgm:prSet/>
      <dgm:spPr/>
      <dgm:t>
        <a:bodyPr/>
        <a:lstStyle/>
        <a:p>
          <a:endParaRPr lang="en-US"/>
        </a:p>
      </dgm:t>
    </dgm:pt>
    <dgm:pt modelId="{B6E230DF-C6F2-4229-A6CD-06B88BCEE001}" type="sibTrans" cxnId="{88FC32DB-9E4C-40CB-B207-7C3F9D7C2176}">
      <dgm:prSet/>
      <dgm:spPr/>
      <dgm:t>
        <a:bodyPr/>
        <a:lstStyle/>
        <a:p>
          <a:endParaRPr lang="en-US"/>
        </a:p>
      </dgm:t>
    </dgm:pt>
    <dgm:pt modelId="{48AA3C32-61D0-4BD8-B63E-54353514A62F}" type="pres">
      <dgm:prSet presAssocID="{3C7956F0-5AEC-46DC-AD89-5609E220DA4D}" presName="compositeShape" presStyleCnt="0">
        <dgm:presLayoutVars>
          <dgm:dir/>
          <dgm:resizeHandles/>
        </dgm:presLayoutVars>
      </dgm:prSet>
      <dgm:spPr/>
    </dgm:pt>
    <dgm:pt modelId="{ABDC33A2-48FE-4DBB-8F08-50CF11AA65B2}" type="pres">
      <dgm:prSet presAssocID="{3C7956F0-5AEC-46DC-AD89-5609E220DA4D}" presName="pyramid" presStyleLbl="node1" presStyleIdx="0" presStyleCnt="1"/>
      <dgm:spPr/>
    </dgm:pt>
    <dgm:pt modelId="{7D38C2FB-F79B-4FB7-9FC4-6E0BDFDECF00}" type="pres">
      <dgm:prSet presAssocID="{3C7956F0-5AEC-46DC-AD89-5609E220DA4D}" presName="theList" presStyleCnt="0"/>
      <dgm:spPr/>
    </dgm:pt>
    <dgm:pt modelId="{49CB55DC-2444-4F72-98B9-C0CA710E8425}" type="pres">
      <dgm:prSet presAssocID="{521B2104-A667-4312-BA8A-D21586CBAEE4}" presName="aNode" presStyleLbl="fgAcc1" presStyleIdx="0" presStyleCnt="3">
        <dgm:presLayoutVars>
          <dgm:bulletEnabled val="1"/>
        </dgm:presLayoutVars>
      </dgm:prSet>
      <dgm:spPr/>
    </dgm:pt>
    <dgm:pt modelId="{089330F2-E1D3-4B40-8E36-9A7DFE464C3C}" type="pres">
      <dgm:prSet presAssocID="{521B2104-A667-4312-BA8A-D21586CBAEE4}" presName="aSpace" presStyleCnt="0"/>
      <dgm:spPr/>
    </dgm:pt>
    <dgm:pt modelId="{6FA57600-2539-4B8B-830D-E3058D7C0658}" type="pres">
      <dgm:prSet presAssocID="{4C5E4509-6139-4122-9978-FD6EB03724E9}" presName="aNode" presStyleLbl="fgAcc1" presStyleIdx="1" presStyleCnt="3">
        <dgm:presLayoutVars>
          <dgm:bulletEnabled val="1"/>
        </dgm:presLayoutVars>
      </dgm:prSet>
      <dgm:spPr/>
    </dgm:pt>
    <dgm:pt modelId="{E1CC3404-AB85-40C1-A87F-AB7B17B752FE}" type="pres">
      <dgm:prSet presAssocID="{4C5E4509-6139-4122-9978-FD6EB03724E9}" presName="aSpace" presStyleCnt="0"/>
      <dgm:spPr/>
    </dgm:pt>
    <dgm:pt modelId="{481B42DE-67F4-497C-BBDE-099BDF1C64D2}" type="pres">
      <dgm:prSet presAssocID="{4686D8CF-32BE-463A-A95C-815D9245260B}" presName="aNode" presStyleLbl="fgAcc1" presStyleIdx="2" presStyleCnt="3">
        <dgm:presLayoutVars>
          <dgm:bulletEnabled val="1"/>
        </dgm:presLayoutVars>
      </dgm:prSet>
      <dgm:spPr/>
    </dgm:pt>
    <dgm:pt modelId="{C30CBB1B-67B9-4356-9636-AB7261CE39B7}" type="pres">
      <dgm:prSet presAssocID="{4686D8CF-32BE-463A-A95C-815D9245260B}" presName="aSpace" presStyleCnt="0"/>
      <dgm:spPr/>
    </dgm:pt>
  </dgm:ptLst>
  <dgm:cxnLst>
    <dgm:cxn modelId="{4F6F4C0F-EFE5-4ED7-9D8E-1ABF1ACFD1C6}" type="presOf" srcId="{521B2104-A667-4312-BA8A-D21586CBAEE4}" destId="{49CB55DC-2444-4F72-98B9-C0CA710E8425}" srcOrd="0" destOrd="0" presId="urn:microsoft.com/office/officeart/2005/8/layout/pyramid2"/>
    <dgm:cxn modelId="{344BAB34-B255-444D-A7DF-5B4CAE7848EC}" type="presOf" srcId="{4686D8CF-32BE-463A-A95C-815D9245260B}" destId="{481B42DE-67F4-497C-BBDE-099BDF1C64D2}" srcOrd="0" destOrd="0" presId="urn:microsoft.com/office/officeart/2005/8/layout/pyramid2"/>
    <dgm:cxn modelId="{05E0C056-A7C3-4B8A-A8C0-3F6790E2A3F5}" srcId="{3C7956F0-5AEC-46DC-AD89-5609E220DA4D}" destId="{521B2104-A667-4312-BA8A-D21586CBAEE4}" srcOrd="0" destOrd="0" parTransId="{34103D29-7A7D-4D2A-824F-AD8346710DE5}" sibTransId="{6AD159A3-5603-4E94-9341-D00845BA61FF}"/>
    <dgm:cxn modelId="{428D7ECE-6C29-4A9E-B2E9-F06EE7B26FF1}" type="presOf" srcId="{4C5E4509-6139-4122-9978-FD6EB03724E9}" destId="{6FA57600-2539-4B8B-830D-E3058D7C0658}" srcOrd="0" destOrd="0" presId="urn:microsoft.com/office/officeart/2005/8/layout/pyramid2"/>
    <dgm:cxn modelId="{88FC32DB-9E4C-40CB-B207-7C3F9D7C2176}" srcId="{3C7956F0-5AEC-46DC-AD89-5609E220DA4D}" destId="{4686D8CF-32BE-463A-A95C-815D9245260B}" srcOrd="2" destOrd="0" parTransId="{2BFF3FD7-4699-42E0-AB3F-F36D0162D90A}" sibTransId="{B6E230DF-C6F2-4229-A6CD-06B88BCEE001}"/>
    <dgm:cxn modelId="{8417E4F1-86D2-4F8A-B0BC-8992B2977673}" type="presOf" srcId="{3C7956F0-5AEC-46DC-AD89-5609E220DA4D}" destId="{48AA3C32-61D0-4BD8-B63E-54353514A62F}" srcOrd="0" destOrd="0" presId="urn:microsoft.com/office/officeart/2005/8/layout/pyramid2"/>
    <dgm:cxn modelId="{96ED34FE-909B-46E8-9AA8-3A72D82803FD}" srcId="{3C7956F0-5AEC-46DC-AD89-5609E220DA4D}" destId="{4C5E4509-6139-4122-9978-FD6EB03724E9}" srcOrd="1" destOrd="0" parTransId="{79D2FB71-5093-41E3-8B55-100D4DE19491}" sibTransId="{B0161669-1444-4655-9F63-BBDB87841EE5}"/>
    <dgm:cxn modelId="{585B1371-DC36-41C3-94B3-1070463A275A}" type="presParOf" srcId="{48AA3C32-61D0-4BD8-B63E-54353514A62F}" destId="{ABDC33A2-48FE-4DBB-8F08-50CF11AA65B2}" srcOrd="0" destOrd="0" presId="urn:microsoft.com/office/officeart/2005/8/layout/pyramid2"/>
    <dgm:cxn modelId="{8BF767F7-0C1E-476D-9D32-0EEF584BB139}" type="presParOf" srcId="{48AA3C32-61D0-4BD8-B63E-54353514A62F}" destId="{7D38C2FB-F79B-4FB7-9FC4-6E0BDFDECF00}" srcOrd="1" destOrd="0" presId="urn:microsoft.com/office/officeart/2005/8/layout/pyramid2"/>
    <dgm:cxn modelId="{E07908E3-23AE-4EEB-B58D-8EF1365BA1EE}" type="presParOf" srcId="{7D38C2FB-F79B-4FB7-9FC4-6E0BDFDECF00}" destId="{49CB55DC-2444-4F72-98B9-C0CA710E8425}" srcOrd="0" destOrd="0" presId="urn:microsoft.com/office/officeart/2005/8/layout/pyramid2"/>
    <dgm:cxn modelId="{7E6547D6-B8EC-4778-9ECB-39E0A2D4E29F}" type="presParOf" srcId="{7D38C2FB-F79B-4FB7-9FC4-6E0BDFDECF00}" destId="{089330F2-E1D3-4B40-8E36-9A7DFE464C3C}" srcOrd="1" destOrd="0" presId="urn:microsoft.com/office/officeart/2005/8/layout/pyramid2"/>
    <dgm:cxn modelId="{443CC972-16FF-4487-A4AB-DACA43F21D50}" type="presParOf" srcId="{7D38C2FB-F79B-4FB7-9FC4-6E0BDFDECF00}" destId="{6FA57600-2539-4B8B-830D-E3058D7C0658}" srcOrd="2" destOrd="0" presId="urn:microsoft.com/office/officeart/2005/8/layout/pyramid2"/>
    <dgm:cxn modelId="{386892CF-76C0-463F-9DD0-BD18BABE445A}" type="presParOf" srcId="{7D38C2FB-F79B-4FB7-9FC4-6E0BDFDECF00}" destId="{E1CC3404-AB85-40C1-A87F-AB7B17B752FE}" srcOrd="3" destOrd="0" presId="urn:microsoft.com/office/officeart/2005/8/layout/pyramid2"/>
    <dgm:cxn modelId="{586BF624-0E39-4622-B714-6890C50E9A49}" type="presParOf" srcId="{7D38C2FB-F79B-4FB7-9FC4-6E0BDFDECF00}" destId="{481B42DE-67F4-497C-BBDE-099BDF1C64D2}" srcOrd="4" destOrd="0" presId="urn:microsoft.com/office/officeart/2005/8/layout/pyramid2"/>
    <dgm:cxn modelId="{56BC67DB-16EB-4B35-A8B8-A7F650BA995B}" type="presParOf" srcId="{7D38C2FB-F79B-4FB7-9FC4-6E0BDFDECF00}" destId="{C30CBB1B-67B9-4356-9636-AB7261CE39B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8A9F10-754A-4071-AC55-20E5E4600F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4FD567A-09A5-4EB8-BDEF-8645C19C5EDF}">
      <dgm:prSet/>
      <dgm:spPr/>
      <dgm:t>
        <a:bodyPr/>
        <a:lstStyle/>
        <a:p>
          <a:pPr rtl="0" eaLnBrk="1" latinLnBrk="0" hangingPunct="1"/>
          <a:r>
            <a:rPr lang="en-US" dirty="0"/>
            <a:t>Prospective studies show that people may develop:</a:t>
          </a:r>
        </a:p>
      </dgm:t>
    </dgm:pt>
    <dgm:pt modelId="{37690BBA-D59C-48C6-830A-5F79FE761D1E}" type="parTrans" cxnId="{7100915E-86F7-4D96-BB3F-E3AF6B3B7BF2}">
      <dgm:prSet/>
      <dgm:spPr/>
      <dgm:t>
        <a:bodyPr/>
        <a:lstStyle/>
        <a:p>
          <a:endParaRPr lang="en-US"/>
        </a:p>
      </dgm:t>
    </dgm:pt>
    <dgm:pt modelId="{EB540EDC-836C-4CA2-A0E5-707248A5966B}" type="sibTrans" cxnId="{7100915E-86F7-4D96-BB3F-E3AF6B3B7BF2}">
      <dgm:prSet/>
      <dgm:spPr/>
      <dgm:t>
        <a:bodyPr/>
        <a:lstStyle/>
        <a:p>
          <a:endParaRPr lang="en-US"/>
        </a:p>
      </dgm:t>
    </dgm:pt>
    <dgm:pt modelId="{36773251-49AD-4203-A314-1171A77CDD32}">
      <dgm:prSet/>
      <dgm:spPr/>
      <dgm:t>
        <a:bodyPr/>
        <a:lstStyle/>
        <a:p>
          <a:pPr rtl="0" eaLnBrk="1" latinLnBrk="0" hangingPunct="1"/>
          <a:r>
            <a:rPr lang="en-US" dirty="0"/>
            <a:t>PTSD prevalence rate is ~8% in the general population.</a:t>
          </a:r>
        </a:p>
      </dgm:t>
    </dgm:pt>
    <dgm:pt modelId="{7FF554CD-A27E-4ADC-9ADB-DCCCFFF0B052}" type="parTrans" cxnId="{7B7EE8EB-72BE-44D3-B7A5-F2566AE2654F}">
      <dgm:prSet/>
      <dgm:spPr/>
      <dgm:t>
        <a:bodyPr/>
        <a:lstStyle/>
        <a:p>
          <a:endParaRPr lang="en-US"/>
        </a:p>
      </dgm:t>
    </dgm:pt>
    <dgm:pt modelId="{D55929EE-F22D-4DF7-8F5D-8226C3130626}" type="sibTrans" cxnId="{7B7EE8EB-72BE-44D3-B7A5-F2566AE2654F}">
      <dgm:prSet/>
      <dgm:spPr/>
      <dgm:t>
        <a:bodyPr/>
        <a:lstStyle/>
        <a:p>
          <a:endParaRPr lang="en-US"/>
        </a:p>
      </dgm:t>
    </dgm:pt>
    <dgm:pt modelId="{99C71378-FECB-4ABF-90A1-CECEA549144C}">
      <dgm:prSet/>
      <dgm:spPr/>
      <dgm:t>
        <a:bodyPr/>
        <a:lstStyle/>
        <a:p>
          <a:pPr rtl="0" eaLnBrk="1" latinLnBrk="0" hangingPunct="1"/>
          <a:r>
            <a:rPr lang="en-US" dirty="0"/>
            <a:t> New-onset depression.</a:t>
          </a:r>
        </a:p>
      </dgm:t>
    </dgm:pt>
    <dgm:pt modelId="{0089EAFD-3246-44F0-B5BC-4ADB3EED2D43}" type="parTrans" cxnId="{B3983ABF-7A7A-4D74-91DD-73B81005C33C}">
      <dgm:prSet/>
      <dgm:spPr/>
      <dgm:t>
        <a:bodyPr/>
        <a:lstStyle/>
        <a:p>
          <a:endParaRPr lang="en-US"/>
        </a:p>
      </dgm:t>
    </dgm:pt>
    <dgm:pt modelId="{E4A2F1E5-2A6F-4894-AF03-321D8AD706C9}" type="sibTrans" cxnId="{B3983ABF-7A7A-4D74-91DD-73B81005C33C}">
      <dgm:prSet/>
      <dgm:spPr/>
      <dgm:t>
        <a:bodyPr/>
        <a:lstStyle/>
        <a:p>
          <a:endParaRPr lang="en-US"/>
        </a:p>
      </dgm:t>
    </dgm:pt>
    <dgm:pt modelId="{2F6615A1-860B-4DB3-B3F3-EC1644594B7C}">
      <dgm:prSet/>
      <dgm:spPr/>
      <dgm:t>
        <a:bodyPr/>
        <a:lstStyle/>
        <a:p>
          <a:pPr rtl="0" eaLnBrk="1" latinLnBrk="0" hangingPunct="1"/>
          <a:r>
            <a:rPr lang="en-US" dirty="0"/>
            <a:t> Other anxiety disorders.</a:t>
          </a:r>
        </a:p>
      </dgm:t>
    </dgm:pt>
    <dgm:pt modelId="{17C1010B-8587-4334-844E-5211D546BCD9}" type="parTrans" cxnId="{565FA341-C7CB-467A-B4B5-984EEAD6ED55}">
      <dgm:prSet/>
      <dgm:spPr/>
      <dgm:t>
        <a:bodyPr/>
        <a:lstStyle/>
        <a:p>
          <a:endParaRPr lang="en-US"/>
        </a:p>
      </dgm:t>
    </dgm:pt>
    <dgm:pt modelId="{D2ADF55E-34F5-4EC6-B4A1-3531EA5F6842}" type="sibTrans" cxnId="{565FA341-C7CB-467A-B4B5-984EEAD6ED55}">
      <dgm:prSet/>
      <dgm:spPr/>
      <dgm:t>
        <a:bodyPr/>
        <a:lstStyle/>
        <a:p>
          <a:endParaRPr lang="en-US"/>
        </a:p>
      </dgm:t>
    </dgm:pt>
    <dgm:pt modelId="{717BF715-7D88-4207-BCE7-ABD7C9E8ED19}">
      <dgm:prSet/>
      <dgm:spPr/>
      <dgm:t>
        <a:bodyPr/>
        <a:lstStyle/>
        <a:p>
          <a:pPr rtl="0" eaLnBrk="1" latinLnBrk="0" hangingPunct="1"/>
          <a:r>
            <a:rPr lang="en-US" dirty="0"/>
            <a:t> Behavioral problems. </a:t>
          </a:r>
        </a:p>
      </dgm:t>
    </dgm:pt>
    <dgm:pt modelId="{928D4202-1ED6-4B12-A506-5A8E41C5551B}" type="parTrans" cxnId="{88F9A747-4482-4B3D-9DAD-94A1FD89E7BD}">
      <dgm:prSet/>
      <dgm:spPr/>
      <dgm:t>
        <a:bodyPr/>
        <a:lstStyle/>
        <a:p>
          <a:endParaRPr lang="en-US"/>
        </a:p>
      </dgm:t>
    </dgm:pt>
    <dgm:pt modelId="{BB6512C9-2351-4227-BACF-620825577A5B}" type="sibTrans" cxnId="{88F9A747-4482-4B3D-9DAD-94A1FD89E7BD}">
      <dgm:prSet/>
      <dgm:spPr/>
      <dgm:t>
        <a:bodyPr/>
        <a:lstStyle/>
        <a:p>
          <a:endParaRPr lang="en-US"/>
        </a:p>
      </dgm:t>
    </dgm:pt>
    <dgm:pt modelId="{F4A6FEC3-F453-4513-9534-2DC5C853F2E1}">
      <dgm:prSet/>
      <dgm:spPr/>
      <dgm:t>
        <a:bodyPr/>
        <a:lstStyle/>
        <a:p>
          <a:pPr rtl="0" eaLnBrk="1" latinLnBrk="0" hangingPunct="1"/>
          <a:r>
            <a:rPr lang="en-US" dirty="0"/>
            <a:t> Alcoholism or other substance use. </a:t>
          </a:r>
        </a:p>
      </dgm:t>
    </dgm:pt>
    <dgm:pt modelId="{861D41CA-C892-4E25-A7E2-9638B8A44C00}" type="parTrans" cxnId="{F387F370-C7CA-4342-8CC5-ED77A23F44E5}">
      <dgm:prSet/>
      <dgm:spPr/>
      <dgm:t>
        <a:bodyPr/>
        <a:lstStyle/>
        <a:p>
          <a:endParaRPr lang="en-US"/>
        </a:p>
      </dgm:t>
    </dgm:pt>
    <dgm:pt modelId="{AFB72C3C-56DE-4088-B7B4-9CD239607152}" type="sibTrans" cxnId="{F387F370-C7CA-4342-8CC5-ED77A23F44E5}">
      <dgm:prSet/>
      <dgm:spPr/>
      <dgm:t>
        <a:bodyPr/>
        <a:lstStyle/>
        <a:p>
          <a:endParaRPr lang="en-US"/>
        </a:p>
      </dgm:t>
    </dgm:pt>
    <dgm:pt modelId="{F8326B3E-5A45-4C98-9F09-2DF57CC76519}">
      <dgm:prSet/>
      <dgm:spPr/>
      <dgm:t>
        <a:bodyPr/>
        <a:lstStyle/>
        <a:p>
          <a:pPr rtl="0" eaLnBrk="1" latinLnBrk="0" hangingPunct="1"/>
          <a:r>
            <a:rPr lang="en-US" dirty="0"/>
            <a:t> Attention/Concentration/Memory problems.</a:t>
          </a:r>
        </a:p>
      </dgm:t>
    </dgm:pt>
    <dgm:pt modelId="{C9A2488A-CEFD-4C52-806F-29811EE57AF8}" type="parTrans" cxnId="{21C79930-DDB3-413C-85BC-17B135027FA5}">
      <dgm:prSet/>
      <dgm:spPr/>
      <dgm:t>
        <a:bodyPr/>
        <a:lstStyle/>
        <a:p>
          <a:endParaRPr lang="en-US"/>
        </a:p>
      </dgm:t>
    </dgm:pt>
    <dgm:pt modelId="{BD3FDEB2-5E67-4BA4-9A91-7DCCF2E59C05}" type="sibTrans" cxnId="{21C79930-DDB3-413C-85BC-17B135027FA5}">
      <dgm:prSet/>
      <dgm:spPr/>
      <dgm:t>
        <a:bodyPr/>
        <a:lstStyle/>
        <a:p>
          <a:endParaRPr lang="en-US"/>
        </a:p>
      </dgm:t>
    </dgm:pt>
    <dgm:pt modelId="{34287EDA-E03E-44A9-82B4-8D91A25C11F6}" type="pres">
      <dgm:prSet presAssocID="{4B8A9F10-754A-4071-AC55-20E5E4600FB9}" presName="linear" presStyleCnt="0">
        <dgm:presLayoutVars>
          <dgm:dir/>
          <dgm:animLvl val="lvl"/>
          <dgm:resizeHandles val="exact"/>
        </dgm:presLayoutVars>
      </dgm:prSet>
      <dgm:spPr/>
    </dgm:pt>
    <dgm:pt modelId="{FFF2B385-4424-41F6-BE4A-7D2847954213}" type="pres">
      <dgm:prSet presAssocID="{24FD567A-09A5-4EB8-BDEF-8645C19C5EDF}" presName="parentLin" presStyleCnt="0"/>
      <dgm:spPr/>
    </dgm:pt>
    <dgm:pt modelId="{8749A8E9-4C84-496A-9FA5-48606348F5F6}" type="pres">
      <dgm:prSet presAssocID="{24FD567A-09A5-4EB8-BDEF-8645C19C5EDF}" presName="parentLeftMargin" presStyleLbl="node1" presStyleIdx="0" presStyleCnt="2"/>
      <dgm:spPr/>
    </dgm:pt>
    <dgm:pt modelId="{BAEF6BFE-ECBB-4C3B-8911-7CBA459828C7}" type="pres">
      <dgm:prSet presAssocID="{24FD567A-09A5-4EB8-BDEF-8645C19C5EDF}" presName="parentText" presStyleLbl="node1" presStyleIdx="0" presStyleCnt="2">
        <dgm:presLayoutVars>
          <dgm:chMax val="0"/>
          <dgm:bulletEnabled val="1"/>
        </dgm:presLayoutVars>
      </dgm:prSet>
      <dgm:spPr/>
    </dgm:pt>
    <dgm:pt modelId="{5B87C599-1688-4534-98E6-183A25C8DED2}" type="pres">
      <dgm:prSet presAssocID="{24FD567A-09A5-4EB8-BDEF-8645C19C5EDF}" presName="negativeSpace" presStyleCnt="0"/>
      <dgm:spPr/>
    </dgm:pt>
    <dgm:pt modelId="{A0D2F436-A9A0-4302-9DBC-F09BD97CC9D1}" type="pres">
      <dgm:prSet presAssocID="{24FD567A-09A5-4EB8-BDEF-8645C19C5EDF}" presName="childText" presStyleLbl="conFgAcc1" presStyleIdx="0" presStyleCnt="2">
        <dgm:presLayoutVars>
          <dgm:bulletEnabled val="1"/>
        </dgm:presLayoutVars>
      </dgm:prSet>
      <dgm:spPr/>
    </dgm:pt>
    <dgm:pt modelId="{9EA0152F-81F0-4BE9-AFB0-C3B64478D7F0}" type="pres">
      <dgm:prSet presAssocID="{EB540EDC-836C-4CA2-A0E5-707248A5966B}" presName="spaceBetweenRectangles" presStyleCnt="0"/>
      <dgm:spPr/>
    </dgm:pt>
    <dgm:pt modelId="{5E471F5E-0FB6-4F70-8BCE-32B085CC014F}" type="pres">
      <dgm:prSet presAssocID="{36773251-49AD-4203-A314-1171A77CDD32}" presName="parentLin" presStyleCnt="0"/>
      <dgm:spPr/>
    </dgm:pt>
    <dgm:pt modelId="{4191B6AC-0FF5-4353-B0E3-34317678BC5C}" type="pres">
      <dgm:prSet presAssocID="{36773251-49AD-4203-A314-1171A77CDD32}" presName="parentLeftMargin" presStyleLbl="node1" presStyleIdx="0" presStyleCnt="2"/>
      <dgm:spPr/>
    </dgm:pt>
    <dgm:pt modelId="{2615912F-BE03-4EED-8C5D-F5A83151FF20}" type="pres">
      <dgm:prSet presAssocID="{36773251-49AD-4203-A314-1171A77CDD32}" presName="parentText" presStyleLbl="node1" presStyleIdx="1" presStyleCnt="2">
        <dgm:presLayoutVars>
          <dgm:chMax val="0"/>
          <dgm:bulletEnabled val="1"/>
        </dgm:presLayoutVars>
      </dgm:prSet>
      <dgm:spPr/>
    </dgm:pt>
    <dgm:pt modelId="{CAF6A9B2-109C-4272-A344-C54A60621684}" type="pres">
      <dgm:prSet presAssocID="{36773251-49AD-4203-A314-1171A77CDD32}" presName="negativeSpace" presStyleCnt="0"/>
      <dgm:spPr/>
    </dgm:pt>
    <dgm:pt modelId="{A6F71B5E-9304-4A27-8EBB-84AC5CEC06BC}" type="pres">
      <dgm:prSet presAssocID="{36773251-49AD-4203-A314-1171A77CDD32}" presName="childText" presStyleLbl="conFgAcc1" presStyleIdx="1" presStyleCnt="2">
        <dgm:presLayoutVars>
          <dgm:bulletEnabled val="1"/>
        </dgm:presLayoutVars>
      </dgm:prSet>
      <dgm:spPr/>
    </dgm:pt>
  </dgm:ptLst>
  <dgm:cxnLst>
    <dgm:cxn modelId="{A3793B2C-3290-4645-AE87-111208E67369}" type="presOf" srcId="{717BF715-7D88-4207-BCE7-ABD7C9E8ED19}" destId="{A0D2F436-A9A0-4302-9DBC-F09BD97CC9D1}" srcOrd="0" destOrd="3" presId="urn:microsoft.com/office/officeart/2005/8/layout/list1"/>
    <dgm:cxn modelId="{21C79930-DDB3-413C-85BC-17B135027FA5}" srcId="{24FD567A-09A5-4EB8-BDEF-8645C19C5EDF}" destId="{F8326B3E-5A45-4C98-9F09-2DF57CC76519}" srcOrd="4" destOrd="0" parTransId="{C9A2488A-CEFD-4C52-806F-29811EE57AF8}" sibTransId="{BD3FDEB2-5E67-4BA4-9A91-7DCCF2E59C05}"/>
    <dgm:cxn modelId="{6728E65B-C916-4CDC-8FDB-0975D224CB5E}" type="presOf" srcId="{24FD567A-09A5-4EB8-BDEF-8645C19C5EDF}" destId="{8749A8E9-4C84-496A-9FA5-48606348F5F6}" srcOrd="0" destOrd="0" presId="urn:microsoft.com/office/officeart/2005/8/layout/list1"/>
    <dgm:cxn modelId="{7100915E-86F7-4D96-BB3F-E3AF6B3B7BF2}" srcId="{4B8A9F10-754A-4071-AC55-20E5E4600FB9}" destId="{24FD567A-09A5-4EB8-BDEF-8645C19C5EDF}" srcOrd="0" destOrd="0" parTransId="{37690BBA-D59C-48C6-830A-5F79FE761D1E}" sibTransId="{EB540EDC-836C-4CA2-A0E5-707248A5966B}"/>
    <dgm:cxn modelId="{565FA341-C7CB-467A-B4B5-984EEAD6ED55}" srcId="{24FD567A-09A5-4EB8-BDEF-8645C19C5EDF}" destId="{2F6615A1-860B-4DB3-B3F3-EC1644594B7C}" srcOrd="1" destOrd="0" parTransId="{17C1010B-8587-4334-844E-5211D546BCD9}" sibTransId="{D2ADF55E-34F5-4EC6-B4A1-3531EA5F6842}"/>
    <dgm:cxn modelId="{ED077F63-DB6A-49CB-9913-9F953A1C000F}" type="presOf" srcId="{4B8A9F10-754A-4071-AC55-20E5E4600FB9}" destId="{34287EDA-E03E-44A9-82B4-8D91A25C11F6}" srcOrd="0" destOrd="0" presId="urn:microsoft.com/office/officeart/2005/8/layout/list1"/>
    <dgm:cxn modelId="{E24AAB65-9F85-4C43-8B16-333DFD487BAF}" type="presOf" srcId="{24FD567A-09A5-4EB8-BDEF-8645C19C5EDF}" destId="{BAEF6BFE-ECBB-4C3B-8911-7CBA459828C7}" srcOrd="1" destOrd="0" presId="urn:microsoft.com/office/officeart/2005/8/layout/list1"/>
    <dgm:cxn modelId="{88F9A747-4482-4B3D-9DAD-94A1FD89E7BD}" srcId="{24FD567A-09A5-4EB8-BDEF-8645C19C5EDF}" destId="{717BF715-7D88-4207-BCE7-ABD7C9E8ED19}" srcOrd="3" destOrd="0" parTransId="{928D4202-1ED6-4B12-A506-5A8E41C5551B}" sibTransId="{BB6512C9-2351-4227-BACF-620825577A5B}"/>
    <dgm:cxn modelId="{0A0F636C-9E76-49AD-8B5C-B17B73BF8B84}" type="presOf" srcId="{99C71378-FECB-4ABF-90A1-CECEA549144C}" destId="{A0D2F436-A9A0-4302-9DBC-F09BD97CC9D1}" srcOrd="0" destOrd="0" presId="urn:microsoft.com/office/officeart/2005/8/layout/list1"/>
    <dgm:cxn modelId="{F387F370-C7CA-4342-8CC5-ED77A23F44E5}" srcId="{24FD567A-09A5-4EB8-BDEF-8645C19C5EDF}" destId="{F4A6FEC3-F453-4513-9534-2DC5C853F2E1}" srcOrd="2" destOrd="0" parTransId="{861D41CA-C892-4E25-A7E2-9638B8A44C00}" sibTransId="{AFB72C3C-56DE-4088-B7B4-9CD239607152}"/>
    <dgm:cxn modelId="{38E74A78-61D4-4516-9720-F3761EF48A17}" type="presOf" srcId="{F4A6FEC3-F453-4513-9534-2DC5C853F2E1}" destId="{A0D2F436-A9A0-4302-9DBC-F09BD97CC9D1}" srcOrd="0" destOrd="2" presId="urn:microsoft.com/office/officeart/2005/8/layout/list1"/>
    <dgm:cxn modelId="{11880D7C-755C-4B4A-9C9F-62E73ED0D2F1}" type="presOf" srcId="{2F6615A1-860B-4DB3-B3F3-EC1644594B7C}" destId="{A0D2F436-A9A0-4302-9DBC-F09BD97CC9D1}" srcOrd="0" destOrd="1" presId="urn:microsoft.com/office/officeart/2005/8/layout/list1"/>
    <dgm:cxn modelId="{02192892-33D6-4395-B564-3E7F99BED4EC}" type="presOf" srcId="{36773251-49AD-4203-A314-1171A77CDD32}" destId="{2615912F-BE03-4EED-8C5D-F5A83151FF20}" srcOrd="1" destOrd="0" presId="urn:microsoft.com/office/officeart/2005/8/layout/list1"/>
    <dgm:cxn modelId="{57B6FBBA-378D-4996-AC97-95EC978AAEFC}" type="presOf" srcId="{F8326B3E-5A45-4C98-9F09-2DF57CC76519}" destId="{A0D2F436-A9A0-4302-9DBC-F09BD97CC9D1}" srcOrd="0" destOrd="4" presId="urn:microsoft.com/office/officeart/2005/8/layout/list1"/>
    <dgm:cxn modelId="{B3983ABF-7A7A-4D74-91DD-73B81005C33C}" srcId="{24FD567A-09A5-4EB8-BDEF-8645C19C5EDF}" destId="{99C71378-FECB-4ABF-90A1-CECEA549144C}" srcOrd="0" destOrd="0" parTransId="{0089EAFD-3246-44F0-B5BC-4ADB3EED2D43}" sibTransId="{E4A2F1E5-2A6F-4894-AF03-321D8AD706C9}"/>
    <dgm:cxn modelId="{7B7EE8EB-72BE-44D3-B7A5-F2566AE2654F}" srcId="{4B8A9F10-754A-4071-AC55-20E5E4600FB9}" destId="{36773251-49AD-4203-A314-1171A77CDD32}" srcOrd="1" destOrd="0" parTransId="{7FF554CD-A27E-4ADC-9ADB-DCCCFFF0B052}" sibTransId="{D55929EE-F22D-4DF7-8F5D-8226C3130626}"/>
    <dgm:cxn modelId="{E24E8AFB-CC36-4F56-90BC-F9728E16EC7B}" type="presOf" srcId="{36773251-49AD-4203-A314-1171A77CDD32}" destId="{4191B6AC-0FF5-4353-B0E3-34317678BC5C}" srcOrd="0" destOrd="0" presId="urn:microsoft.com/office/officeart/2005/8/layout/list1"/>
    <dgm:cxn modelId="{B7785617-59D4-4B01-99F9-C6738BE14B6B}" type="presParOf" srcId="{34287EDA-E03E-44A9-82B4-8D91A25C11F6}" destId="{FFF2B385-4424-41F6-BE4A-7D2847954213}" srcOrd="0" destOrd="0" presId="urn:microsoft.com/office/officeart/2005/8/layout/list1"/>
    <dgm:cxn modelId="{643D6067-2FB7-432C-8C90-C9D51DC47180}" type="presParOf" srcId="{FFF2B385-4424-41F6-BE4A-7D2847954213}" destId="{8749A8E9-4C84-496A-9FA5-48606348F5F6}" srcOrd="0" destOrd="0" presId="urn:microsoft.com/office/officeart/2005/8/layout/list1"/>
    <dgm:cxn modelId="{4136BDC4-FC69-4A21-8E72-1B13C32381A0}" type="presParOf" srcId="{FFF2B385-4424-41F6-BE4A-7D2847954213}" destId="{BAEF6BFE-ECBB-4C3B-8911-7CBA459828C7}" srcOrd="1" destOrd="0" presId="urn:microsoft.com/office/officeart/2005/8/layout/list1"/>
    <dgm:cxn modelId="{86504A66-E399-4042-B2C1-6898C6FA4921}" type="presParOf" srcId="{34287EDA-E03E-44A9-82B4-8D91A25C11F6}" destId="{5B87C599-1688-4534-98E6-183A25C8DED2}" srcOrd="1" destOrd="0" presId="urn:microsoft.com/office/officeart/2005/8/layout/list1"/>
    <dgm:cxn modelId="{A2790F49-9787-4FBE-9E99-FC8A15FD69F5}" type="presParOf" srcId="{34287EDA-E03E-44A9-82B4-8D91A25C11F6}" destId="{A0D2F436-A9A0-4302-9DBC-F09BD97CC9D1}" srcOrd="2" destOrd="0" presId="urn:microsoft.com/office/officeart/2005/8/layout/list1"/>
    <dgm:cxn modelId="{BFDCF4CC-5C9D-4BD4-8E5F-77574FF7FA79}" type="presParOf" srcId="{34287EDA-E03E-44A9-82B4-8D91A25C11F6}" destId="{9EA0152F-81F0-4BE9-AFB0-C3B64478D7F0}" srcOrd="3" destOrd="0" presId="urn:microsoft.com/office/officeart/2005/8/layout/list1"/>
    <dgm:cxn modelId="{B64FA084-6FAB-409D-A37C-9AE910F47C31}" type="presParOf" srcId="{34287EDA-E03E-44A9-82B4-8D91A25C11F6}" destId="{5E471F5E-0FB6-4F70-8BCE-32B085CC014F}" srcOrd="4" destOrd="0" presId="urn:microsoft.com/office/officeart/2005/8/layout/list1"/>
    <dgm:cxn modelId="{6819A598-16A8-4AF8-B39A-38BD9D669208}" type="presParOf" srcId="{5E471F5E-0FB6-4F70-8BCE-32B085CC014F}" destId="{4191B6AC-0FF5-4353-B0E3-34317678BC5C}" srcOrd="0" destOrd="0" presId="urn:microsoft.com/office/officeart/2005/8/layout/list1"/>
    <dgm:cxn modelId="{60CB400C-447B-4072-9BA5-0D875C3B6DD2}" type="presParOf" srcId="{5E471F5E-0FB6-4F70-8BCE-32B085CC014F}" destId="{2615912F-BE03-4EED-8C5D-F5A83151FF20}" srcOrd="1" destOrd="0" presId="urn:microsoft.com/office/officeart/2005/8/layout/list1"/>
    <dgm:cxn modelId="{3143B3AC-B154-45A7-954F-8FF47C9A2ACC}" type="presParOf" srcId="{34287EDA-E03E-44A9-82B4-8D91A25C11F6}" destId="{CAF6A9B2-109C-4272-A344-C54A60621684}" srcOrd="5" destOrd="0" presId="urn:microsoft.com/office/officeart/2005/8/layout/list1"/>
    <dgm:cxn modelId="{891C7390-E8FB-4A12-8E10-4C99883AC493}" type="presParOf" srcId="{34287EDA-E03E-44A9-82B4-8D91A25C11F6}" destId="{A6F71B5E-9304-4A27-8EBB-84AC5CEC06B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B1D2F0-48D8-4E2D-BC64-39FF49AD2C73}"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B120B117-335C-4C10-A3B4-267EE6F2B4B6}">
      <dgm:prSet phldrT="[Text]"/>
      <dgm:spPr/>
      <dgm:t>
        <a:bodyPr/>
        <a:lstStyle/>
        <a:p>
          <a:r>
            <a:rPr lang="en-US" dirty="0"/>
            <a:t>DNA modifications</a:t>
          </a:r>
        </a:p>
      </dgm:t>
    </dgm:pt>
    <dgm:pt modelId="{7EAD2C41-A5DC-4662-B879-66CA90A476A3}" type="parTrans" cxnId="{EDE289D9-3192-4F0D-A976-70DD6480AC21}">
      <dgm:prSet/>
      <dgm:spPr/>
      <dgm:t>
        <a:bodyPr/>
        <a:lstStyle/>
        <a:p>
          <a:endParaRPr lang="en-US"/>
        </a:p>
      </dgm:t>
    </dgm:pt>
    <dgm:pt modelId="{9519622F-5433-4A98-939B-FAA595C5225E}" type="sibTrans" cxnId="{EDE289D9-3192-4F0D-A976-70DD6480AC21}">
      <dgm:prSet/>
      <dgm:spPr/>
      <dgm:t>
        <a:bodyPr/>
        <a:lstStyle/>
        <a:p>
          <a:endParaRPr lang="en-US"/>
        </a:p>
      </dgm:t>
    </dgm:pt>
    <dgm:pt modelId="{276DBB1D-FD02-42C4-8175-005B9F041BC2}">
      <dgm:prSet phldrT="[Text]"/>
      <dgm:spPr/>
      <dgm:t>
        <a:bodyPr/>
        <a:lstStyle/>
        <a:p>
          <a:r>
            <a:rPr lang="en-US" dirty="0"/>
            <a:t>In utero</a:t>
          </a:r>
        </a:p>
      </dgm:t>
    </dgm:pt>
    <dgm:pt modelId="{CFFF1B20-9499-42EA-A9D2-72B754C854C6}" type="parTrans" cxnId="{787BAB18-1278-4E45-ACE1-449D9F00FA74}">
      <dgm:prSet/>
      <dgm:spPr/>
      <dgm:t>
        <a:bodyPr/>
        <a:lstStyle/>
        <a:p>
          <a:endParaRPr lang="en-US"/>
        </a:p>
      </dgm:t>
    </dgm:pt>
    <dgm:pt modelId="{BD19B2B4-0A25-48B9-8F94-4F112985361E}" type="sibTrans" cxnId="{787BAB18-1278-4E45-ACE1-449D9F00FA74}">
      <dgm:prSet/>
      <dgm:spPr/>
      <dgm:t>
        <a:bodyPr/>
        <a:lstStyle/>
        <a:p>
          <a:endParaRPr lang="en-US"/>
        </a:p>
      </dgm:t>
    </dgm:pt>
    <dgm:pt modelId="{2D5F540F-FC18-4823-BFDC-5A45E93E72ED}">
      <dgm:prSet phldrT="[Text]"/>
      <dgm:spPr/>
      <dgm:t>
        <a:bodyPr/>
        <a:lstStyle/>
        <a:p>
          <a:r>
            <a:rPr lang="en-US" dirty="0"/>
            <a:t>Memory</a:t>
          </a:r>
        </a:p>
      </dgm:t>
    </dgm:pt>
    <dgm:pt modelId="{D6628932-5FA5-4D82-A9D8-3521A4860366}" type="parTrans" cxnId="{DA6C8C84-3A64-4BEB-8091-C4C89DACB561}">
      <dgm:prSet/>
      <dgm:spPr/>
      <dgm:t>
        <a:bodyPr/>
        <a:lstStyle/>
        <a:p>
          <a:endParaRPr lang="en-US"/>
        </a:p>
      </dgm:t>
    </dgm:pt>
    <dgm:pt modelId="{149C4A91-22F9-4D1B-9B4C-56C5A3B89AE8}" type="sibTrans" cxnId="{DA6C8C84-3A64-4BEB-8091-C4C89DACB561}">
      <dgm:prSet/>
      <dgm:spPr/>
      <dgm:t>
        <a:bodyPr/>
        <a:lstStyle/>
        <a:p>
          <a:endParaRPr lang="en-US"/>
        </a:p>
      </dgm:t>
    </dgm:pt>
    <dgm:pt modelId="{B362C5E1-DCCD-4BE0-912B-FBA8C691FFEF}">
      <dgm:prSet phldrT="[Text]"/>
      <dgm:spPr/>
      <dgm:t>
        <a:bodyPr/>
        <a:lstStyle/>
        <a:p>
          <a:r>
            <a:rPr lang="en-US" dirty="0"/>
            <a:t>Dominant family narratives</a:t>
          </a:r>
        </a:p>
      </dgm:t>
    </dgm:pt>
    <dgm:pt modelId="{37305E50-49F7-43BF-A205-B41D8359F088}" type="parTrans" cxnId="{AF6B25E2-48FE-486C-8D02-EC8BDF6BA125}">
      <dgm:prSet/>
      <dgm:spPr/>
      <dgm:t>
        <a:bodyPr/>
        <a:lstStyle/>
        <a:p>
          <a:endParaRPr lang="en-US"/>
        </a:p>
      </dgm:t>
    </dgm:pt>
    <dgm:pt modelId="{DF796BCA-F969-4952-A480-8412551D2D6E}" type="sibTrans" cxnId="{AF6B25E2-48FE-486C-8D02-EC8BDF6BA125}">
      <dgm:prSet/>
      <dgm:spPr/>
      <dgm:t>
        <a:bodyPr/>
        <a:lstStyle/>
        <a:p>
          <a:endParaRPr lang="en-US"/>
        </a:p>
      </dgm:t>
    </dgm:pt>
    <dgm:pt modelId="{E8775EEC-7DFE-4769-8589-E6DAA06415B9}">
      <dgm:prSet phldrT="[Text]"/>
      <dgm:spPr/>
      <dgm:t>
        <a:bodyPr/>
        <a:lstStyle/>
        <a:p>
          <a:r>
            <a:rPr lang="en-US" dirty="0"/>
            <a:t>Cumulative emotional wounding</a:t>
          </a:r>
        </a:p>
      </dgm:t>
    </dgm:pt>
    <dgm:pt modelId="{3D9804D8-9ADB-423B-A8E7-2C9E346FF4CC}" type="parTrans" cxnId="{7ABE2DA3-1D20-4005-9070-C185324CDA7C}">
      <dgm:prSet/>
      <dgm:spPr/>
      <dgm:t>
        <a:bodyPr/>
        <a:lstStyle/>
        <a:p>
          <a:endParaRPr lang="en-US"/>
        </a:p>
      </dgm:t>
    </dgm:pt>
    <dgm:pt modelId="{C27D8C33-8584-4E6B-83AE-13BCF0CEDBEF}" type="sibTrans" cxnId="{7ABE2DA3-1D20-4005-9070-C185324CDA7C}">
      <dgm:prSet/>
      <dgm:spPr/>
      <dgm:t>
        <a:bodyPr/>
        <a:lstStyle/>
        <a:p>
          <a:endParaRPr lang="en-US"/>
        </a:p>
      </dgm:t>
    </dgm:pt>
    <dgm:pt modelId="{A658D021-FA02-4F91-94EF-4FBAA2E90BE4}">
      <dgm:prSet phldrT="[Text]"/>
      <dgm:spPr/>
      <dgm:t>
        <a:bodyPr/>
        <a:lstStyle/>
        <a:p>
          <a:r>
            <a:rPr lang="en-US" dirty="0"/>
            <a:t>Cultural messages, conditioning, and patterns</a:t>
          </a:r>
        </a:p>
      </dgm:t>
    </dgm:pt>
    <dgm:pt modelId="{5AFA544E-2044-4CBC-AFB5-E8E8F1C3C7BE}" type="parTrans" cxnId="{537FDC1C-AFB8-4D2B-84A6-34B890839271}">
      <dgm:prSet/>
      <dgm:spPr/>
      <dgm:t>
        <a:bodyPr/>
        <a:lstStyle/>
        <a:p>
          <a:endParaRPr lang="en-US"/>
        </a:p>
      </dgm:t>
    </dgm:pt>
    <dgm:pt modelId="{9367E037-B37F-4184-86E0-CCA65FD33F7C}" type="sibTrans" cxnId="{537FDC1C-AFB8-4D2B-84A6-34B890839271}">
      <dgm:prSet/>
      <dgm:spPr/>
      <dgm:t>
        <a:bodyPr/>
        <a:lstStyle/>
        <a:p>
          <a:endParaRPr lang="en-US"/>
        </a:p>
      </dgm:t>
    </dgm:pt>
    <dgm:pt modelId="{26EDE4B8-4582-4F2C-AC6B-083306A77579}">
      <dgm:prSet phldrT="[Text]"/>
      <dgm:spPr/>
      <dgm:t>
        <a:bodyPr/>
        <a:lstStyle/>
        <a:p>
          <a:r>
            <a:rPr lang="en-US" dirty="0"/>
            <a:t>Normalization of hatred, cruelty, and dehumanization</a:t>
          </a:r>
        </a:p>
      </dgm:t>
    </dgm:pt>
    <dgm:pt modelId="{9EB3E9AD-A239-4347-B58D-042954557832}" type="parTrans" cxnId="{396C3689-211B-4B8E-AF2B-54CEED113CC6}">
      <dgm:prSet/>
      <dgm:spPr/>
      <dgm:t>
        <a:bodyPr/>
        <a:lstStyle/>
        <a:p>
          <a:endParaRPr lang="en-US"/>
        </a:p>
      </dgm:t>
    </dgm:pt>
    <dgm:pt modelId="{54DDAA25-550B-424A-905D-5C0A652ECE73}" type="sibTrans" cxnId="{396C3689-211B-4B8E-AF2B-54CEED113CC6}">
      <dgm:prSet/>
      <dgm:spPr/>
      <dgm:t>
        <a:bodyPr/>
        <a:lstStyle/>
        <a:p>
          <a:endParaRPr lang="en-US"/>
        </a:p>
      </dgm:t>
    </dgm:pt>
    <dgm:pt modelId="{A74DACBF-4945-49A1-AE96-3EA6FD715FF9}">
      <dgm:prSet phldrT="[Text]"/>
      <dgm:spPr/>
      <dgm:t>
        <a:bodyPr/>
        <a:lstStyle/>
        <a:p>
          <a:r>
            <a:rPr lang="en-US" dirty="0"/>
            <a:t>Parents bypassing or not coping with their trauma</a:t>
          </a:r>
        </a:p>
      </dgm:t>
    </dgm:pt>
    <dgm:pt modelId="{41608779-B836-4EA3-AB7E-2638F5803356}" type="parTrans" cxnId="{ADB5EC55-BC2E-4552-A305-D349F1855861}">
      <dgm:prSet/>
      <dgm:spPr/>
      <dgm:t>
        <a:bodyPr/>
        <a:lstStyle/>
        <a:p>
          <a:endParaRPr lang="en-US"/>
        </a:p>
      </dgm:t>
    </dgm:pt>
    <dgm:pt modelId="{6EB42221-1A7F-4D55-AA07-F97B74FCFE3C}" type="sibTrans" cxnId="{ADB5EC55-BC2E-4552-A305-D349F1855861}">
      <dgm:prSet/>
      <dgm:spPr/>
      <dgm:t>
        <a:bodyPr/>
        <a:lstStyle/>
        <a:p>
          <a:endParaRPr lang="en-US"/>
        </a:p>
      </dgm:t>
    </dgm:pt>
    <dgm:pt modelId="{67DA05F0-65CC-40B6-8194-2EF09949F538}">
      <dgm:prSet phldrT="[Text]"/>
      <dgm:spPr/>
      <dgm:t>
        <a:bodyPr/>
        <a:lstStyle/>
        <a:p>
          <a:r>
            <a:rPr lang="en-US" dirty="0"/>
            <a:t>Aggressions and micro-aggressions</a:t>
          </a:r>
        </a:p>
      </dgm:t>
    </dgm:pt>
    <dgm:pt modelId="{86614907-2F33-40CD-93AB-C49E6F79D1D2}" type="parTrans" cxnId="{FB19E82A-946B-4455-88BA-741E1AEDFE79}">
      <dgm:prSet/>
      <dgm:spPr/>
      <dgm:t>
        <a:bodyPr/>
        <a:lstStyle/>
        <a:p>
          <a:endParaRPr lang="en-US"/>
        </a:p>
      </dgm:t>
    </dgm:pt>
    <dgm:pt modelId="{F5FA270C-92AA-4A87-804C-650CC29DFBA1}" type="sibTrans" cxnId="{FB19E82A-946B-4455-88BA-741E1AEDFE79}">
      <dgm:prSet/>
      <dgm:spPr/>
      <dgm:t>
        <a:bodyPr/>
        <a:lstStyle/>
        <a:p>
          <a:endParaRPr lang="en-US"/>
        </a:p>
      </dgm:t>
    </dgm:pt>
    <dgm:pt modelId="{3ED8E188-C93C-4656-B927-EE634FEA72FE}" type="pres">
      <dgm:prSet presAssocID="{E9B1D2F0-48D8-4E2D-BC64-39FF49AD2C73}" presName="Name0" presStyleCnt="0">
        <dgm:presLayoutVars>
          <dgm:dir/>
          <dgm:resizeHandles/>
        </dgm:presLayoutVars>
      </dgm:prSet>
      <dgm:spPr/>
    </dgm:pt>
    <dgm:pt modelId="{B3535A98-E9AB-4403-AD7D-18CA1A14F9B3}" type="pres">
      <dgm:prSet presAssocID="{B120B117-335C-4C10-A3B4-267EE6F2B4B6}" presName="compNode" presStyleCnt="0"/>
      <dgm:spPr/>
    </dgm:pt>
    <dgm:pt modelId="{E665D50A-2E73-4B9C-B3A9-3A330A5D4904}" type="pres">
      <dgm:prSet presAssocID="{B120B117-335C-4C10-A3B4-267EE6F2B4B6}" presName="dummyConnPt" presStyleCnt="0"/>
      <dgm:spPr/>
    </dgm:pt>
    <dgm:pt modelId="{328FCB9F-C9A3-41D6-8DFA-1631DBB1A974}" type="pres">
      <dgm:prSet presAssocID="{B120B117-335C-4C10-A3B4-267EE6F2B4B6}" presName="node" presStyleLbl="node1" presStyleIdx="0" presStyleCnt="9">
        <dgm:presLayoutVars>
          <dgm:bulletEnabled val="1"/>
        </dgm:presLayoutVars>
      </dgm:prSet>
      <dgm:spPr/>
    </dgm:pt>
    <dgm:pt modelId="{4566DCDF-67C3-4DCC-94EA-0F1C78FB292D}" type="pres">
      <dgm:prSet presAssocID="{9519622F-5433-4A98-939B-FAA595C5225E}" presName="sibTrans" presStyleLbl="bgSibTrans2D1" presStyleIdx="0" presStyleCnt="8"/>
      <dgm:spPr/>
    </dgm:pt>
    <dgm:pt modelId="{260B7CA3-D41C-4A74-BDFF-A2189C407E4B}" type="pres">
      <dgm:prSet presAssocID="{276DBB1D-FD02-42C4-8175-005B9F041BC2}" presName="compNode" presStyleCnt="0"/>
      <dgm:spPr/>
    </dgm:pt>
    <dgm:pt modelId="{31DBAAF8-2B59-4E0B-B00F-706815C00E8E}" type="pres">
      <dgm:prSet presAssocID="{276DBB1D-FD02-42C4-8175-005B9F041BC2}" presName="dummyConnPt" presStyleCnt="0"/>
      <dgm:spPr/>
    </dgm:pt>
    <dgm:pt modelId="{F154006B-F986-494B-B786-40A054393E69}" type="pres">
      <dgm:prSet presAssocID="{276DBB1D-FD02-42C4-8175-005B9F041BC2}" presName="node" presStyleLbl="node1" presStyleIdx="1" presStyleCnt="9">
        <dgm:presLayoutVars>
          <dgm:bulletEnabled val="1"/>
        </dgm:presLayoutVars>
      </dgm:prSet>
      <dgm:spPr/>
    </dgm:pt>
    <dgm:pt modelId="{8045A1F1-0B2E-48AE-9B02-3F22796BA041}" type="pres">
      <dgm:prSet presAssocID="{BD19B2B4-0A25-48B9-8F94-4F112985361E}" presName="sibTrans" presStyleLbl="bgSibTrans2D1" presStyleIdx="1" presStyleCnt="8"/>
      <dgm:spPr/>
    </dgm:pt>
    <dgm:pt modelId="{D8EE9A16-B8AB-4297-869F-57B6B2C47A1E}" type="pres">
      <dgm:prSet presAssocID="{2D5F540F-FC18-4823-BFDC-5A45E93E72ED}" presName="compNode" presStyleCnt="0"/>
      <dgm:spPr/>
    </dgm:pt>
    <dgm:pt modelId="{25921907-5AF2-4A15-B2A1-635F0C2B15BC}" type="pres">
      <dgm:prSet presAssocID="{2D5F540F-FC18-4823-BFDC-5A45E93E72ED}" presName="dummyConnPt" presStyleCnt="0"/>
      <dgm:spPr/>
    </dgm:pt>
    <dgm:pt modelId="{033B1851-FC07-4917-B8FD-F544054418F4}" type="pres">
      <dgm:prSet presAssocID="{2D5F540F-FC18-4823-BFDC-5A45E93E72ED}" presName="node" presStyleLbl="node1" presStyleIdx="2" presStyleCnt="9">
        <dgm:presLayoutVars>
          <dgm:bulletEnabled val="1"/>
        </dgm:presLayoutVars>
      </dgm:prSet>
      <dgm:spPr/>
    </dgm:pt>
    <dgm:pt modelId="{8597536C-70B7-439A-9A27-42BDDFC06989}" type="pres">
      <dgm:prSet presAssocID="{149C4A91-22F9-4D1B-9B4C-56C5A3B89AE8}" presName="sibTrans" presStyleLbl="bgSibTrans2D1" presStyleIdx="2" presStyleCnt="8"/>
      <dgm:spPr/>
    </dgm:pt>
    <dgm:pt modelId="{A4E7AD0D-6AF4-4C97-8E05-75C9CC3B41C0}" type="pres">
      <dgm:prSet presAssocID="{B362C5E1-DCCD-4BE0-912B-FBA8C691FFEF}" presName="compNode" presStyleCnt="0"/>
      <dgm:spPr/>
    </dgm:pt>
    <dgm:pt modelId="{D642945B-FD49-4414-B7D2-AB692405C0F0}" type="pres">
      <dgm:prSet presAssocID="{B362C5E1-DCCD-4BE0-912B-FBA8C691FFEF}" presName="dummyConnPt" presStyleCnt="0"/>
      <dgm:spPr/>
    </dgm:pt>
    <dgm:pt modelId="{EC82E132-4D8D-4E8A-986C-1E4373A9CF99}" type="pres">
      <dgm:prSet presAssocID="{B362C5E1-DCCD-4BE0-912B-FBA8C691FFEF}" presName="node" presStyleLbl="node1" presStyleIdx="3" presStyleCnt="9">
        <dgm:presLayoutVars>
          <dgm:bulletEnabled val="1"/>
        </dgm:presLayoutVars>
      </dgm:prSet>
      <dgm:spPr/>
    </dgm:pt>
    <dgm:pt modelId="{62695613-8CD1-4E22-A82F-D56B12703248}" type="pres">
      <dgm:prSet presAssocID="{DF796BCA-F969-4952-A480-8412551D2D6E}" presName="sibTrans" presStyleLbl="bgSibTrans2D1" presStyleIdx="3" presStyleCnt="8"/>
      <dgm:spPr/>
    </dgm:pt>
    <dgm:pt modelId="{811CAE25-9448-48E5-B778-84666635CBEC}" type="pres">
      <dgm:prSet presAssocID="{E8775EEC-7DFE-4769-8589-E6DAA06415B9}" presName="compNode" presStyleCnt="0"/>
      <dgm:spPr/>
    </dgm:pt>
    <dgm:pt modelId="{ADC4735C-5FBD-4F38-845B-907B603C8E4B}" type="pres">
      <dgm:prSet presAssocID="{E8775EEC-7DFE-4769-8589-E6DAA06415B9}" presName="dummyConnPt" presStyleCnt="0"/>
      <dgm:spPr/>
    </dgm:pt>
    <dgm:pt modelId="{8D28EAF9-49F9-4B6C-879D-339F5417710F}" type="pres">
      <dgm:prSet presAssocID="{E8775EEC-7DFE-4769-8589-E6DAA06415B9}" presName="node" presStyleLbl="node1" presStyleIdx="4" presStyleCnt="9">
        <dgm:presLayoutVars>
          <dgm:bulletEnabled val="1"/>
        </dgm:presLayoutVars>
      </dgm:prSet>
      <dgm:spPr/>
    </dgm:pt>
    <dgm:pt modelId="{BC417A19-E07B-4296-8F20-94C3D8330ADC}" type="pres">
      <dgm:prSet presAssocID="{C27D8C33-8584-4E6B-83AE-13BCF0CEDBEF}" presName="sibTrans" presStyleLbl="bgSibTrans2D1" presStyleIdx="4" presStyleCnt="8"/>
      <dgm:spPr/>
    </dgm:pt>
    <dgm:pt modelId="{45CD7EF7-2D73-4303-9A72-EA89A5BD4C07}" type="pres">
      <dgm:prSet presAssocID="{A658D021-FA02-4F91-94EF-4FBAA2E90BE4}" presName="compNode" presStyleCnt="0"/>
      <dgm:spPr/>
    </dgm:pt>
    <dgm:pt modelId="{9821B9A9-38A0-4A15-B8FB-C3897B46DE40}" type="pres">
      <dgm:prSet presAssocID="{A658D021-FA02-4F91-94EF-4FBAA2E90BE4}" presName="dummyConnPt" presStyleCnt="0"/>
      <dgm:spPr/>
    </dgm:pt>
    <dgm:pt modelId="{235F0A07-0DDD-4270-88D4-1E5C97032A2A}" type="pres">
      <dgm:prSet presAssocID="{A658D021-FA02-4F91-94EF-4FBAA2E90BE4}" presName="node" presStyleLbl="node1" presStyleIdx="5" presStyleCnt="9">
        <dgm:presLayoutVars>
          <dgm:bulletEnabled val="1"/>
        </dgm:presLayoutVars>
      </dgm:prSet>
      <dgm:spPr/>
    </dgm:pt>
    <dgm:pt modelId="{9B2BE3F1-0C0D-43BD-A03D-4249DF6150DB}" type="pres">
      <dgm:prSet presAssocID="{9367E037-B37F-4184-86E0-CCA65FD33F7C}" presName="sibTrans" presStyleLbl="bgSibTrans2D1" presStyleIdx="5" presStyleCnt="8"/>
      <dgm:spPr/>
    </dgm:pt>
    <dgm:pt modelId="{8F0B2C6A-F807-4C2A-8EB9-60E195CB4484}" type="pres">
      <dgm:prSet presAssocID="{26EDE4B8-4582-4F2C-AC6B-083306A77579}" presName="compNode" presStyleCnt="0"/>
      <dgm:spPr/>
    </dgm:pt>
    <dgm:pt modelId="{0E2EB52C-A202-4B59-9669-C80B632EF40C}" type="pres">
      <dgm:prSet presAssocID="{26EDE4B8-4582-4F2C-AC6B-083306A77579}" presName="dummyConnPt" presStyleCnt="0"/>
      <dgm:spPr/>
    </dgm:pt>
    <dgm:pt modelId="{CB0AECBD-01F2-4E2B-8A0A-4F26738C2C2D}" type="pres">
      <dgm:prSet presAssocID="{26EDE4B8-4582-4F2C-AC6B-083306A77579}" presName="node" presStyleLbl="node1" presStyleIdx="6" presStyleCnt="9">
        <dgm:presLayoutVars>
          <dgm:bulletEnabled val="1"/>
        </dgm:presLayoutVars>
      </dgm:prSet>
      <dgm:spPr/>
    </dgm:pt>
    <dgm:pt modelId="{1E3A4F9F-C174-422D-90ED-2573A2132B97}" type="pres">
      <dgm:prSet presAssocID="{54DDAA25-550B-424A-905D-5C0A652ECE73}" presName="sibTrans" presStyleLbl="bgSibTrans2D1" presStyleIdx="6" presStyleCnt="8"/>
      <dgm:spPr/>
    </dgm:pt>
    <dgm:pt modelId="{1203B6DE-BE06-4E8E-B30A-3053F99E40FA}" type="pres">
      <dgm:prSet presAssocID="{A74DACBF-4945-49A1-AE96-3EA6FD715FF9}" presName="compNode" presStyleCnt="0"/>
      <dgm:spPr/>
    </dgm:pt>
    <dgm:pt modelId="{BDD1C489-1541-4A0B-84FF-19FE6067EF13}" type="pres">
      <dgm:prSet presAssocID="{A74DACBF-4945-49A1-AE96-3EA6FD715FF9}" presName="dummyConnPt" presStyleCnt="0"/>
      <dgm:spPr/>
    </dgm:pt>
    <dgm:pt modelId="{35D735D0-FC69-46E2-82F2-A02B271CBBD0}" type="pres">
      <dgm:prSet presAssocID="{A74DACBF-4945-49A1-AE96-3EA6FD715FF9}" presName="node" presStyleLbl="node1" presStyleIdx="7" presStyleCnt="9">
        <dgm:presLayoutVars>
          <dgm:bulletEnabled val="1"/>
        </dgm:presLayoutVars>
      </dgm:prSet>
      <dgm:spPr/>
    </dgm:pt>
    <dgm:pt modelId="{F0BFE732-C797-434F-9B01-9875EC54A876}" type="pres">
      <dgm:prSet presAssocID="{6EB42221-1A7F-4D55-AA07-F97B74FCFE3C}" presName="sibTrans" presStyleLbl="bgSibTrans2D1" presStyleIdx="7" presStyleCnt="8"/>
      <dgm:spPr/>
    </dgm:pt>
    <dgm:pt modelId="{BE3497E0-28AA-43F3-A56D-C68FF43FA8DD}" type="pres">
      <dgm:prSet presAssocID="{67DA05F0-65CC-40B6-8194-2EF09949F538}" presName="compNode" presStyleCnt="0"/>
      <dgm:spPr/>
    </dgm:pt>
    <dgm:pt modelId="{94B6DA31-CE0D-4AE0-845B-E2893B9AC09B}" type="pres">
      <dgm:prSet presAssocID="{67DA05F0-65CC-40B6-8194-2EF09949F538}" presName="dummyConnPt" presStyleCnt="0"/>
      <dgm:spPr/>
    </dgm:pt>
    <dgm:pt modelId="{FD52892A-D742-4A94-91E7-31C78282F54A}" type="pres">
      <dgm:prSet presAssocID="{67DA05F0-65CC-40B6-8194-2EF09949F538}" presName="node" presStyleLbl="node1" presStyleIdx="8" presStyleCnt="9">
        <dgm:presLayoutVars>
          <dgm:bulletEnabled val="1"/>
        </dgm:presLayoutVars>
      </dgm:prSet>
      <dgm:spPr/>
    </dgm:pt>
  </dgm:ptLst>
  <dgm:cxnLst>
    <dgm:cxn modelId="{787BAB18-1278-4E45-ACE1-449D9F00FA74}" srcId="{E9B1D2F0-48D8-4E2D-BC64-39FF49AD2C73}" destId="{276DBB1D-FD02-42C4-8175-005B9F041BC2}" srcOrd="1" destOrd="0" parTransId="{CFFF1B20-9499-42EA-A9D2-72B754C854C6}" sibTransId="{BD19B2B4-0A25-48B9-8F94-4F112985361E}"/>
    <dgm:cxn modelId="{537FDC1C-AFB8-4D2B-84A6-34B890839271}" srcId="{E9B1D2F0-48D8-4E2D-BC64-39FF49AD2C73}" destId="{A658D021-FA02-4F91-94EF-4FBAA2E90BE4}" srcOrd="5" destOrd="0" parTransId="{5AFA544E-2044-4CBC-AFB5-E8E8F1C3C7BE}" sibTransId="{9367E037-B37F-4184-86E0-CCA65FD33F7C}"/>
    <dgm:cxn modelId="{FB19E82A-946B-4455-88BA-741E1AEDFE79}" srcId="{E9B1D2F0-48D8-4E2D-BC64-39FF49AD2C73}" destId="{67DA05F0-65CC-40B6-8194-2EF09949F538}" srcOrd="8" destOrd="0" parTransId="{86614907-2F33-40CD-93AB-C49E6F79D1D2}" sibTransId="{F5FA270C-92AA-4A87-804C-650CC29DFBA1}"/>
    <dgm:cxn modelId="{34422F2E-5427-4519-96B2-86112CCEB671}" type="presOf" srcId="{26EDE4B8-4582-4F2C-AC6B-083306A77579}" destId="{CB0AECBD-01F2-4E2B-8A0A-4F26738C2C2D}" srcOrd="0" destOrd="0" presId="urn:microsoft.com/office/officeart/2005/8/layout/bProcess4"/>
    <dgm:cxn modelId="{C29D9B42-4D2E-44D0-A913-C4A44813119F}" type="presOf" srcId="{A658D021-FA02-4F91-94EF-4FBAA2E90BE4}" destId="{235F0A07-0DDD-4270-88D4-1E5C97032A2A}" srcOrd="0" destOrd="0" presId="urn:microsoft.com/office/officeart/2005/8/layout/bProcess4"/>
    <dgm:cxn modelId="{DE67AB43-70A8-4B9C-9200-EEB790F0C8FF}" type="presOf" srcId="{B120B117-335C-4C10-A3B4-267EE6F2B4B6}" destId="{328FCB9F-C9A3-41D6-8DFA-1631DBB1A974}" srcOrd="0" destOrd="0" presId="urn:microsoft.com/office/officeart/2005/8/layout/bProcess4"/>
    <dgm:cxn modelId="{604A1548-D3A6-4BD3-B5AC-434A038539F5}" type="presOf" srcId="{276DBB1D-FD02-42C4-8175-005B9F041BC2}" destId="{F154006B-F986-494B-B786-40A054393E69}" srcOrd="0" destOrd="0" presId="urn:microsoft.com/office/officeart/2005/8/layout/bProcess4"/>
    <dgm:cxn modelId="{55E36F6B-1690-4CEE-AB3F-CC7252585132}" type="presOf" srcId="{E8775EEC-7DFE-4769-8589-E6DAA06415B9}" destId="{8D28EAF9-49F9-4B6C-879D-339F5417710F}" srcOrd="0" destOrd="0" presId="urn:microsoft.com/office/officeart/2005/8/layout/bProcess4"/>
    <dgm:cxn modelId="{9E28D56F-E6FC-4B8A-839C-428D20A8CD07}" type="presOf" srcId="{B362C5E1-DCCD-4BE0-912B-FBA8C691FFEF}" destId="{EC82E132-4D8D-4E8A-986C-1E4373A9CF99}" srcOrd="0" destOrd="0" presId="urn:microsoft.com/office/officeart/2005/8/layout/bProcess4"/>
    <dgm:cxn modelId="{621B8770-95EE-41DB-BD7B-A8A71891BB29}" type="presOf" srcId="{A74DACBF-4945-49A1-AE96-3EA6FD715FF9}" destId="{35D735D0-FC69-46E2-82F2-A02B271CBBD0}" srcOrd="0" destOrd="0" presId="urn:microsoft.com/office/officeart/2005/8/layout/bProcess4"/>
    <dgm:cxn modelId="{A1CAAC72-F45B-4E8E-B519-3DAA053F6106}" type="presOf" srcId="{9519622F-5433-4A98-939B-FAA595C5225E}" destId="{4566DCDF-67C3-4DCC-94EA-0F1C78FB292D}" srcOrd="0" destOrd="0" presId="urn:microsoft.com/office/officeart/2005/8/layout/bProcess4"/>
    <dgm:cxn modelId="{ADB5EC55-BC2E-4552-A305-D349F1855861}" srcId="{E9B1D2F0-48D8-4E2D-BC64-39FF49AD2C73}" destId="{A74DACBF-4945-49A1-AE96-3EA6FD715FF9}" srcOrd="7" destOrd="0" parTransId="{41608779-B836-4EA3-AB7E-2638F5803356}" sibTransId="{6EB42221-1A7F-4D55-AA07-F97B74FCFE3C}"/>
    <dgm:cxn modelId="{A6AE2757-DEB2-4231-80B5-9296E08DE29F}" type="presOf" srcId="{DF796BCA-F969-4952-A480-8412551D2D6E}" destId="{62695613-8CD1-4E22-A82F-D56B12703248}" srcOrd="0" destOrd="0" presId="urn:microsoft.com/office/officeart/2005/8/layout/bProcess4"/>
    <dgm:cxn modelId="{DA6C8C84-3A64-4BEB-8091-C4C89DACB561}" srcId="{E9B1D2F0-48D8-4E2D-BC64-39FF49AD2C73}" destId="{2D5F540F-FC18-4823-BFDC-5A45E93E72ED}" srcOrd="2" destOrd="0" parTransId="{D6628932-5FA5-4D82-A9D8-3521A4860366}" sibTransId="{149C4A91-22F9-4D1B-9B4C-56C5A3B89AE8}"/>
    <dgm:cxn modelId="{396C3689-211B-4B8E-AF2B-54CEED113CC6}" srcId="{E9B1D2F0-48D8-4E2D-BC64-39FF49AD2C73}" destId="{26EDE4B8-4582-4F2C-AC6B-083306A77579}" srcOrd="6" destOrd="0" parTransId="{9EB3E9AD-A239-4347-B58D-042954557832}" sibTransId="{54DDAA25-550B-424A-905D-5C0A652ECE73}"/>
    <dgm:cxn modelId="{5A2D9094-94D6-484D-B507-01819E0461E2}" type="presOf" srcId="{149C4A91-22F9-4D1B-9B4C-56C5A3B89AE8}" destId="{8597536C-70B7-439A-9A27-42BDDFC06989}" srcOrd="0" destOrd="0" presId="urn:microsoft.com/office/officeart/2005/8/layout/bProcess4"/>
    <dgm:cxn modelId="{7ABE2DA3-1D20-4005-9070-C185324CDA7C}" srcId="{E9B1D2F0-48D8-4E2D-BC64-39FF49AD2C73}" destId="{E8775EEC-7DFE-4769-8589-E6DAA06415B9}" srcOrd="4" destOrd="0" parTransId="{3D9804D8-9ADB-423B-A8E7-2C9E346FF4CC}" sibTransId="{C27D8C33-8584-4E6B-83AE-13BCF0CEDBEF}"/>
    <dgm:cxn modelId="{EF9684AC-898A-43A7-BBC3-34546C887A8A}" type="presOf" srcId="{C27D8C33-8584-4E6B-83AE-13BCF0CEDBEF}" destId="{BC417A19-E07B-4296-8F20-94C3D8330ADC}" srcOrd="0" destOrd="0" presId="urn:microsoft.com/office/officeart/2005/8/layout/bProcess4"/>
    <dgm:cxn modelId="{748AC1BB-EFC6-4083-97AD-28DB83808EDC}" type="presOf" srcId="{BD19B2B4-0A25-48B9-8F94-4F112985361E}" destId="{8045A1F1-0B2E-48AE-9B02-3F22796BA041}" srcOrd="0" destOrd="0" presId="urn:microsoft.com/office/officeart/2005/8/layout/bProcess4"/>
    <dgm:cxn modelId="{0A4D70C6-48C6-4243-A921-3841FEDB25EA}" type="presOf" srcId="{6EB42221-1A7F-4D55-AA07-F97B74FCFE3C}" destId="{F0BFE732-C797-434F-9B01-9875EC54A876}" srcOrd="0" destOrd="0" presId="urn:microsoft.com/office/officeart/2005/8/layout/bProcess4"/>
    <dgm:cxn modelId="{23C957D5-E026-40AE-A331-F8BC35F7EA08}" type="presOf" srcId="{9367E037-B37F-4184-86E0-CCA65FD33F7C}" destId="{9B2BE3F1-0C0D-43BD-A03D-4249DF6150DB}" srcOrd="0" destOrd="0" presId="urn:microsoft.com/office/officeart/2005/8/layout/bProcess4"/>
    <dgm:cxn modelId="{17671ED8-30BC-4EC8-996E-FFD0AF21AFC2}" type="presOf" srcId="{54DDAA25-550B-424A-905D-5C0A652ECE73}" destId="{1E3A4F9F-C174-422D-90ED-2573A2132B97}" srcOrd="0" destOrd="0" presId="urn:microsoft.com/office/officeart/2005/8/layout/bProcess4"/>
    <dgm:cxn modelId="{EDE289D9-3192-4F0D-A976-70DD6480AC21}" srcId="{E9B1D2F0-48D8-4E2D-BC64-39FF49AD2C73}" destId="{B120B117-335C-4C10-A3B4-267EE6F2B4B6}" srcOrd="0" destOrd="0" parTransId="{7EAD2C41-A5DC-4662-B879-66CA90A476A3}" sibTransId="{9519622F-5433-4A98-939B-FAA595C5225E}"/>
    <dgm:cxn modelId="{0AC9C3DC-A41D-489F-8444-7D80D7ABB0A0}" type="presOf" srcId="{67DA05F0-65CC-40B6-8194-2EF09949F538}" destId="{FD52892A-D742-4A94-91E7-31C78282F54A}" srcOrd="0" destOrd="0" presId="urn:microsoft.com/office/officeart/2005/8/layout/bProcess4"/>
    <dgm:cxn modelId="{C86C1ADF-2E03-44C3-B662-7499170D4516}" type="presOf" srcId="{2D5F540F-FC18-4823-BFDC-5A45E93E72ED}" destId="{033B1851-FC07-4917-B8FD-F544054418F4}" srcOrd="0" destOrd="0" presId="urn:microsoft.com/office/officeart/2005/8/layout/bProcess4"/>
    <dgm:cxn modelId="{AF6B25E2-48FE-486C-8D02-EC8BDF6BA125}" srcId="{E9B1D2F0-48D8-4E2D-BC64-39FF49AD2C73}" destId="{B362C5E1-DCCD-4BE0-912B-FBA8C691FFEF}" srcOrd="3" destOrd="0" parTransId="{37305E50-49F7-43BF-A205-B41D8359F088}" sibTransId="{DF796BCA-F969-4952-A480-8412551D2D6E}"/>
    <dgm:cxn modelId="{D8A46AF5-BA43-481C-A4B9-B3C5F4640BCA}" type="presOf" srcId="{E9B1D2F0-48D8-4E2D-BC64-39FF49AD2C73}" destId="{3ED8E188-C93C-4656-B927-EE634FEA72FE}" srcOrd="0" destOrd="0" presId="urn:microsoft.com/office/officeart/2005/8/layout/bProcess4"/>
    <dgm:cxn modelId="{DE880BCA-A1BE-45F0-B216-C4D5B37FF49F}" type="presParOf" srcId="{3ED8E188-C93C-4656-B927-EE634FEA72FE}" destId="{B3535A98-E9AB-4403-AD7D-18CA1A14F9B3}" srcOrd="0" destOrd="0" presId="urn:microsoft.com/office/officeart/2005/8/layout/bProcess4"/>
    <dgm:cxn modelId="{0DA98CC7-EDEC-4F27-81F7-10048DB98FC6}" type="presParOf" srcId="{B3535A98-E9AB-4403-AD7D-18CA1A14F9B3}" destId="{E665D50A-2E73-4B9C-B3A9-3A330A5D4904}" srcOrd="0" destOrd="0" presId="urn:microsoft.com/office/officeart/2005/8/layout/bProcess4"/>
    <dgm:cxn modelId="{341A6D9C-55B8-492A-BA98-6206FA5702BA}" type="presParOf" srcId="{B3535A98-E9AB-4403-AD7D-18CA1A14F9B3}" destId="{328FCB9F-C9A3-41D6-8DFA-1631DBB1A974}" srcOrd="1" destOrd="0" presId="urn:microsoft.com/office/officeart/2005/8/layout/bProcess4"/>
    <dgm:cxn modelId="{5AC2C9ED-C9D1-477B-A98D-4DEC4D4845D6}" type="presParOf" srcId="{3ED8E188-C93C-4656-B927-EE634FEA72FE}" destId="{4566DCDF-67C3-4DCC-94EA-0F1C78FB292D}" srcOrd="1" destOrd="0" presId="urn:microsoft.com/office/officeart/2005/8/layout/bProcess4"/>
    <dgm:cxn modelId="{B482DA35-C702-4EDB-80C5-7DCF141E7F9F}" type="presParOf" srcId="{3ED8E188-C93C-4656-B927-EE634FEA72FE}" destId="{260B7CA3-D41C-4A74-BDFF-A2189C407E4B}" srcOrd="2" destOrd="0" presId="urn:microsoft.com/office/officeart/2005/8/layout/bProcess4"/>
    <dgm:cxn modelId="{54D3030E-CC83-4DF4-8E54-BB4E6FF56A65}" type="presParOf" srcId="{260B7CA3-D41C-4A74-BDFF-A2189C407E4B}" destId="{31DBAAF8-2B59-4E0B-B00F-706815C00E8E}" srcOrd="0" destOrd="0" presId="urn:microsoft.com/office/officeart/2005/8/layout/bProcess4"/>
    <dgm:cxn modelId="{F8E09E9F-FEE0-472F-9D61-18522C8D00BD}" type="presParOf" srcId="{260B7CA3-D41C-4A74-BDFF-A2189C407E4B}" destId="{F154006B-F986-494B-B786-40A054393E69}" srcOrd="1" destOrd="0" presId="urn:microsoft.com/office/officeart/2005/8/layout/bProcess4"/>
    <dgm:cxn modelId="{ED1E4212-6253-4246-9459-3E9CF4EE9A5A}" type="presParOf" srcId="{3ED8E188-C93C-4656-B927-EE634FEA72FE}" destId="{8045A1F1-0B2E-48AE-9B02-3F22796BA041}" srcOrd="3" destOrd="0" presId="urn:microsoft.com/office/officeart/2005/8/layout/bProcess4"/>
    <dgm:cxn modelId="{15DCC0D5-F2EF-4444-B998-7411E50BD2EC}" type="presParOf" srcId="{3ED8E188-C93C-4656-B927-EE634FEA72FE}" destId="{D8EE9A16-B8AB-4297-869F-57B6B2C47A1E}" srcOrd="4" destOrd="0" presId="urn:microsoft.com/office/officeart/2005/8/layout/bProcess4"/>
    <dgm:cxn modelId="{20D816F0-5EEB-49AD-96C0-37805D10A88C}" type="presParOf" srcId="{D8EE9A16-B8AB-4297-869F-57B6B2C47A1E}" destId="{25921907-5AF2-4A15-B2A1-635F0C2B15BC}" srcOrd="0" destOrd="0" presId="urn:microsoft.com/office/officeart/2005/8/layout/bProcess4"/>
    <dgm:cxn modelId="{A30FF6A3-3CEA-4D89-ABE5-64E43634FFCD}" type="presParOf" srcId="{D8EE9A16-B8AB-4297-869F-57B6B2C47A1E}" destId="{033B1851-FC07-4917-B8FD-F544054418F4}" srcOrd="1" destOrd="0" presId="urn:microsoft.com/office/officeart/2005/8/layout/bProcess4"/>
    <dgm:cxn modelId="{DA38567C-295A-43B3-BE4F-FCBB95760608}" type="presParOf" srcId="{3ED8E188-C93C-4656-B927-EE634FEA72FE}" destId="{8597536C-70B7-439A-9A27-42BDDFC06989}" srcOrd="5" destOrd="0" presId="urn:microsoft.com/office/officeart/2005/8/layout/bProcess4"/>
    <dgm:cxn modelId="{B5231709-A381-4077-B449-8A8B92DFDADE}" type="presParOf" srcId="{3ED8E188-C93C-4656-B927-EE634FEA72FE}" destId="{A4E7AD0D-6AF4-4C97-8E05-75C9CC3B41C0}" srcOrd="6" destOrd="0" presId="urn:microsoft.com/office/officeart/2005/8/layout/bProcess4"/>
    <dgm:cxn modelId="{5C790214-F3FB-4C62-97A6-3AABD897E07E}" type="presParOf" srcId="{A4E7AD0D-6AF4-4C97-8E05-75C9CC3B41C0}" destId="{D642945B-FD49-4414-B7D2-AB692405C0F0}" srcOrd="0" destOrd="0" presId="urn:microsoft.com/office/officeart/2005/8/layout/bProcess4"/>
    <dgm:cxn modelId="{3B76E00D-51A7-4721-8ECC-C4039D44A535}" type="presParOf" srcId="{A4E7AD0D-6AF4-4C97-8E05-75C9CC3B41C0}" destId="{EC82E132-4D8D-4E8A-986C-1E4373A9CF99}" srcOrd="1" destOrd="0" presId="urn:microsoft.com/office/officeart/2005/8/layout/bProcess4"/>
    <dgm:cxn modelId="{AF13DD85-A407-4178-AB0D-554929F14E1A}" type="presParOf" srcId="{3ED8E188-C93C-4656-B927-EE634FEA72FE}" destId="{62695613-8CD1-4E22-A82F-D56B12703248}" srcOrd="7" destOrd="0" presId="urn:microsoft.com/office/officeart/2005/8/layout/bProcess4"/>
    <dgm:cxn modelId="{69E3102B-ABB1-4EFD-B00B-CB110A307972}" type="presParOf" srcId="{3ED8E188-C93C-4656-B927-EE634FEA72FE}" destId="{811CAE25-9448-48E5-B778-84666635CBEC}" srcOrd="8" destOrd="0" presId="urn:microsoft.com/office/officeart/2005/8/layout/bProcess4"/>
    <dgm:cxn modelId="{FA893A80-60EF-4354-B0F3-A6A293E4B5A8}" type="presParOf" srcId="{811CAE25-9448-48E5-B778-84666635CBEC}" destId="{ADC4735C-5FBD-4F38-845B-907B603C8E4B}" srcOrd="0" destOrd="0" presId="urn:microsoft.com/office/officeart/2005/8/layout/bProcess4"/>
    <dgm:cxn modelId="{DF33760F-EB21-4825-8AD9-754AA4FA3D6A}" type="presParOf" srcId="{811CAE25-9448-48E5-B778-84666635CBEC}" destId="{8D28EAF9-49F9-4B6C-879D-339F5417710F}" srcOrd="1" destOrd="0" presId="urn:microsoft.com/office/officeart/2005/8/layout/bProcess4"/>
    <dgm:cxn modelId="{2037E76F-720D-467F-8E27-0020AA3B6C7C}" type="presParOf" srcId="{3ED8E188-C93C-4656-B927-EE634FEA72FE}" destId="{BC417A19-E07B-4296-8F20-94C3D8330ADC}" srcOrd="9" destOrd="0" presId="urn:microsoft.com/office/officeart/2005/8/layout/bProcess4"/>
    <dgm:cxn modelId="{25114551-0293-4EEC-89FC-142B32C117D2}" type="presParOf" srcId="{3ED8E188-C93C-4656-B927-EE634FEA72FE}" destId="{45CD7EF7-2D73-4303-9A72-EA89A5BD4C07}" srcOrd="10" destOrd="0" presId="urn:microsoft.com/office/officeart/2005/8/layout/bProcess4"/>
    <dgm:cxn modelId="{D5F8E989-633A-483D-B631-A374B8CF407B}" type="presParOf" srcId="{45CD7EF7-2D73-4303-9A72-EA89A5BD4C07}" destId="{9821B9A9-38A0-4A15-B8FB-C3897B46DE40}" srcOrd="0" destOrd="0" presId="urn:microsoft.com/office/officeart/2005/8/layout/bProcess4"/>
    <dgm:cxn modelId="{4292579A-AC42-450E-8F9A-211E523F6F12}" type="presParOf" srcId="{45CD7EF7-2D73-4303-9A72-EA89A5BD4C07}" destId="{235F0A07-0DDD-4270-88D4-1E5C97032A2A}" srcOrd="1" destOrd="0" presId="urn:microsoft.com/office/officeart/2005/8/layout/bProcess4"/>
    <dgm:cxn modelId="{B4D1E00C-7654-4DE7-9B24-AB5ED01E3E45}" type="presParOf" srcId="{3ED8E188-C93C-4656-B927-EE634FEA72FE}" destId="{9B2BE3F1-0C0D-43BD-A03D-4249DF6150DB}" srcOrd="11" destOrd="0" presId="urn:microsoft.com/office/officeart/2005/8/layout/bProcess4"/>
    <dgm:cxn modelId="{517F499A-4FFF-4A26-9BA1-55E91ED6D84D}" type="presParOf" srcId="{3ED8E188-C93C-4656-B927-EE634FEA72FE}" destId="{8F0B2C6A-F807-4C2A-8EB9-60E195CB4484}" srcOrd="12" destOrd="0" presId="urn:microsoft.com/office/officeart/2005/8/layout/bProcess4"/>
    <dgm:cxn modelId="{5196EF81-282E-4088-92DC-DE707AC506C4}" type="presParOf" srcId="{8F0B2C6A-F807-4C2A-8EB9-60E195CB4484}" destId="{0E2EB52C-A202-4B59-9669-C80B632EF40C}" srcOrd="0" destOrd="0" presId="urn:microsoft.com/office/officeart/2005/8/layout/bProcess4"/>
    <dgm:cxn modelId="{722424C6-C4C2-4F33-86D4-DB7F4F8B88F9}" type="presParOf" srcId="{8F0B2C6A-F807-4C2A-8EB9-60E195CB4484}" destId="{CB0AECBD-01F2-4E2B-8A0A-4F26738C2C2D}" srcOrd="1" destOrd="0" presId="urn:microsoft.com/office/officeart/2005/8/layout/bProcess4"/>
    <dgm:cxn modelId="{DA663C56-BBFC-4C65-87C7-433614FEAF96}" type="presParOf" srcId="{3ED8E188-C93C-4656-B927-EE634FEA72FE}" destId="{1E3A4F9F-C174-422D-90ED-2573A2132B97}" srcOrd="13" destOrd="0" presId="urn:microsoft.com/office/officeart/2005/8/layout/bProcess4"/>
    <dgm:cxn modelId="{84493F62-0875-474C-A8C1-9EDAD3B99AD8}" type="presParOf" srcId="{3ED8E188-C93C-4656-B927-EE634FEA72FE}" destId="{1203B6DE-BE06-4E8E-B30A-3053F99E40FA}" srcOrd="14" destOrd="0" presId="urn:microsoft.com/office/officeart/2005/8/layout/bProcess4"/>
    <dgm:cxn modelId="{F0681E54-7B29-4464-9229-F053777FBED8}" type="presParOf" srcId="{1203B6DE-BE06-4E8E-B30A-3053F99E40FA}" destId="{BDD1C489-1541-4A0B-84FF-19FE6067EF13}" srcOrd="0" destOrd="0" presId="urn:microsoft.com/office/officeart/2005/8/layout/bProcess4"/>
    <dgm:cxn modelId="{7ACBE98A-F7D4-4934-88BC-DBCAA4856619}" type="presParOf" srcId="{1203B6DE-BE06-4E8E-B30A-3053F99E40FA}" destId="{35D735D0-FC69-46E2-82F2-A02B271CBBD0}" srcOrd="1" destOrd="0" presId="urn:microsoft.com/office/officeart/2005/8/layout/bProcess4"/>
    <dgm:cxn modelId="{AB948DE8-5C00-41AE-8DC0-C536EAD72F76}" type="presParOf" srcId="{3ED8E188-C93C-4656-B927-EE634FEA72FE}" destId="{F0BFE732-C797-434F-9B01-9875EC54A876}" srcOrd="15" destOrd="0" presId="urn:microsoft.com/office/officeart/2005/8/layout/bProcess4"/>
    <dgm:cxn modelId="{25A24C56-ACBD-425A-A6FC-515EABDBDB59}" type="presParOf" srcId="{3ED8E188-C93C-4656-B927-EE634FEA72FE}" destId="{BE3497E0-28AA-43F3-A56D-C68FF43FA8DD}" srcOrd="16" destOrd="0" presId="urn:microsoft.com/office/officeart/2005/8/layout/bProcess4"/>
    <dgm:cxn modelId="{54EB0FF0-BFCE-4C41-9810-B2A3D76B3DE1}" type="presParOf" srcId="{BE3497E0-28AA-43F3-A56D-C68FF43FA8DD}" destId="{94B6DA31-CE0D-4AE0-845B-E2893B9AC09B}" srcOrd="0" destOrd="0" presId="urn:microsoft.com/office/officeart/2005/8/layout/bProcess4"/>
    <dgm:cxn modelId="{E3D6E665-9CF2-4DCC-A73A-FEF989240F49}" type="presParOf" srcId="{BE3497E0-28AA-43F3-A56D-C68FF43FA8DD}" destId="{FD52892A-D742-4A94-91E7-31C78282F54A}"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B3AA0B-BD87-4460-893F-6C1C49B41B1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5D6D65AD-2FF2-47FE-81FC-E671E2D1FFE9}">
      <dgm:prSet/>
      <dgm:spPr/>
      <dgm:t>
        <a:bodyPr/>
        <a:lstStyle/>
        <a:p>
          <a:r>
            <a:rPr lang="en-US" dirty="0"/>
            <a:t>Physical</a:t>
          </a:r>
        </a:p>
      </dgm:t>
    </dgm:pt>
    <dgm:pt modelId="{C73BDB00-7454-4A22-9582-19A32667AD38}" type="parTrans" cxnId="{E12C2DA8-792F-429D-BD96-F97FF864EDFB}">
      <dgm:prSet/>
      <dgm:spPr/>
      <dgm:t>
        <a:bodyPr/>
        <a:lstStyle/>
        <a:p>
          <a:endParaRPr lang="en-US"/>
        </a:p>
      </dgm:t>
    </dgm:pt>
    <dgm:pt modelId="{CBD88CC4-F578-4A61-AFCE-3476E38D1554}" type="sibTrans" cxnId="{E12C2DA8-792F-429D-BD96-F97FF864EDFB}">
      <dgm:prSet/>
      <dgm:spPr/>
      <dgm:t>
        <a:bodyPr/>
        <a:lstStyle/>
        <a:p>
          <a:endParaRPr lang="en-US"/>
        </a:p>
      </dgm:t>
    </dgm:pt>
    <dgm:pt modelId="{83F86E82-BF43-43D7-9B2E-3631A8356071}">
      <dgm:prSet/>
      <dgm:spPr/>
      <dgm:t>
        <a:bodyPr/>
        <a:lstStyle/>
        <a:p>
          <a:r>
            <a:rPr lang="en-US" b="0" i="0" dirty="0"/>
            <a:t>Experiencing caregiving challenges related to children with special needs (for example, disabilities, mental health issues, chronic physical illnesses)</a:t>
          </a:r>
          <a:endParaRPr lang="en-US" dirty="0"/>
        </a:p>
      </dgm:t>
    </dgm:pt>
    <dgm:pt modelId="{68AE5892-4E2E-4FA5-A82D-714969254EC1}" type="parTrans" cxnId="{7B1CA90D-75B2-42A3-AD9B-4DF623154832}">
      <dgm:prSet/>
      <dgm:spPr/>
      <dgm:t>
        <a:bodyPr/>
        <a:lstStyle/>
        <a:p>
          <a:endParaRPr lang="en-US"/>
        </a:p>
      </dgm:t>
    </dgm:pt>
    <dgm:pt modelId="{69FFE50E-8652-41D0-8376-7EB9CD35B9B1}" type="sibTrans" cxnId="{7B1CA90D-75B2-42A3-AD9B-4DF623154832}">
      <dgm:prSet/>
      <dgm:spPr/>
      <dgm:t>
        <a:bodyPr/>
        <a:lstStyle/>
        <a:p>
          <a:endParaRPr lang="en-US"/>
        </a:p>
      </dgm:t>
    </dgm:pt>
    <dgm:pt modelId="{940D1567-04BA-41DB-B4AE-334E6A91010B}">
      <dgm:prSet/>
      <dgm:spPr/>
      <dgm:t>
        <a:bodyPr/>
        <a:lstStyle/>
        <a:p>
          <a:r>
            <a:rPr lang="en-US" dirty="0"/>
            <a:t>Psychological</a:t>
          </a:r>
        </a:p>
      </dgm:t>
    </dgm:pt>
    <dgm:pt modelId="{B6D43FF0-72CD-4FEC-8277-16380EC1D743}" type="parTrans" cxnId="{A36729A4-E98C-453D-B5F3-29615C24D76E}">
      <dgm:prSet/>
      <dgm:spPr/>
      <dgm:t>
        <a:bodyPr/>
        <a:lstStyle/>
        <a:p>
          <a:endParaRPr lang="en-US"/>
        </a:p>
      </dgm:t>
    </dgm:pt>
    <dgm:pt modelId="{699BD985-31B4-4202-93FE-AEDC7B48927B}" type="sibTrans" cxnId="{A36729A4-E98C-453D-B5F3-29615C24D76E}">
      <dgm:prSet/>
      <dgm:spPr/>
      <dgm:t>
        <a:bodyPr/>
        <a:lstStyle/>
        <a:p>
          <a:endParaRPr lang="en-US"/>
        </a:p>
      </dgm:t>
    </dgm:pt>
    <dgm:pt modelId="{F346E902-F7C2-4BBB-A4C3-7DB6DAC152D8}">
      <dgm:prSet/>
      <dgm:spPr/>
      <dgm:t>
        <a:bodyPr/>
        <a:lstStyle/>
        <a:p>
          <a:r>
            <a:rPr lang="en-US" b="0" i="0" dirty="0"/>
            <a:t>Families with adults with low levels of education</a:t>
          </a:r>
          <a:endParaRPr lang="en-US" dirty="0"/>
        </a:p>
      </dgm:t>
    </dgm:pt>
    <dgm:pt modelId="{0AD75561-548D-490A-93E3-789E37B4DF3A}" type="parTrans" cxnId="{4EE48301-DAC0-407C-B753-F50870EFF134}">
      <dgm:prSet/>
      <dgm:spPr/>
      <dgm:t>
        <a:bodyPr/>
        <a:lstStyle/>
        <a:p>
          <a:endParaRPr lang="en-US"/>
        </a:p>
      </dgm:t>
    </dgm:pt>
    <dgm:pt modelId="{693334C7-12D3-466D-A25B-F76CAA435D50}" type="sibTrans" cxnId="{4EE48301-DAC0-407C-B753-F50870EFF134}">
      <dgm:prSet/>
      <dgm:spPr/>
      <dgm:t>
        <a:bodyPr/>
        <a:lstStyle/>
        <a:p>
          <a:endParaRPr lang="en-US"/>
        </a:p>
      </dgm:t>
    </dgm:pt>
    <dgm:pt modelId="{79CC7CEA-8BB9-4D36-88BB-57217B095B71}">
      <dgm:prSet/>
      <dgm:spPr/>
      <dgm:t>
        <a:bodyPr/>
        <a:lstStyle/>
        <a:p>
          <a:r>
            <a:rPr lang="en-US" b="0" i="0" dirty="0"/>
            <a:t>Families with caregivers who were abused or neglected as children</a:t>
          </a:r>
          <a:endParaRPr lang="en-US" dirty="0"/>
        </a:p>
      </dgm:t>
    </dgm:pt>
    <dgm:pt modelId="{BBFF0FB4-B095-46FB-8F4F-EFC721D986CC}" type="parTrans" cxnId="{CD884C9A-4687-4C6F-B6C1-BB87D9AD229A}">
      <dgm:prSet/>
      <dgm:spPr/>
      <dgm:t>
        <a:bodyPr/>
        <a:lstStyle/>
        <a:p>
          <a:endParaRPr lang="en-US"/>
        </a:p>
      </dgm:t>
    </dgm:pt>
    <dgm:pt modelId="{B97E39AF-E50D-4051-B40F-E99A756DCCDF}" type="sibTrans" cxnId="{CD884C9A-4687-4C6F-B6C1-BB87D9AD229A}">
      <dgm:prSet/>
      <dgm:spPr/>
      <dgm:t>
        <a:bodyPr/>
        <a:lstStyle/>
        <a:p>
          <a:endParaRPr lang="en-US"/>
        </a:p>
      </dgm:t>
    </dgm:pt>
    <dgm:pt modelId="{D8D0E016-CCE7-422D-A705-7DE21B738233}">
      <dgm:prSet/>
      <dgm:spPr/>
      <dgm:t>
        <a:bodyPr/>
        <a:lstStyle/>
        <a:p>
          <a:r>
            <a:rPr lang="en-US" dirty="0"/>
            <a:t>Social</a:t>
          </a:r>
        </a:p>
      </dgm:t>
    </dgm:pt>
    <dgm:pt modelId="{D6D2D854-38C4-4D4E-9A19-0A0C55A93F8A}" type="parTrans" cxnId="{ADD16E09-6003-48A0-A8A6-E3BF8392DB05}">
      <dgm:prSet/>
      <dgm:spPr/>
      <dgm:t>
        <a:bodyPr/>
        <a:lstStyle/>
        <a:p>
          <a:endParaRPr lang="en-US"/>
        </a:p>
      </dgm:t>
    </dgm:pt>
    <dgm:pt modelId="{E9D7545A-6EEC-4A0D-A593-CB5ED9C7F87E}" type="sibTrans" cxnId="{ADD16E09-6003-48A0-A8A6-E3BF8392DB05}">
      <dgm:prSet/>
      <dgm:spPr/>
      <dgm:t>
        <a:bodyPr/>
        <a:lstStyle/>
        <a:p>
          <a:endParaRPr lang="en-US"/>
        </a:p>
      </dgm:t>
    </dgm:pt>
    <dgm:pt modelId="{D3FC600D-1786-4453-A7D5-A6EC99AEB980}">
      <dgm:prSet/>
      <dgm:spPr/>
      <dgm:t>
        <a:bodyPr/>
        <a:lstStyle/>
        <a:p>
          <a:r>
            <a:rPr lang="en-US" b="0" i="0" dirty="0"/>
            <a:t>Families with high conflict and negative communication styles</a:t>
          </a:r>
          <a:endParaRPr lang="en-US" dirty="0"/>
        </a:p>
      </dgm:t>
    </dgm:pt>
    <dgm:pt modelId="{D4A43A73-8AE2-43E6-BC65-6CBBAFD05B0A}" type="parTrans" cxnId="{CACDB279-C1F1-4B99-A344-330E9D82176E}">
      <dgm:prSet/>
      <dgm:spPr/>
      <dgm:t>
        <a:bodyPr/>
        <a:lstStyle/>
        <a:p>
          <a:endParaRPr lang="en-US"/>
        </a:p>
      </dgm:t>
    </dgm:pt>
    <dgm:pt modelId="{ABDBF776-9564-4FD7-B1C0-E99F869686EA}" type="sibTrans" cxnId="{CACDB279-C1F1-4B99-A344-330E9D82176E}">
      <dgm:prSet/>
      <dgm:spPr/>
      <dgm:t>
        <a:bodyPr/>
        <a:lstStyle/>
        <a:p>
          <a:endParaRPr lang="en-US"/>
        </a:p>
      </dgm:t>
    </dgm:pt>
    <dgm:pt modelId="{96D0B92F-7EA0-4E5F-B40A-34EAC71F2CD3}">
      <dgm:prSet/>
      <dgm:spPr/>
      <dgm:t>
        <a:bodyPr/>
        <a:lstStyle/>
        <a:p>
          <a:r>
            <a:rPr lang="en-US" b="0" i="0" dirty="0"/>
            <a:t>Children and youth with few or no friends or with friends who engage in aggressive or delinquent behavior</a:t>
          </a:r>
          <a:endParaRPr lang="en-US" dirty="0"/>
        </a:p>
      </dgm:t>
    </dgm:pt>
    <dgm:pt modelId="{139521D8-D798-41D6-88F4-2A0874E442A5}" type="parTrans" cxnId="{97B58125-8BF7-40AB-85C6-6C86E0FA99E6}">
      <dgm:prSet/>
      <dgm:spPr/>
      <dgm:t>
        <a:bodyPr/>
        <a:lstStyle/>
        <a:p>
          <a:endParaRPr lang="en-US"/>
        </a:p>
      </dgm:t>
    </dgm:pt>
    <dgm:pt modelId="{F2CE62E8-9291-460F-B2FD-78907D65C205}" type="sibTrans" cxnId="{97B58125-8BF7-40AB-85C6-6C86E0FA99E6}">
      <dgm:prSet/>
      <dgm:spPr/>
      <dgm:t>
        <a:bodyPr/>
        <a:lstStyle/>
        <a:p>
          <a:endParaRPr lang="en-US"/>
        </a:p>
      </dgm:t>
    </dgm:pt>
    <dgm:pt modelId="{9084A5B1-4B5F-4096-B69D-02A1C7ED126B}">
      <dgm:prSet/>
      <dgm:spPr/>
      <dgm:t>
        <a:bodyPr/>
        <a:lstStyle/>
        <a:p>
          <a:r>
            <a:rPr lang="en-US" dirty="0"/>
            <a:t>Moral</a:t>
          </a:r>
        </a:p>
      </dgm:t>
    </dgm:pt>
    <dgm:pt modelId="{D2EBC55D-29EF-47A1-8F6D-7E21BB756076}" type="parTrans" cxnId="{3A4EA941-78C2-477A-B225-543137079747}">
      <dgm:prSet/>
      <dgm:spPr/>
      <dgm:t>
        <a:bodyPr/>
        <a:lstStyle/>
        <a:p>
          <a:endParaRPr lang="en-US"/>
        </a:p>
      </dgm:t>
    </dgm:pt>
    <dgm:pt modelId="{F69E4641-9E43-4242-A518-0C0F305833EA}" type="sibTrans" cxnId="{3A4EA941-78C2-477A-B225-543137079747}">
      <dgm:prSet/>
      <dgm:spPr/>
      <dgm:t>
        <a:bodyPr/>
        <a:lstStyle/>
        <a:p>
          <a:endParaRPr lang="en-US"/>
        </a:p>
      </dgm:t>
    </dgm:pt>
    <dgm:pt modelId="{10ECEA3B-112C-4B11-8026-1CA51B739F22}">
      <dgm:prSet/>
      <dgm:spPr/>
      <dgm:t>
        <a:bodyPr/>
        <a:lstStyle/>
        <a:p>
          <a:r>
            <a:rPr lang="en-US" b="0" i="0" dirty="0"/>
            <a:t>Families with attitudes accepting of or justifying violence or aggression</a:t>
          </a:r>
          <a:endParaRPr lang="en-US" dirty="0"/>
        </a:p>
      </dgm:t>
    </dgm:pt>
    <dgm:pt modelId="{52BACAEB-A5F9-4624-934E-560A4DF8D168}" type="parTrans" cxnId="{9A238329-4D6D-4168-856D-87F514CC9021}">
      <dgm:prSet/>
      <dgm:spPr/>
      <dgm:t>
        <a:bodyPr/>
        <a:lstStyle/>
        <a:p>
          <a:endParaRPr lang="en-US"/>
        </a:p>
      </dgm:t>
    </dgm:pt>
    <dgm:pt modelId="{71E89405-95CF-4186-ACC5-A86779AAF77F}" type="sibTrans" cxnId="{9A238329-4D6D-4168-856D-87F514CC9021}">
      <dgm:prSet/>
      <dgm:spPr/>
      <dgm:t>
        <a:bodyPr/>
        <a:lstStyle/>
        <a:p>
          <a:endParaRPr lang="en-US"/>
        </a:p>
      </dgm:t>
    </dgm:pt>
    <dgm:pt modelId="{465FA6DE-AE9D-4210-A021-EC1B6CB12F6B}" type="pres">
      <dgm:prSet presAssocID="{ECB3AA0B-BD87-4460-893F-6C1C49B41B10}" presName="Name0" presStyleCnt="0">
        <dgm:presLayoutVars>
          <dgm:dir/>
          <dgm:animLvl val="lvl"/>
          <dgm:resizeHandles val="exact"/>
        </dgm:presLayoutVars>
      </dgm:prSet>
      <dgm:spPr/>
    </dgm:pt>
    <dgm:pt modelId="{3CE32005-EE04-45F0-9B5E-FABF9B299AE1}" type="pres">
      <dgm:prSet presAssocID="{5D6D65AD-2FF2-47FE-81FC-E671E2D1FFE9}" presName="composite" presStyleCnt="0"/>
      <dgm:spPr/>
    </dgm:pt>
    <dgm:pt modelId="{DD6FCEE7-4CC5-42B8-B8C7-2747D60251FE}" type="pres">
      <dgm:prSet presAssocID="{5D6D65AD-2FF2-47FE-81FC-E671E2D1FFE9}" presName="parTx" presStyleLbl="alignNode1" presStyleIdx="0" presStyleCnt="4">
        <dgm:presLayoutVars>
          <dgm:chMax val="0"/>
          <dgm:chPref val="0"/>
          <dgm:bulletEnabled val="1"/>
        </dgm:presLayoutVars>
      </dgm:prSet>
      <dgm:spPr/>
    </dgm:pt>
    <dgm:pt modelId="{625E227C-1DAB-4E7F-9B8C-506491716A7F}" type="pres">
      <dgm:prSet presAssocID="{5D6D65AD-2FF2-47FE-81FC-E671E2D1FFE9}" presName="desTx" presStyleLbl="alignAccFollowNode1" presStyleIdx="0" presStyleCnt="4">
        <dgm:presLayoutVars>
          <dgm:bulletEnabled val="1"/>
        </dgm:presLayoutVars>
      </dgm:prSet>
      <dgm:spPr/>
    </dgm:pt>
    <dgm:pt modelId="{704A5B8B-1F48-475A-AA6B-F7A183626A89}" type="pres">
      <dgm:prSet presAssocID="{CBD88CC4-F578-4A61-AFCE-3476E38D1554}" presName="space" presStyleCnt="0"/>
      <dgm:spPr/>
    </dgm:pt>
    <dgm:pt modelId="{54599743-F0DF-4DF7-AFAA-0F20B37A0426}" type="pres">
      <dgm:prSet presAssocID="{940D1567-04BA-41DB-B4AE-334E6A91010B}" presName="composite" presStyleCnt="0"/>
      <dgm:spPr/>
    </dgm:pt>
    <dgm:pt modelId="{02319357-124C-4770-9E7B-0A77E50E239B}" type="pres">
      <dgm:prSet presAssocID="{940D1567-04BA-41DB-B4AE-334E6A91010B}" presName="parTx" presStyleLbl="alignNode1" presStyleIdx="1" presStyleCnt="4">
        <dgm:presLayoutVars>
          <dgm:chMax val="0"/>
          <dgm:chPref val="0"/>
          <dgm:bulletEnabled val="1"/>
        </dgm:presLayoutVars>
      </dgm:prSet>
      <dgm:spPr/>
    </dgm:pt>
    <dgm:pt modelId="{4DE9D2D8-5092-41DF-97ED-6F585F0CEB65}" type="pres">
      <dgm:prSet presAssocID="{940D1567-04BA-41DB-B4AE-334E6A91010B}" presName="desTx" presStyleLbl="alignAccFollowNode1" presStyleIdx="1" presStyleCnt="4">
        <dgm:presLayoutVars>
          <dgm:bulletEnabled val="1"/>
        </dgm:presLayoutVars>
      </dgm:prSet>
      <dgm:spPr/>
    </dgm:pt>
    <dgm:pt modelId="{074C3EE1-CC82-486E-92B4-EC2B0B4831B7}" type="pres">
      <dgm:prSet presAssocID="{699BD985-31B4-4202-93FE-AEDC7B48927B}" presName="space" presStyleCnt="0"/>
      <dgm:spPr/>
    </dgm:pt>
    <dgm:pt modelId="{1A483F96-A3F6-490F-9D18-6761B4B32347}" type="pres">
      <dgm:prSet presAssocID="{D8D0E016-CCE7-422D-A705-7DE21B738233}" presName="composite" presStyleCnt="0"/>
      <dgm:spPr/>
    </dgm:pt>
    <dgm:pt modelId="{7F0F038F-68BD-4ED2-88DD-5093952C1B30}" type="pres">
      <dgm:prSet presAssocID="{D8D0E016-CCE7-422D-A705-7DE21B738233}" presName="parTx" presStyleLbl="alignNode1" presStyleIdx="2" presStyleCnt="4">
        <dgm:presLayoutVars>
          <dgm:chMax val="0"/>
          <dgm:chPref val="0"/>
          <dgm:bulletEnabled val="1"/>
        </dgm:presLayoutVars>
      </dgm:prSet>
      <dgm:spPr/>
    </dgm:pt>
    <dgm:pt modelId="{5EF00E7B-4743-4FE4-B458-69324BCA7106}" type="pres">
      <dgm:prSet presAssocID="{D8D0E016-CCE7-422D-A705-7DE21B738233}" presName="desTx" presStyleLbl="alignAccFollowNode1" presStyleIdx="2" presStyleCnt="4">
        <dgm:presLayoutVars>
          <dgm:bulletEnabled val="1"/>
        </dgm:presLayoutVars>
      </dgm:prSet>
      <dgm:spPr/>
    </dgm:pt>
    <dgm:pt modelId="{4E194D95-7B43-49B8-BDAD-340674584513}" type="pres">
      <dgm:prSet presAssocID="{E9D7545A-6EEC-4A0D-A593-CB5ED9C7F87E}" presName="space" presStyleCnt="0"/>
      <dgm:spPr/>
    </dgm:pt>
    <dgm:pt modelId="{5C228B11-E02D-43A4-B98C-4B7C47EC04CE}" type="pres">
      <dgm:prSet presAssocID="{9084A5B1-4B5F-4096-B69D-02A1C7ED126B}" presName="composite" presStyleCnt="0"/>
      <dgm:spPr/>
    </dgm:pt>
    <dgm:pt modelId="{9CECE8A6-C9FB-4163-BB3A-3BF7210D4EC2}" type="pres">
      <dgm:prSet presAssocID="{9084A5B1-4B5F-4096-B69D-02A1C7ED126B}" presName="parTx" presStyleLbl="alignNode1" presStyleIdx="3" presStyleCnt="4">
        <dgm:presLayoutVars>
          <dgm:chMax val="0"/>
          <dgm:chPref val="0"/>
          <dgm:bulletEnabled val="1"/>
        </dgm:presLayoutVars>
      </dgm:prSet>
      <dgm:spPr/>
    </dgm:pt>
    <dgm:pt modelId="{869EA55F-091F-4517-8487-F3075DA50FF9}" type="pres">
      <dgm:prSet presAssocID="{9084A5B1-4B5F-4096-B69D-02A1C7ED126B}" presName="desTx" presStyleLbl="alignAccFollowNode1" presStyleIdx="3" presStyleCnt="4">
        <dgm:presLayoutVars>
          <dgm:bulletEnabled val="1"/>
        </dgm:presLayoutVars>
      </dgm:prSet>
      <dgm:spPr/>
    </dgm:pt>
  </dgm:ptLst>
  <dgm:cxnLst>
    <dgm:cxn modelId="{4EE48301-DAC0-407C-B753-F50870EFF134}" srcId="{940D1567-04BA-41DB-B4AE-334E6A91010B}" destId="{F346E902-F7C2-4BBB-A4C3-7DB6DAC152D8}" srcOrd="0" destOrd="0" parTransId="{0AD75561-548D-490A-93E3-789E37B4DF3A}" sibTransId="{693334C7-12D3-466D-A25B-F76CAA435D50}"/>
    <dgm:cxn modelId="{ADD16E09-6003-48A0-A8A6-E3BF8392DB05}" srcId="{ECB3AA0B-BD87-4460-893F-6C1C49B41B10}" destId="{D8D0E016-CCE7-422D-A705-7DE21B738233}" srcOrd="2" destOrd="0" parTransId="{D6D2D854-38C4-4D4E-9A19-0A0C55A93F8A}" sibTransId="{E9D7545A-6EEC-4A0D-A593-CB5ED9C7F87E}"/>
    <dgm:cxn modelId="{7B1CA90D-75B2-42A3-AD9B-4DF623154832}" srcId="{5D6D65AD-2FF2-47FE-81FC-E671E2D1FFE9}" destId="{83F86E82-BF43-43D7-9B2E-3631A8356071}" srcOrd="0" destOrd="0" parTransId="{68AE5892-4E2E-4FA5-A82D-714969254EC1}" sibTransId="{69FFE50E-8652-41D0-8376-7EB9CD35B9B1}"/>
    <dgm:cxn modelId="{97B58125-8BF7-40AB-85C6-6C86E0FA99E6}" srcId="{D8D0E016-CCE7-422D-A705-7DE21B738233}" destId="{96D0B92F-7EA0-4E5F-B40A-34EAC71F2CD3}" srcOrd="1" destOrd="0" parTransId="{139521D8-D798-41D6-88F4-2A0874E442A5}" sibTransId="{F2CE62E8-9291-460F-B2FD-78907D65C205}"/>
    <dgm:cxn modelId="{9A238329-4D6D-4168-856D-87F514CC9021}" srcId="{9084A5B1-4B5F-4096-B69D-02A1C7ED126B}" destId="{10ECEA3B-112C-4B11-8026-1CA51B739F22}" srcOrd="0" destOrd="0" parTransId="{52BACAEB-A5F9-4624-934E-560A4DF8D168}" sibTransId="{71E89405-95CF-4186-ACC5-A86779AAF77F}"/>
    <dgm:cxn modelId="{3A4EA941-78C2-477A-B225-543137079747}" srcId="{ECB3AA0B-BD87-4460-893F-6C1C49B41B10}" destId="{9084A5B1-4B5F-4096-B69D-02A1C7ED126B}" srcOrd="3" destOrd="0" parTransId="{D2EBC55D-29EF-47A1-8F6D-7E21BB756076}" sibTransId="{F69E4641-9E43-4242-A518-0C0F305833EA}"/>
    <dgm:cxn modelId="{3CC11166-EF15-409E-A5DE-76D94736003B}" type="presOf" srcId="{D8D0E016-CCE7-422D-A705-7DE21B738233}" destId="{7F0F038F-68BD-4ED2-88DD-5093952C1B30}" srcOrd="0" destOrd="0" presId="urn:microsoft.com/office/officeart/2005/8/layout/hList1"/>
    <dgm:cxn modelId="{F6F8EF71-A213-4A18-8050-8A6FE8F80DAE}" type="presOf" srcId="{10ECEA3B-112C-4B11-8026-1CA51B739F22}" destId="{869EA55F-091F-4517-8487-F3075DA50FF9}" srcOrd="0" destOrd="0" presId="urn:microsoft.com/office/officeart/2005/8/layout/hList1"/>
    <dgm:cxn modelId="{423B6B58-90BF-47BA-8682-73AAC144FDE4}" type="presOf" srcId="{9084A5B1-4B5F-4096-B69D-02A1C7ED126B}" destId="{9CECE8A6-C9FB-4163-BB3A-3BF7210D4EC2}" srcOrd="0" destOrd="0" presId="urn:microsoft.com/office/officeart/2005/8/layout/hList1"/>
    <dgm:cxn modelId="{CACDB279-C1F1-4B99-A344-330E9D82176E}" srcId="{D8D0E016-CCE7-422D-A705-7DE21B738233}" destId="{D3FC600D-1786-4453-A7D5-A6EC99AEB980}" srcOrd="0" destOrd="0" parTransId="{D4A43A73-8AE2-43E6-BC65-6CBBAFD05B0A}" sibTransId="{ABDBF776-9564-4FD7-B1C0-E99F869686EA}"/>
    <dgm:cxn modelId="{903A4185-24AC-4199-AC21-AE8742D761BB}" type="presOf" srcId="{940D1567-04BA-41DB-B4AE-334E6A91010B}" destId="{02319357-124C-4770-9E7B-0A77E50E239B}" srcOrd="0" destOrd="0" presId="urn:microsoft.com/office/officeart/2005/8/layout/hList1"/>
    <dgm:cxn modelId="{CD884C9A-4687-4C6F-B6C1-BB87D9AD229A}" srcId="{940D1567-04BA-41DB-B4AE-334E6A91010B}" destId="{79CC7CEA-8BB9-4D36-88BB-57217B095B71}" srcOrd="1" destOrd="0" parTransId="{BBFF0FB4-B095-46FB-8F4F-EFC721D986CC}" sibTransId="{B97E39AF-E50D-4051-B40F-E99A756DCCDF}"/>
    <dgm:cxn modelId="{A36729A4-E98C-453D-B5F3-29615C24D76E}" srcId="{ECB3AA0B-BD87-4460-893F-6C1C49B41B10}" destId="{940D1567-04BA-41DB-B4AE-334E6A91010B}" srcOrd="1" destOrd="0" parTransId="{B6D43FF0-72CD-4FEC-8277-16380EC1D743}" sibTransId="{699BD985-31B4-4202-93FE-AEDC7B48927B}"/>
    <dgm:cxn modelId="{D753FAA6-6D41-455A-8886-25C842B19196}" type="presOf" srcId="{ECB3AA0B-BD87-4460-893F-6C1C49B41B10}" destId="{465FA6DE-AE9D-4210-A021-EC1B6CB12F6B}" srcOrd="0" destOrd="0" presId="urn:microsoft.com/office/officeart/2005/8/layout/hList1"/>
    <dgm:cxn modelId="{E12C2DA8-792F-429D-BD96-F97FF864EDFB}" srcId="{ECB3AA0B-BD87-4460-893F-6C1C49B41B10}" destId="{5D6D65AD-2FF2-47FE-81FC-E671E2D1FFE9}" srcOrd="0" destOrd="0" parTransId="{C73BDB00-7454-4A22-9582-19A32667AD38}" sibTransId="{CBD88CC4-F578-4A61-AFCE-3476E38D1554}"/>
    <dgm:cxn modelId="{F99322AE-CE82-4BBC-83DE-22FB45F4B9E8}" type="presOf" srcId="{96D0B92F-7EA0-4E5F-B40A-34EAC71F2CD3}" destId="{5EF00E7B-4743-4FE4-B458-69324BCA7106}" srcOrd="0" destOrd="1" presId="urn:microsoft.com/office/officeart/2005/8/layout/hList1"/>
    <dgm:cxn modelId="{2F5690B0-EB2C-4C15-B858-973E1C6AC14E}" type="presOf" srcId="{F346E902-F7C2-4BBB-A4C3-7DB6DAC152D8}" destId="{4DE9D2D8-5092-41DF-97ED-6F585F0CEB65}" srcOrd="0" destOrd="0" presId="urn:microsoft.com/office/officeart/2005/8/layout/hList1"/>
    <dgm:cxn modelId="{F2AFB6B0-0955-49EC-AE68-CAE3C0ACAFC7}" type="presOf" srcId="{5D6D65AD-2FF2-47FE-81FC-E671E2D1FFE9}" destId="{DD6FCEE7-4CC5-42B8-B8C7-2747D60251FE}" srcOrd="0" destOrd="0" presId="urn:microsoft.com/office/officeart/2005/8/layout/hList1"/>
    <dgm:cxn modelId="{0BFD45DB-1896-4280-B061-3CA0CCFC4C92}" type="presOf" srcId="{79CC7CEA-8BB9-4D36-88BB-57217B095B71}" destId="{4DE9D2D8-5092-41DF-97ED-6F585F0CEB65}" srcOrd="0" destOrd="1" presId="urn:microsoft.com/office/officeart/2005/8/layout/hList1"/>
    <dgm:cxn modelId="{A8F65DF2-E6E3-4965-96F0-61571F7E0123}" type="presOf" srcId="{D3FC600D-1786-4453-A7D5-A6EC99AEB980}" destId="{5EF00E7B-4743-4FE4-B458-69324BCA7106}" srcOrd="0" destOrd="0" presId="urn:microsoft.com/office/officeart/2005/8/layout/hList1"/>
    <dgm:cxn modelId="{699DF3FC-EC02-4D7C-A15B-9D697A30FB38}" type="presOf" srcId="{83F86E82-BF43-43D7-9B2E-3631A8356071}" destId="{625E227C-1DAB-4E7F-9B8C-506491716A7F}" srcOrd="0" destOrd="0" presId="urn:microsoft.com/office/officeart/2005/8/layout/hList1"/>
    <dgm:cxn modelId="{C9DEBA59-5F52-4888-8267-51F5ECE6A365}" type="presParOf" srcId="{465FA6DE-AE9D-4210-A021-EC1B6CB12F6B}" destId="{3CE32005-EE04-45F0-9B5E-FABF9B299AE1}" srcOrd="0" destOrd="0" presId="urn:microsoft.com/office/officeart/2005/8/layout/hList1"/>
    <dgm:cxn modelId="{4ED06F74-659C-4C91-AD46-3388A4A4AC63}" type="presParOf" srcId="{3CE32005-EE04-45F0-9B5E-FABF9B299AE1}" destId="{DD6FCEE7-4CC5-42B8-B8C7-2747D60251FE}" srcOrd="0" destOrd="0" presId="urn:microsoft.com/office/officeart/2005/8/layout/hList1"/>
    <dgm:cxn modelId="{EC74EB82-1E9B-424B-B78A-0D8702F00E10}" type="presParOf" srcId="{3CE32005-EE04-45F0-9B5E-FABF9B299AE1}" destId="{625E227C-1DAB-4E7F-9B8C-506491716A7F}" srcOrd="1" destOrd="0" presId="urn:microsoft.com/office/officeart/2005/8/layout/hList1"/>
    <dgm:cxn modelId="{DFF34DEF-FF08-48FB-BC92-44994EDF044C}" type="presParOf" srcId="{465FA6DE-AE9D-4210-A021-EC1B6CB12F6B}" destId="{704A5B8B-1F48-475A-AA6B-F7A183626A89}" srcOrd="1" destOrd="0" presId="urn:microsoft.com/office/officeart/2005/8/layout/hList1"/>
    <dgm:cxn modelId="{05FFFE87-31D2-4271-99EF-F2B8082C2E96}" type="presParOf" srcId="{465FA6DE-AE9D-4210-A021-EC1B6CB12F6B}" destId="{54599743-F0DF-4DF7-AFAA-0F20B37A0426}" srcOrd="2" destOrd="0" presId="urn:microsoft.com/office/officeart/2005/8/layout/hList1"/>
    <dgm:cxn modelId="{E203B229-60BD-4DBF-81BA-2C5CE8580240}" type="presParOf" srcId="{54599743-F0DF-4DF7-AFAA-0F20B37A0426}" destId="{02319357-124C-4770-9E7B-0A77E50E239B}" srcOrd="0" destOrd="0" presId="urn:microsoft.com/office/officeart/2005/8/layout/hList1"/>
    <dgm:cxn modelId="{42CE6C9E-4C74-49AA-BE90-ED6E771743C9}" type="presParOf" srcId="{54599743-F0DF-4DF7-AFAA-0F20B37A0426}" destId="{4DE9D2D8-5092-41DF-97ED-6F585F0CEB65}" srcOrd="1" destOrd="0" presId="urn:microsoft.com/office/officeart/2005/8/layout/hList1"/>
    <dgm:cxn modelId="{9ED55961-B549-4650-9C38-7BB61BED3A1A}" type="presParOf" srcId="{465FA6DE-AE9D-4210-A021-EC1B6CB12F6B}" destId="{074C3EE1-CC82-486E-92B4-EC2B0B4831B7}" srcOrd="3" destOrd="0" presId="urn:microsoft.com/office/officeart/2005/8/layout/hList1"/>
    <dgm:cxn modelId="{75CDAA6F-6EF5-426B-BA30-D7F24DB1CCBF}" type="presParOf" srcId="{465FA6DE-AE9D-4210-A021-EC1B6CB12F6B}" destId="{1A483F96-A3F6-490F-9D18-6761B4B32347}" srcOrd="4" destOrd="0" presId="urn:microsoft.com/office/officeart/2005/8/layout/hList1"/>
    <dgm:cxn modelId="{04497AF3-019C-46A2-B4A2-31F94E70778A}" type="presParOf" srcId="{1A483F96-A3F6-490F-9D18-6761B4B32347}" destId="{7F0F038F-68BD-4ED2-88DD-5093952C1B30}" srcOrd="0" destOrd="0" presId="urn:microsoft.com/office/officeart/2005/8/layout/hList1"/>
    <dgm:cxn modelId="{2D8D6269-43D4-437C-AB4F-5ACC1FB3C324}" type="presParOf" srcId="{1A483F96-A3F6-490F-9D18-6761B4B32347}" destId="{5EF00E7B-4743-4FE4-B458-69324BCA7106}" srcOrd="1" destOrd="0" presId="urn:microsoft.com/office/officeart/2005/8/layout/hList1"/>
    <dgm:cxn modelId="{07CD9C85-4545-47B1-AF7E-CFB1E9F3CB11}" type="presParOf" srcId="{465FA6DE-AE9D-4210-A021-EC1B6CB12F6B}" destId="{4E194D95-7B43-49B8-BDAD-340674584513}" srcOrd="5" destOrd="0" presId="urn:microsoft.com/office/officeart/2005/8/layout/hList1"/>
    <dgm:cxn modelId="{28379DE2-AF10-4A6E-A82F-7592AB7C7A2D}" type="presParOf" srcId="{465FA6DE-AE9D-4210-A021-EC1B6CB12F6B}" destId="{5C228B11-E02D-43A4-B98C-4B7C47EC04CE}" srcOrd="6" destOrd="0" presId="urn:microsoft.com/office/officeart/2005/8/layout/hList1"/>
    <dgm:cxn modelId="{DAC1319E-6BB7-4202-A9FA-7A24B06EF731}" type="presParOf" srcId="{5C228B11-E02D-43A4-B98C-4B7C47EC04CE}" destId="{9CECE8A6-C9FB-4163-BB3A-3BF7210D4EC2}" srcOrd="0" destOrd="0" presId="urn:microsoft.com/office/officeart/2005/8/layout/hList1"/>
    <dgm:cxn modelId="{2EFEB5BD-F5FB-4404-B7DE-502909C4FF67}" type="presParOf" srcId="{5C228B11-E02D-43A4-B98C-4B7C47EC04CE}" destId="{869EA55F-091F-4517-8487-F3075DA50FF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F407E-6686-46F1-82BC-44C12BA4678A}">
      <dsp:nvSpPr>
        <dsp:cNvPr id="0" name=""/>
        <dsp:cNvSpPr/>
      </dsp:nvSpPr>
      <dsp:spPr>
        <a:xfrm>
          <a:off x="857" y="221932"/>
          <a:ext cx="3471862" cy="416623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43" tIns="0" rIns="342943" bIns="330200" numCol="1" spcCol="1270" anchor="t" anchorCtr="0">
          <a:noAutofit/>
        </a:bodyPr>
        <a:lstStyle/>
        <a:p>
          <a:pPr marL="0" lvl="0" indent="0" algn="l" defTabSz="1155700">
            <a:lnSpc>
              <a:spcPct val="90000"/>
            </a:lnSpc>
            <a:spcBef>
              <a:spcPct val="0"/>
            </a:spcBef>
            <a:spcAft>
              <a:spcPct val="35000"/>
            </a:spcAft>
            <a:buNone/>
          </a:pPr>
          <a:r>
            <a:rPr lang="en-US" sz="2600" kern="1200" dirty="0"/>
            <a:t>Identify the impact of trauma on adolescents</a:t>
          </a:r>
        </a:p>
      </dsp:txBody>
      <dsp:txXfrm>
        <a:off x="857" y="1888426"/>
        <a:ext cx="3471862" cy="2499741"/>
      </dsp:txXfrm>
    </dsp:sp>
    <dsp:sp modelId="{DB5DC6A2-2BAE-4BE7-A9C6-FC2A04DE3E41}">
      <dsp:nvSpPr>
        <dsp:cNvPr id="0" name=""/>
        <dsp:cNvSpPr/>
      </dsp:nvSpPr>
      <dsp:spPr>
        <a:xfrm>
          <a:off x="857" y="221932"/>
          <a:ext cx="3471862" cy="16664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2943" tIns="165100" rIns="342943" bIns="165100" numCol="1" spcCol="1270" anchor="ctr" anchorCtr="0">
          <a:noAutofit/>
        </a:bodyPr>
        <a:lstStyle/>
        <a:p>
          <a:pPr marL="0" lvl="0" indent="0" algn="l" defTabSz="2933700">
            <a:lnSpc>
              <a:spcPct val="90000"/>
            </a:lnSpc>
            <a:spcBef>
              <a:spcPct val="0"/>
            </a:spcBef>
            <a:spcAft>
              <a:spcPct val="35000"/>
            </a:spcAft>
            <a:buNone/>
          </a:pPr>
          <a:r>
            <a:rPr lang="en-US" sz="6600" kern="1200" dirty="0"/>
            <a:t>01</a:t>
          </a:r>
        </a:p>
      </dsp:txBody>
      <dsp:txXfrm>
        <a:off x="857" y="221932"/>
        <a:ext cx="3471862" cy="1666494"/>
      </dsp:txXfrm>
    </dsp:sp>
    <dsp:sp modelId="{3D96D19B-78C7-46AC-BA46-F647F25C5C66}">
      <dsp:nvSpPr>
        <dsp:cNvPr id="0" name=""/>
        <dsp:cNvSpPr/>
      </dsp:nvSpPr>
      <dsp:spPr>
        <a:xfrm>
          <a:off x="3750468" y="221932"/>
          <a:ext cx="3471862" cy="416623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43" tIns="0" rIns="342943" bIns="330200" numCol="1" spcCol="1270" anchor="t" anchorCtr="0">
          <a:noAutofit/>
        </a:bodyPr>
        <a:lstStyle/>
        <a:p>
          <a:pPr marL="0" lvl="0" indent="0" algn="l" defTabSz="1155700">
            <a:lnSpc>
              <a:spcPct val="90000"/>
            </a:lnSpc>
            <a:spcBef>
              <a:spcPct val="0"/>
            </a:spcBef>
            <a:spcAft>
              <a:spcPct val="35000"/>
            </a:spcAft>
            <a:buNone/>
          </a:pPr>
          <a:r>
            <a:rPr lang="en-US" sz="2600" kern="1200" dirty="0"/>
            <a:t>Identify the correlation between trauma and substance use</a:t>
          </a:r>
        </a:p>
      </dsp:txBody>
      <dsp:txXfrm>
        <a:off x="3750468" y="1888426"/>
        <a:ext cx="3471862" cy="2499741"/>
      </dsp:txXfrm>
    </dsp:sp>
    <dsp:sp modelId="{7EFE6C28-BACE-4F0B-834F-4C2EDB7B6E7C}">
      <dsp:nvSpPr>
        <dsp:cNvPr id="0" name=""/>
        <dsp:cNvSpPr/>
      </dsp:nvSpPr>
      <dsp:spPr>
        <a:xfrm>
          <a:off x="3750468" y="221932"/>
          <a:ext cx="3471862" cy="16664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2943" tIns="165100" rIns="342943" bIns="165100" numCol="1" spcCol="1270" anchor="ctr" anchorCtr="0">
          <a:noAutofit/>
        </a:bodyPr>
        <a:lstStyle/>
        <a:p>
          <a:pPr marL="0" lvl="0" indent="0" algn="l" defTabSz="2933700">
            <a:lnSpc>
              <a:spcPct val="90000"/>
            </a:lnSpc>
            <a:spcBef>
              <a:spcPct val="0"/>
            </a:spcBef>
            <a:spcAft>
              <a:spcPct val="35000"/>
            </a:spcAft>
            <a:buNone/>
          </a:pPr>
          <a:r>
            <a:rPr lang="en-US" sz="6600" kern="1200" dirty="0"/>
            <a:t>02</a:t>
          </a:r>
        </a:p>
      </dsp:txBody>
      <dsp:txXfrm>
        <a:off x="3750468" y="221932"/>
        <a:ext cx="3471862" cy="1666494"/>
      </dsp:txXfrm>
    </dsp:sp>
    <dsp:sp modelId="{EF2FF9B1-6736-40D6-9CE2-77DE12413ABD}">
      <dsp:nvSpPr>
        <dsp:cNvPr id="0" name=""/>
        <dsp:cNvSpPr/>
      </dsp:nvSpPr>
      <dsp:spPr>
        <a:xfrm>
          <a:off x="7500080" y="221932"/>
          <a:ext cx="3471862" cy="416623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43" tIns="0" rIns="342943" bIns="330200" numCol="1" spcCol="1270" anchor="t" anchorCtr="0">
          <a:noAutofit/>
        </a:bodyPr>
        <a:lstStyle/>
        <a:p>
          <a:pPr marL="0" lvl="0" indent="0" algn="l" defTabSz="1155700" rtl="0">
            <a:lnSpc>
              <a:spcPct val="90000"/>
            </a:lnSpc>
            <a:spcBef>
              <a:spcPct val="0"/>
            </a:spcBef>
            <a:spcAft>
              <a:spcPct val="35000"/>
            </a:spcAft>
            <a:buNone/>
          </a:pPr>
          <a:r>
            <a:rPr lang="en-US" sz="2600" kern="1200" dirty="0"/>
            <a:t>Identify treatment interventions to address trauma and substance use</a:t>
          </a:r>
        </a:p>
      </dsp:txBody>
      <dsp:txXfrm>
        <a:off x="7500080" y="1888426"/>
        <a:ext cx="3471862" cy="2499741"/>
      </dsp:txXfrm>
    </dsp:sp>
    <dsp:sp modelId="{0F9D7EB8-E3B9-4C4A-94D3-5FF8D9144238}">
      <dsp:nvSpPr>
        <dsp:cNvPr id="0" name=""/>
        <dsp:cNvSpPr/>
      </dsp:nvSpPr>
      <dsp:spPr>
        <a:xfrm>
          <a:off x="7500080" y="221932"/>
          <a:ext cx="3471862" cy="16664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2943" tIns="165100" rIns="342943" bIns="165100" numCol="1" spcCol="1270" anchor="ctr" anchorCtr="0">
          <a:noAutofit/>
        </a:bodyPr>
        <a:lstStyle/>
        <a:p>
          <a:pPr marL="0" lvl="0" indent="0" algn="l" defTabSz="2933700">
            <a:lnSpc>
              <a:spcPct val="90000"/>
            </a:lnSpc>
            <a:spcBef>
              <a:spcPct val="0"/>
            </a:spcBef>
            <a:spcAft>
              <a:spcPct val="35000"/>
            </a:spcAft>
            <a:buNone/>
          </a:pPr>
          <a:r>
            <a:rPr lang="en-US" sz="6600" kern="1200" dirty="0"/>
            <a:t>03</a:t>
          </a:r>
        </a:p>
      </dsp:txBody>
      <dsp:txXfrm>
        <a:off x="7500080" y="221932"/>
        <a:ext cx="3471862" cy="16664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FCEE7-4CC5-42B8-B8C7-2747D60251FE}">
      <dsp:nvSpPr>
        <dsp:cNvPr id="0" name=""/>
        <dsp:cNvSpPr/>
      </dsp:nvSpPr>
      <dsp:spPr>
        <a:xfrm>
          <a:off x="4125" y="207688"/>
          <a:ext cx="2480667" cy="633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Physical</a:t>
          </a:r>
        </a:p>
      </dsp:txBody>
      <dsp:txXfrm>
        <a:off x="4125" y="207688"/>
        <a:ext cx="2480667" cy="633600"/>
      </dsp:txXfrm>
    </dsp:sp>
    <dsp:sp modelId="{625E227C-1DAB-4E7F-9B8C-506491716A7F}">
      <dsp:nvSpPr>
        <dsp:cNvPr id="0" name=""/>
        <dsp:cNvSpPr/>
      </dsp:nvSpPr>
      <dsp:spPr>
        <a:xfrm>
          <a:off x="4125" y="841288"/>
          <a:ext cx="2480667" cy="356112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i="0" kern="1200" dirty="0"/>
            <a:t>Neighbors don’t know each other or look out for each other</a:t>
          </a:r>
          <a:endParaRPr lang="en-US" sz="2200" kern="1200" dirty="0"/>
        </a:p>
      </dsp:txBody>
      <dsp:txXfrm>
        <a:off x="4125" y="841288"/>
        <a:ext cx="2480667" cy="3561122"/>
      </dsp:txXfrm>
    </dsp:sp>
    <dsp:sp modelId="{02319357-124C-4770-9E7B-0A77E50E239B}">
      <dsp:nvSpPr>
        <dsp:cNvPr id="0" name=""/>
        <dsp:cNvSpPr/>
      </dsp:nvSpPr>
      <dsp:spPr>
        <a:xfrm>
          <a:off x="2832086" y="207688"/>
          <a:ext cx="2480667" cy="633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Psychological</a:t>
          </a:r>
        </a:p>
      </dsp:txBody>
      <dsp:txXfrm>
        <a:off x="2832086" y="207688"/>
        <a:ext cx="2480667" cy="633600"/>
      </dsp:txXfrm>
    </dsp:sp>
    <dsp:sp modelId="{4DE9D2D8-5092-41DF-97ED-6F585F0CEB65}">
      <dsp:nvSpPr>
        <dsp:cNvPr id="0" name=""/>
        <dsp:cNvSpPr/>
      </dsp:nvSpPr>
      <dsp:spPr>
        <a:xfrm>
          <a:off x="2832086" y="841288"/>
          <a:ext cx="2480667" cy="356112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Easy access to substances</a:t>
          </a:r>
        </a:p>
      </dsp:txBody>
      <dsp:txXfrm>
        <a:off x="2832086" y="841288"/>
        <a:ext cx="2480667" cy="3561122"/>
      </dsp:txXfrm>
    </dsp:sp>
    <dsp:sp modelId="{7F0F038F-68BD-4ED2-88DD-5093952C1B30}">
      <dsp:nvSpPr>
        <dsp:cNvPr id="0" name=""/>
        <dsp:cNvSpPr/>
      </dsp:nvSpPr>
      <dsp:spPr>
        <a:xfrm>
          <a:off x="5660046" y="207688"/>
          <a:ext cx="2480667" cy="633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Social</a:t>
          </a:r>
        </a:p>
      </dsp:txBody>
      <dsp:txXfrm>
        <a:off x="5660046" y="207688"/>
        <a:ext cx="2480667" cy="633600"/>
      </dsp:txXfrm>
    </dsp:sp>
    <dsp:sp modelId="{5EF00E7B-4743-4FE4-B458-69324BCA7106}">
      <dsp:nvSpPr>
        <dsp:cNvPr id="0" name=""/>
        <dsp:cNvSpPr/>
      </dsp:nvSpPr>
      <dsp:spPr>
        <a:xfrm>
          <a:off x="5660046" y="841288"/>
          <a:ext cx="2480667" cy="356112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High rates of poverty, limited educational and occupational opportunities</a:t>
          </a:r>
        </a:p>
        <a:p>
          <a:pPr marL="228600" lvl="1" indent="-228600" algn="l" defTabSz="977900">
            <a:lnSpc>
              <a:spcPct val="90000"/>
            </a:lnSpc>
            <a:spcBef>
              <a:spcPct val="0"/>
            </a:spcBef>
            <a:spcAft>
              <a:spcPct val="15000"/>
            </a:spcAft>
            <a:buChar char="•"/>
          </a:pPr>
          <a:r>
            <a:rPr lang="en-US" sz="2200" kern="1200" dirty="0"/>
            <a:t>Few community activities for young people</a:t>
          </a:r>
        </a:p>
        <a:p>
          <a:pPr marL="228600" lvl="1" indent="-228600" algn="l" defTabSz="977900">
            <a:lnSpc>
              <a:spcPct val="90000"/>
            </a:lnSpc>
            <a:spcBef>
              <a:spcPct val="0"/>
            </a:spcBef>
            <a:spcAft>
              <a:spcPct val="15000"/>
            </a:spcAft>
            <a:buChar char="•"/>
          </a:pPr>
          <a:r>
            <a:rPr lang="en-US" sz="2200" kern="1200" dirty="0"/>
            <a:t>Unstable housing</a:t>
          </a:r>
        </a:p>
        <a:p>
          <a:pPr marL="228600" lvl="1" indent="-228600" algn="l" defTabSz="977900">
            <a:lnSpc>
              <a:spcPct val="90000"/>
            </a:lnSpc>
            <a:spcBef>
              <a:spcPct val="0"/>
            </a:spcBef>
            <a:spcAft>
              <a:spcPct val="15000"/>
            </a:spcAft>
            <a:buChar char="•"/>
          </a:pPr>
          <a:r>
            <a:rPr lang="en-US" sz="2200" kern="1200" dirty="0"/>
            <a:t>Food insecurity</a:t>
          </a:r>
        </a:p>
      </dsp:txBody>
      <dsp:txXfrm>
        <a:off x="5660046" y="841288"/>
        <a:ext cx="2480667" cy="3561122"/>
      </dsp:txXfrm>
    </dsp:sp>
    <dsp:sp modelId="{9CECE8A6-C9FB-4163-BB3A-3BF7210D4EC2}">
      <dsp:nvSpPr>
        <dsp:cNvPr id="0" name=""/>
        <dsp:cNvSpPr/>
      </dsp:nvSpPr>
      <dsp:spPr>
        <a:xfrm>
          <a:off x="8488007" y="207688"/>
          <a:ext cx="2480667" cy="633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Moral</a:t>
          </a:r>
        </a:p>
      </dsp:txBody>
      <dsp:txXfrm>
        <a:off x="8488007" y="207688"/>
        <a:ext cx="2480667" cy="633600"/>
      </dsp:txXfrm>
    </dsp:sp>
    <dsp:sp modelId="{869EA55F-091F-4517-8487-F3075DA50FF9}">
      <dsp:nvSpPr>
        <dsp:cNvPr id="0" name=""/>
        <dsp:cNvSpPr/>
      </dsp:nvSpPr>
      <dsp:spPr>
        <a:xfrm>
          <a:off x="8488007" y="841288"/>
          <a:ext cx="2480667" cy="356112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High rates of violence or crime</a:t>
          </a:r>
        </a:p>
      </dsp:txBody>
      <dsp:txXfrm>
        <a:off x="8488007" y="841288"/>
        <a:ext cx="2480667" cy="35611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FCEE7-4CC5-42B8-B8C7-2747D60251FE}">
      <dsp:nvSpPr>
        <dsp:cNvPr id="0" name=""/>
        <dsp:cNvSpPr/>
      </dsp:nvSpPr>
      <dsp:spPr>
        <a:xfrm>
          <a:off x="4125" y="150578"/>
          <a:ext cx="2480667" cy="604800"/>
        </a:xfrm>
        <a:prstGeom prst="rect">
          <a:avLst/>
        </a:prstGeom>
        <a:solidFill>
          <a:schemeClr val="accent3"/>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Physical</a:t>
          </a:r>
        </a:p>
      </dsp:txBody>
      <dsp:txXfrm>
        <a:off x="4125" y="150578"/>
        <a:ext cx="2480667" cy="604800"/>
      </dsp:txXfrm>
    </dsp:sp>
    <dsp:sp modelId="{625E227C-1DAB-4E7F-9B8C-506491716A7F}">
      <dsp:nvSpPr>
        <dsp:cNvPr id="0" name=""/>
        <dsp:cNvSpPr/>
      </dsp:nvSpPr>
      <dsp:spPr>
        <a:xfrm>
          <a:off x="4125" y="755378"/>
          <a:ext cx="2480667" cy="3704141"/>
        </a:xfrm>
        <a:prstGeom prst="rect">
          <a:avLst/>
        </a:prstGeom>
        <a:solidFill>
          <a:schemeClr val="accent3">
            <a:lumMod val="40000"/>
            <a:lumOff val="60000"/>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Safe, stable, and nurturing relationships with family</a:t>
          </a:r>
        </a:p>
        <a:p>
          <a:pPr marL="228600" lvl="1" indent="-228600" algn="l" defTabSz="933450">
            <a:lnSpc>
              <a:spcPct val="90000"/>
            </a:lnSpc>
            <a:spcBef>
              <a:spcPct val="0"/>
            </a:spcBef>
            <a:spcAft>
              <a:spcPct val="15000"/>
            </a:spcAft>
            <a:buChar char="•"/>
          </a:pPr>
          <a:r>
            <a:rPr lang="en-US" sz="2100" kern="1200" dirty="0"/>
            <a:t>Caregivers meet basic needs of food, shelter, and health services</a:t>
          </a:r>
        </a:p>
      </dsp:txBody>
      <dsp:txXfrm>
        <a:off x="4125" y="755378"/>
        <a:ext cx="2480667" cy="3704141"/>
      </dsp:txXfrm>
    </dsp:sp>
    <dsp:sp modelId="{02319357-124C-4770-9E7B-0A77E50E239B}">
      <dsp:nvSpPr>
        <dsp:cNvPr id="0" name=""/>
        <dsp:cNvSpPr/>
      </dsp:nvSpPr>
      <dsp:spPr>
        <a:xfrm>
          <a:off x="2832086" y="150578"/>
          <a:ext cx="2480667" cy="604800"/>
        </a:xfrm>
        <a:prstGeom prst="rect">
          <a:avLst/>
        </a:prstGeom>
        <a:solidFill>
          <a:schemeClr val="accent3"/>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Psychological</a:t>
          </a:r>
        </a:p>
      </dsp:txBody>
      <dsp:txXfrm>
        <a:off x="2832086" y="150578"/>
        <a:ext cx="2480667" cy="604800"/>
      </dsp:txXfrm>
    </dsp:sp>
    <dsp:sp modelId="{4DE9D2D8-5092-41DF-97ED-6F585F0CEB65}">
      <dsp:nvSpPr>
        <dsp:cNvPr id="0" name=""/>
        <dsp:cNvSpPr/>
      </dsp:nvSpPr>
      <dsp:spPr>
        <a:xfrm>
          <a:off x="2832086" y="755378"/>
          <a:ext cx="2480667" cy="3704141"/>
        </a:xfrm>
        <a:prstGeom prst="rect">
          <a:avLst/>
        </a:prstGeom>
        <a:solidFill>
          <a:schemeClr val="accent3">
            <a:lumMod val="40000"/>
            <a:lumOff val="60000"/>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Caregivers work through conflicts peacefully</a:t>
          </a:r>
        </a:p>
        <a:p>
          <a:pPr marL="228600" lvl="1" indent="-228600" algn="l" defTabSz="933450">
            <a:lnSpc>
              <a:spcPct val="90000"/>
            </a:lnSpc>
            <a:spcBef>
              <a:spcPct val="0"/>
            </a:spcBef>
            <a:spcAft>
              <a:spcPct val="15000"/>
            </a:spcAft>
            <a:buChar char="•"/>
          </a:pPr>
          <a:r>
            <a:rPr lang="en-US" sz="2100" kern="1200" dirty="0"/>
            <a:t>Caregivers help children work through problems</a:t>
          </a:r>
        </a:p>
        <a:p>
          <a:pPr marL="228600" lvl="1" indent="-228600" algn="l" defTabSz="933450">
            <a:lnSpc>
              <a:spcPct val="90000"/>
            </a:lnSpc>
            <a:spcBef>
              <a:spcPct val="0"/>
            </a:spcBef>
            <a:spcAft>
              <a:spcPct val="15000"/>
            </a:spcAft>
            <a:buChar char="•"/>
          </a:pPr>
          <a:r>
            <a:rPr lang="en-US" sz="2100" kern="1200" dirty="0"/>
            <a:t>Families encourage the importance of school</a:t>
          </a:r>
        </a:p>
      </dsp:txBody>
      <dsp:txXfrm>
        <a:off x="2832086" y="755378"/>
        <a:ext cx="2480667" cy="3704141"/>
      </dsp:txXfrm>
    </dsp:sp>
    <dsp:sp modelId="{7F0F038F-68BD-4ED2-88DD-5093952C1B30}">
      <dsp:nvSpPr>
        <dsp:cNvPr id="0" name=""/>
        <dsp:cNvSpPr/>
      </dsp:nvSpPr>
      <dsp:spPr>
        <a:xfrm>
          <a:off x="5660046" y="150578"/>
          <a:ext cx="2480667" cy="604800"/>
        </a:xfrm>
        <a:prstGeom prst="rect">
          <a:avLst/>
        </a:prstGeom>
        <a:solidFill>
          <a:schemeClr val="accent3"/>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Social</a:t>
          </a:r>
        </a:p>
      </dsp:txBody>
      <dsp:txXfrm>
        <a:off x="5660046" y="150578"/>
        <a:ext cx="2480667" cy="604800"/>
      </dsp:txXfrm>
    </dsp:sp>
    <dsp:sp modelId="{5EF00E7B-4743-4FE4-B458-69324BCA7106}">
      <dsp:nvSpPr>
        <dsp:cNvPr id="0" name=""/>
        <dsp:cNvSpPr/>
      </dsp:nvSpPr>
      <dsp:spPr>
        <a:xfrm>
          <a:off x="5660046" y="755378"/>
          <a:ext cx="2480667" cy="3704141"/>
        </a:xfrm>
        <a:prstGeom prst="rect">
          <a:avLst/>
        </a:prstGeom>
        <a:solidFill>
          <a:schemeClr val="accent3">
            <a:lumMod val="40000"/>
            <a:lumOff val="60000"/>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Positive friendships and peer networks</a:t>
          </a:r>
        </a:p>
        <a:p>
          <a:pPr marL="228600" lvl="1" indent="-228600" algn="l" defTabSz="933450">
            <a:lnSpc>
              <a:spcPct val="90000"/>
            </a:lnSpc>
            <a:spcBef>
              <a:spcPct val="0"/>
            </a:spcBef>
            <a:spcAft>
              <a:spcPct val="15000"/>
            </a:spcAft>
            <a:buChar char="•"/>
          </a:pPr>
          <a:r>
            <a:rPr lang="en-US" sz="2100" kern="1200" dirty="0"/>
            <a:t>Do well in school</a:t>
          </a:r>
        </a:p>
        <a:p>
          <a:pPr marL="228600" lvl="1" indent="-228600" algn="l" defTabSz="933450">
            <a:lnSpc>
              <a:spcPct val="90000"/>
            </a:lnSpc>
            <a:spcBef>
              <a:spcPct val="0"/>
            </a:spcBef>
            <a:spcAft>
              <a:spcPct val="15000"/>
            </a:spcAft>
            <a:buChar char="•"/>
          </a:pPr>
          <a:r>
            <a:rPr lang="en-US" sz="2100" kern="1200" dirty="0"/>
            <a:t>Caregivers have college degrees or higher and stable employment</a:t>
          </a:r>
        </a:p>
        <a:p>
          <a:pPr marL="228600" lvl="1" indent="-228600" algn="l" defTabSz="933450">
            <a:lnSpc>
              <a:spcPct val="90000"/>
            </a:lnSpc>
            <a:spcBef>
              <a:spcPct val="0"/>
            </a:spcBef>
            <a:spcAft>
              <a:spcPct val="15000"/>
            </a:spcAft>
            <a:buChar char="•"/>
          </a:pPr>
          <a:r>
            <a:rPr lang="en-US" sz="2100" kern="1200" dirty="0"/>
            <a:t>Families engage in fun activities together</a:t>
          </a:r>
        </a:p>
      </dsp:txBody>
      <dsp:txXfrm>
        <a:off x="5660046" y="755378"/>
        <a:ext cx="2480667" cy="3704141"/>
      </dsp:txXfrm>
    </dsp:sp>
    <dsp:sp modelId="{9CECE8A6-C9FB-4163-BB3A-3BF7210D4EC2}">
      <dsp:nvSpPr>
        <dsp:cNvPr id="0" name=""/>
        <dsp:cNvSpPr/>
      </dsp:nvSpPr>
      <dsp:spPr>
        <a:xfrm>
          <a:off x="8488007" y="150578"/>
          <a:ext cx="2480667" cy="604800"/>
        </a:xfrm>
        <a:prstGeom prst="rect">
          <a:avLst/>
        </a:prstGeom>
        <a:solidFill>
          <a:schemeClr val="accent3"/>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Moral</a:t>
          </a:r>
        </a:p>
      </dsp:txBody>
      <dsp:txXfrm>
        <a:off x="8488007" y="150578"/>
        <a:ext cx="2480667" cy="604800"/>
      </dsp:txXfrm>
    </dsp:sp>
    <dsp:sp modelId="{869EA55F-091F-4517-8487-F3075DA50FF9}">
      <dsp:nvSpPr>
        <dsp:cNvPr id="0" name=""/>
        <dsp:cNvSpPr/>
      </dsp:nvSpPr>
      <dsp:spPr>
        <a:xfrm>
          <a:off x="8488007" y="755378"/>
          <a:ext cx="2480667" cy="3704141"/>
        </a:xfrm>
        <a:prstGeom prst="rect">
          <a:avLst/>
        </a:prstGeom>
        <a:solidFill>
          <a:schemeClr val="accent3">
            <a:lumMod val="40000"/>
            <a:lumOff val="60000"/>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Caring adults outside of the family that serve as mentors/role models</a:t>
          </a:r>
        </a:p>
        <a:p>
          <a:pPr marL="228600" lvl="1" indent="-228600" algn="l" defTabSz="933450">
            <a:lnSpc>
              <a:spcPct val="90000"/>
            </a:lnSpc>
            <a:spcBef>
              <a:spcPct val="0"/>
            </a:spcBef>
            <a:spcAft>
              <a:spcPct val="15000"/>
            </a:spcAft>
            <a:buChar char="•"/>
          </a:pPr>
          <a:r>
            <a:rPr lang="en-US" sz="2100" kern="1200" dirty="0"/>
            <a:t>Parental monitoring, supervision, and enforcement of roles</a:t>
          </a:r>
        </a:p>
      </dsp:txBody>
      <dsp:txXfrm>
        <a:off x="8488007" y="755378"/>
        <a:ext cx="2480667" cy="37041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FCEE7-4CC5-42B8-B8C7-2747D60251FE}">
      <dsp:nvSpPr>
        <dsp:cNvPr id="0" name=""/>
        <dsp:cNvSpPr/>
      </dsp:nvSpPr>
      <dsp:spPr>
        <a:xfrm>
          <a:off x="4125" y="267134"/>
          <a:ext cx="2480667" cy="633600"/>
        </a:xfrm>
        <a:prstGeom prst="rect">
          <a:avLst/>
        </a:prstGeom>
        <a:solidFill>
          <a:schemeClr val="accent3"/>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Physical</a:t>
          </a:r>
        </a:p>
      </dsp:txBody>
      <dsp:txXfrm>
        <a:off x="4125" y="267134"/>
        <a:ext cx="2480667" cy="633600"/>
      </dsp:txXfrm>
    </dsp:sp>
    <dsp:sp modelId="{625E227C-1DAB-4E7F-9B8C-506491716A7F}">
      <dsp:nvSpPr>
        <dsp:cNvPr id="0" name=""/>
        <dsp:cNvSpPr/>
      </dsp:nvSpPr>
      <dsp:spPr>
        <a:xfrm>
          <a:off x="4125" y="900734"/>
          <a:ext cx="2480667" cy="3442230"/>
        </a:xfrm>
        <a:prstGeom prst="rect">
          <a:avLst/>
        </a:prstGeom>
        <a:solidFill>
          <a:schemeClr val="accent3">
            <a:lumMod val="40000"/>
            <a:lumOff val="60000"/>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i="0" kern="1200" dirty="0"/>
            <a:t>Families have access to economic and financial health</a:t>
          </a:r>
          <a:endParaRPr lang="en-US" sz="2200" kern="1200" dirty="0"/>
        </a:p>
        <a:p>
          <a:pPr marL="228600" lvl="1" indent="-228600" algn="l" defTabSz="977900">
            <a:lnSpc>
              <a:spcPct val="90000"/>
            </a:lnSpc>
            <a:spcBef>
              <a:spcPct val="0"/>
            </a:spcBef>
            <a:spcAft>
              <a:spcPct val="15000"/>
            </a:spcAft>
            <a:buChar char="•"/>
          </a:pPr>
          <a:r>
            <a:rPr lang="en-US" sz="2200" kern="1200" dirty="0"/>
            <a:t>Safe, stable housing</a:t>
          </a:r>
        </a:p>
        <a:p>
          <a:pPr marL="228600" lvl="1" indent="-228600" algn="l" defTabSz="977900">
            <a:lnSpc>
              <a:spcPct val="90000"/>
            </a:lnSpc>
            <a:spcBef>
              <a:spcPct val="0"/>
            </a:spcBef>
            <a:spcAft>
              <a:spcPct val="15000"/>
            </a:spcAft>
            <a:buChar char="•"/>
          </a:pPr>
          <a:r>
            <a:rPr lang="en-US" sz="2200" kern="1200" dirty="0"/>
            <a:t>Nurturing and safe childcare</a:t>
          </a:r>
        </a:p>
      </dsp:txBody>
      <dsp:txXfrm>
        <a:off x="4125" y="900734"/>
        <a:ext cx="2480667" cy="3442230"/>
      </dsp:txXfrm>
    </dsp:sp>
    <dsp:sp modelId="{02319357-124C-4770-9E7B-0A77E50E239B}">
      <dsp:nvSpPr>
        <dsp:cNvPr id="0" name=""/>
        <dsp:cNvSpPr/>
      </dsp:nvSpPr>
      <dsp:spPr>
        <a:xfrm>
          <a:off x="2832086" y="267134"/>
          <a:ext cx="2480667" cy="633600"/>
        </a:xfrm>
        <a:prstGeom prst="rect">
          <a:avLst/>
        </a:prstGeom>
        <a:solidFill>
          <a:schemeClr val="accent3"/>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Psychological</a:t>
          </a:r>
        </a:p>
      </dsp:txBody>
      <dsp:txXfrm>
        <a:off x="2832086" y="267134"/>
        <a:ext cx="2480667" cy="633600"/>
      </dsp:txXfrm>
    </dsp:sp>
    <dsp:sp modelId="{4DE9D2D8-5092-41DF-97ED-6F585F0CEB65}">
      <dsp:nvSpPr>
        <dsp:cNvPr id="0" name=""/>
        <dsp:cNvSpPr/>
      </dsp:nvSpPr>
      <dsp:spPr>
        <a:xfrm>
          <a:off x="2832086" y="900734"/>
          <a:ext cx="2480667" cy="3442230"/>
        </a:xfrm>
        <a:prstGeom prst="rect">
          <a:avLst/>
        </a:prstGeom>
        <a:solidFill>
          <a:schemeClr val="accent3">
            <a:lumMod val="40000"/>
            <a:lumOff val="60000"/>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Families have access to medical care and mental health services</a:t>
          </a:r>
        </a:p>
      </dsp:txBody>
      <dsp:txXfrm>
        <a:off x="2832086" y="900734"/>
        <a:ext cx="2480667" cy="3442230"/>
      </dsp:txXfrm>
    </dsp:sp>
    <dsp:sp modelId="{7F0F038F-68BD-4ED2-88DD-5093952C1B30}">
      <dsp:nvSpPr>
        <dsp:cNvPr id="0" name=""/>
        <dsp:cNvSpPr/>
      </dsp:nvSpPr>
      <dsp:spPr>
        <a:xfrm>
          <a:off x="5660046" y="267134"/>
          <a:ext cx="2480667" cy="633600"/>
        </a:xfrm>
        <a:prstGeom prst="rect">
          <a:avLst/>
        </a:prstGeom>
        <a:solidFill>
          <a:schemeClr val="accent3"/>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Social</a:t>
          </a:r>
        </a:p>
      </dsp:txBody>
      <dsp:txXfrm>
        <a:off x="5660046" y="267134"/>
        <a:ext cx="2480667" cy="633600"/>
      </dsp:txXfrm>
    </dsp:sp>
    <dsp:sp modelId="{5EF00E7B-4743-4FE4-B458-69324BCA7106}">
      <dsp:nvSpPr>
        <dsp:cNvPr id="0" name=""/>
        <dsp:cNvSpPr/>
      </dsp:nvSpPr>
      <dsp:spPr>
        <a:xfrm>
          <a:off x="5660046" y="900734"/>
          <a:ext cx="2480667" cy="3442230"/>
        </a:xfrm>
        <a:prstGeom prst="rect">
          <a:avLst/>
        </a:prstGeom>
        <a:solidFill>
          <a:schemeClr val="accent3">
            <a:lumMod val="40000"/>
            <a:lumOff val="60000"/>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Adults have work opportunities with family-friendly policies</a:t>
          </a:r>
        </a:p>
        <a:p>
          <a:pPr marL="228600" lvl="1" indent="-228600" algn="l" defTabSz="977900">
            <a:lnSpc>
              <a:spcPct val="90000"/>
            </a:lnSpc>
            <a:spcBef>
              <a:spcPct val="0"/>
            </a:spcBef>
            <a:spcAft>
              <a:spcPct val="15000"/>
            </a:spcAft>
            <a:buChar char="•"/>
          </a:pPr>
          <a:r>
            <a:rPr lang="en-US" sz="2200" kern="1200" dirty="0"/>
            <a:t>Strong partnerships with businesses, health care, government, and other sectors</a:t>
          </a:r>
        </a:p>
      </dsp:txBody>
      <dsp:txXfrm>
        <a:off x="5660046" y="900734"/>
        <a:ext cx="2480667" cy="3442230"/>
      </dsp:txXfrm>
    </dsp:sp>
    <dsp:sp modelId="{9CECE8A6-C9FB-4163-BB3A-3BF7210D4EC2}">
      <dsp:nvSpPr>
        <dsp:cNvPr id="0" name=""/>
        <dsp:cNvSpPr/>
      </dsp:nvSpPr>
      <dsp:spPr>
        <a:xfrm>
          <a:off x="8488007" y="267134"/>
          <a:ext cx="2480667" cy="633600"/>
        </a:xfrm>
        <a:prstGeom prst="rect">
          <a:avLst/>
        </a:prstGeom>
        <a:solidFill>
          <a:schemeClr val="accent3"/>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Moral</a:t>
          </a:r>
        </a:p>
      </dsp:txBody>
      <dsp:txXfrm>
        <a:off x="8488007" y="267134"/>
        <a:ext cx="2480667" cy="633600"/>
      </dsp:txXfrm>
    </dsp:sp>
    <dsp:sp modelId="{869EA55F-091F-4517-8487-F3075DA50FF9}">
      <dsp:nvSpPr>
        <dsp:cNvPr id="0" name=""/>
        <dsp:cNvSpPr/>
      </dsp:nvSpPr>
      <dsp:spPr>
        <a:xfrm>
          <a:off x="8488007" y="900734"/>
          <a:ext cx="2480667" cy="3442230"/>
        </a:xfrm>
        <a:prstGeom prst="rect">
          <a:avLst/>
        </a:prstGeom>
        <a:solidFill>
          <a:schemeClr val="accent3">
            <a:lumMod val="40000"/>
            <a:lumOff val="60000"/>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Residents feel connected to each other and are involved in the community</a:t>
          </a:r>
        </a:p>
        <a:p>
          <a:pPr marL="228600" lvl="1" indent="-228600" algn="l" defTabSz="977900">
            <a:lnSpc>
              <a:spcPct val="90000"/>
            </a:lnSpc>
            <a:spcBef>
              <a:spcPct val="0"/>
            </a:spcBef>
            <a:spcAft>
              <a:spcPct val="15000"/>
            </a:spcAft>
            <a:buChar char="•"/>
          </a:pPr>
          <a:r>
            <a:rPr lang="en-US" sz="2200" kern="1200" dirty="0"/>
            <a:t>Violence is not tolerated or accepted</a:t>
          </a:r>
        </a:p>
      </dsp:txBody>
      <dsp:txXfrm>
        <a:off x="8488007" y="900734"/>
        <a:ext cx="2480667" cy="34422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28DB3-4F23-434C-B364-44B4F1F605AA}">
      <dsp:nvSpPr>
        <dsp:cNvPr id="0" name=""/>
        <dsp:cNvSpPr/>
      </dsp:nvSpPr>
      <dsp:spPr>
        <a:xfrm>
          <a:off x="2835592" y="0"/>
          <a:ext cx="4610100" cy="46101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0E09F0-34A2-4C23-BB8F-1BEE60E990CC}">
      <dsp:nvSpPr>
        <dsp:cNvPr id="0" name=""/>
        <dsp:cNvSpPr/>
      </dsp:nvSpPr>
      <dsp:spPr>
        <a:xfrm>
          <a:off x="5140642" y="463486"/>
          <a:ext cx="2996565" cy="10912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People who experienced trauma use substances to self-medicate.</a:t>
          </a:r>
        </a:p>
      </dsp:txBody>
      <dsp:txXfrm>
        <a:off x="5193915" y="516759"/>
        <a:ext cx="2890019" cy="984751"/>
      </dsp:txXfrm>
    </dsp:sp>
    <dsp:sp modelId="{EAB8B9F1-A1AE-4067-A0ED-B8F9354AC897}">
      <dsp:nvSpPr>
        <dsp:cNvPr id="0" name=""/>
        <dsp:cNvSpPr/>
      </dsp:nvSpPr>
      <dsp:spPr>
        <a:xfrm>
          <a:off x="5140642" y="1691195"/>
          <a:ext cx="2996565" cy="10912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 Substance use places people in situations where they can experience trauma.</a:t>
          </a:r>
        </a:p>
      </dsp:txBody>
      <dsp:txXfrm>
        <a:off x="5193915" y="1744468"/>
        <a:ext cx="2890019" cy="984751"/>
      </dsp:txXfrm>
    </dsp:sp>
    <dsp:sp modelId="{79F3C855-155E-4364-A884-E78B12317335}">
      <dsp:nvSpPr>
        <dsp:cNvPr id="0" name=""/>
        <dsp:cNvSpPr/>
      </dsp:nvSpPr>
      <dsp:spPr>
        <a:xfrm>
          <a:off x="5140642" y="2918904"/>
          <a:ext cx="2996565" cy="10912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 Some other reason </a:t>
          </a:r>
        </a:p>
      </dsp:txBody>
      <dsp:txXfrm>
        <a:off x="5193915" y="2972177"/>
        <a:ext cx="2890019" cy="98475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1A6E2-E475-4A57-AA04-32B096B58A5F}">
      <dsp:nvSpPr>
        <dsp:cNvPr id="0" name=""/>
        <dsp:cNvSpPr/>
      </dsp:nvSpPr>
      <dsp:spPr>
        <a:xfrm>
          <a:off x="3429" y="47828"/>
          <a:ext cx="3343274" cy="835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Self-Medication</a:t>
          </a:r>
        </a:p>
      </dsp:txBody>
      <dsp:txXfrm>
        <a:off x="3429" y="47828"/>
        <a:ext cx="3343274" cy="835200"/>
      </dsp:txXfrm>
    </dsp:sp>
    <dsp:sp modelId="{FA469548-9448-47EB-A57C-E0C44A9F96D9}">
      <dsp:nvSpPr>
        <dsp:cNvPr id="0" name=""/>
        <dsp:cNvSpPr/>
      </dsp:nvSpPr>
      <dsp:spPr>
        <a:xfrm>
          <a:off x="3429" y="883028"/>
          <a:ext cx="3343274" cy="36792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People with PTSD use substances to manage PTSD symptoms.</a:t>
          </a:r>
        </a:p>
      </dsp:txBody>
      <dsp:txXfrm>
        <a:off x="3429" y="883028"/>
        <a:ext cx="3343274" cy="3679243"/>
      </dsp:txXfrm>
    </dsp:sp>
    <dsp:sp modelId="{41B7EEFE-67AD-4DCD-ADC6-A689D139D463}">
      <dsp:nvSpPr>
        <dsp:cNvPr id="0" name=""/>
        <dsp:cNvSpPr/>
      </dsp:nvSpPr>
      <dsp:spPr>
        <a:xfrm>
          <a:off x="3814762" y="47828"/>
          <a:ext cx="3343274" cy="835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High-Risk</a:t>
          </a:r>
        </a:p>
      </dsp:txBody>
      <dsp:txXfrm>
        <a:off x="3814762" y="47828"/>
        <a:ext cx="3343274" cy="835200"/>
      </dsp:txXfrm>
    </dsp:sp>
    <dsp:sp modelId="{C3AD7CE3-70DA-4588-BA95-51307A33FFC7}">
      <dsp:nvSpPr>
        <dsp:cNvPr id="0" name=""/>
        <dsp:cNvSpPr/>
      </dsp:nvSpPr>
      <dsp:spPr>
        <a:xfrm>
          <a:off x="3814762" y="883028"/>
          <a:ext cx="3343274" cy="36792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Substance use places people in high-risk situations that increases the likelihood of experiencing trauma.</a:t>
          </a:r>
        </a:p>
      </dsp:txBody>
      <dsp:txXfrm>
        <a:off x="3814762" y="883028"/>
        <a:ext cx="3343274" cy="3679243"/>
      </dsp:txXfrm>
    </dsp:sp>
    <dsp:sp modelId="{2E84E134-6FA2-4131-9DEA-9432B66231C0}">
      <dsp:nvSpPr>
        <dsp:cNvPr id="0" name=""/>
        <dsp:cNvSpPr/>
      </dsp:nvSpPr>
      <dsp:spPr>
        <a:xfrm>
          <a:off x="7626096" y="47828"/>
          <a:ext cx="3343274" cy="835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Susceptibility</a:t>
          </a:r>
        </a:p>
      </dsp:txBody>
      <dsp:txXfrm>
        <a:off x="7626096" y="47828"/>
        <a:ext cx="3343274" cy="835200"/>
      </dsp:txXfrm>
    </dsp:sp>
    <dsp:sp modelId="{31DACF42-F066-4D2D-BD5D-D18E20162319}">
      <dsp:nvSpPr>
        <dsp:cNvPr id="0" name=""/>
        <dsp:cNvSpPr/>
      </dsp:nvSpPr>
      <dsp:spPr>
        <a:xfrm>
          <a:off x="7626096" y="883028"/>
          <a:ext cx="3343274" cy="36792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Substance use increases the likelihood of developing PTSD after trauma exposure.</a:t>
          </a:r>
        </a:p>
      </dsp:txBody>
      <dsp:txXfrm>
        <a:off x="7626096" y="883028"/>
        <a:ext cx="3343274" cy="36792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8EE07-2A2D-4DC5-98D8-C25E13BD0DEF}">
      <dsp:nvSpPr>
        <dsp:cNvPr id="0" name=""/>
        <dsp:cNvSpPr/>
      </dsp:nvSpPr>
      <dsp:spPr>
        <a:xfrm>
          <a:off x="1174971" y="40198"/>
          <a:ext cx="8622857" cy="1255358"/>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9288" numCol="1" spcCol="1270" anchor="ctr" anchorCtr="0">
          <a:noAutofit/>
        </a:bodyPr>
        <a:lstStyle/>
        <a:p>
          <a:pPr marL="0" lvl="0" indent="0" algn="l" defTabSz="1066800">
            <a:lnSpc>
              <a:spcPct val="90000"/>
            </a:lnSpc>
            <a:spcBef>
              <a:spcPct val="0"/>
            </a:spcBef>
            <a:spcAft>
              <a:spcPct val="35000"/>
            </a:spcAft>
            <a:buNone/>
          </a:pPr>
          <a:r>
            <a:rPr lang="en-US" sz="2400" kern="1200" dirty="0"/>
            <a:t>Psychological</a:t>
          </a:r>
        </a:p>
      </dsp:txBody>
      <dsp:txXfrm>
        <a:off x="1174971" y="354038"/>
        <a:ext cx="8309018" cy="627679"/>
      </dsp:txXfrm>
    </dsp:sp>
    <dsp:sp modelId="{75ED4CBF-53D9-431B-8E3B-B1FA8F7D649D}">
      <dsp:nvSpPr>
        <dsp:cNvPr id="0" name=""/>
        <dsp:cNvSpPr/>
      </dsp:nvSpPr>
      <dsp:spPr>
        <a:xfrm>
          <a:off x="1174971" y="1010308"/>
          <a:ext cx="1987568" cy="232203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Maltreatment</a:t>
          </a:r>
        </a:p>
        <a:p>
          <a:pPr marL="0" lvl="0" indent="0" algn="l" defTabSz="577850">
            <a:lnSpc>
              <a:spcPct val="90000"/>
            </a:lnSpc>
            <a:spcBef>
              <a:spcPct val="0"/>
            </a:spcBef>
            <a:spcAft>
              <a:spcPct val="35000"/>
            </a:spcAft>
            <a:buNone/>
          </a:pPr>
          <a:r>
            <a:rPr lang="en-US" sz="1300" kern="1200" dirty="0"/>
            <a:t>Negligence</a:t>
          </a:r>
        </a:p>
        <a:p>
          <a:pPr marL="0" lvl="0" indent="0" algn="l" defTabSz="577850">
            <a:lnSpc>
              <a:spcPct val="90000"/>
            </a:lnSpc>
            <a:spcBef>
              <a:spcPct val="0"/>
            </a:spcBef>
            <a:spcAft>
              <a:spcPct val="35000"/>
            </a:spcAft>
            <a:buNone/>
          </a:pPr>
          <a:r>
            <a:rPr lang="en-US" sz="1300" kern="1200" dirty="0"/>
            <a:t>Parents with MH or SUD</a:t>
          </a:r>
        </a:p>
      </dsp:txBody>
      <dsp:txXfrm>
        <a:off x="1174971" y="1010308"/>
        <a:ext cx="1987568" cy="2322034"/>
      </dsp:txXfrm>
    </dsp:sp>
    <dsp:sp modelId="{BAA46728-56B2-4D46-8297-D581EC80D99F}">
      <dsp:nvSpPr>
        <dsp:cNvPr id="0" name=""/>
        <dsp:cNvSpPr/>
      </dsp:nvSpPr>
      <dsp:spPr>
        <a:xfrm>
          <a:off x="3162539" y="458502"/>
          <a:ext cx="6635288" cy="1255358"/>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9288" numCol="1" spcCol="1270" anchor="ctr" anchorCtr="0">
          <a:noAutofit/>
        </a:bodyPr>
        <a:lstStyle/>
        <a:p>
          <a:pPr marL="0" lvl="0" indent="0" algn="l" defTabSz="1066800">
            <a:lnSpc>
              <a:spcPct val="90000"/>
            </a:lnSpc>
            <a:spcBef>
              <a:spcPct val="0"/>
            </a:spcBef>
            <a:spcAft>
              <a:spcPct val="35000"/>
            </a:spcAft>
            <a:buNone/>
          </a:pPr>
          <a:r>
            <a:rPr lang="en-US" sz="2400" kern="1200" dirty="0"/>
            <a:t>Socio-Cultural</a:t>
          </a:r>
        </a:p>
      </dsp:txBody>
      <dsp:txXfrm>
        <a:off x="3162539" y="772342"/>
        <a:ext cx="6321449" cy="627679"/>
      </dsp:txXfrm>
    </dsp:sp>
    <dsp:sp modelId="{A02E7DF7-D7F5-4C9B-AC2B-EDEE05B8F2E6}">
      <dsp:nvSpPr>
        <dsp:cNvPr id="0" name=""/>
        <dsp:cNvSpPr/>
      </dsp:nvSpPr>
      <dsp:spPr>
        <a:xfrm>
          <a:off x="3162539" y="1428613"/>
          <a:ext cx="1987568" cy="226284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Legal involvement</a:t>
          </a:r>
        </a:p>
        <a:p>
          <a:pPr marL="0" lvl="0" indent="0" algn="l" defTabSz="577850">
            <a:lnSpc>
              <a:spcPct val="90000"/>
            </a:lnSpc>
            <a:spcBef>
              <a:spcPct val="0"/>
            </a:spcBef>
            <a:spcAft>
              <a:spcPct val="35000"/>
            </a:spcAft>
            <a:buNone/>
          </a:pPr>
          <a:r>
            <a:rPr lang="en-US" sz="1300" kern="1200" dirty="0"/>
            <a:t>Lack social support</a:t>
          </a:r>
        </a:p>
        <a:p>
          <a:pPr marL="0" lvl="0" indent="0" algn="l" defTabSz="577850">
            <a:lnSpc>
              <a:spcPct val="90000"/>
            </a:lnSpc>
            <a:spcBef>
              <a:spcPct val="0"/>
            </a:spcBef>
            <a:spcAft>
              <a:spcPct val="35000"/>
            </a:spcAft>
            <a:buNone/>
          </a:pPr>
          <a:r>
            <a:rPr lang="en-US" sz="1300" kern="1200" dirty="0"/>
            <a:t>Urban living</a:t>
          </a:r>
        </a:p>
        <a:p>
          <a:pPr marL="0" lvl="0" indent="0" algn="l" defTabSz="577850">
            <a:lnSpc>
              <a:spcPct val="90000"/>
            </a:lnSpc>
            <a:spcBef>
              <a:spcPct val="0"/>
            </a:spcBef>
            <a:spcAft>
              <a:spcPct val="35000"/>
            </a:spcAft>
            <a:buNone/>
          </a:pPr>
          <a:r>
            <a:rPr lang="en-US" sz="1300" kern="1200" dirty="0"/>
            <a:t>Psychopathy</a:t>
          </a:r>
        </a:p>
        <a:p>
          <a:pPr marL="0" lvl="0" indent="0" algn="l" defTabSz="577850">
            <a:lnSpc>
              <a:spcPct val="90000"/>
            </a:lnSpc>
            <a:spcBef>
              <a:spcPct val="0"/>
            </a:spcBef>
            <a:spcAft>
              <a:spcPct val="35000"/>
            </a:spcAft>
            <a:buNone/>
          </a:pPr>
          <a:r>
            <a:rPr lang="en-US" sz="1300" kern="1200" dirty="0"/>
            <a:t>Lack of supervision</a:t>
          </a:r>
        </a:p>
        <a:p>
          <a:pPr marL="0" lvl="0" indent="0" algn="l" defTabSz="577850">
            <a:lnSpc>
              <a:spcPct val="90000"/>
            </a:lnSpc>
            <a:spcBef>
              <a:spcPct val="0"/>
            </a:spcBef>
            <a:spcAft>
              <a:spcPct val="35000"/>
            </a:spcAft>
            <a:buNone/>
          </a:pPr>
          <a:r>
            <a:rPr lang="en-US" sz="1300" kern="1200" dirty="0"/>
            <a:t>Victimization</a:t>
          </a:r>
        </a:p>
        <a:p>
          <a:pPr marL="0" lvl="0" indent="0" algn="l" defTabSz="577850">
            <a:lnSpc>
              <a:spcPct val="90000"/>
            </a:lnSpc>
            <a:spcBef>
              <a:spcPct val="0"/>
            </a:spcBef>
            <a:spcAft>
              <a:spcPct val="35000"/>
            </a:spcAft>
            <a:buNone/>
          </a:pPr>
          <a:r>
            <a:rPr lang="en-US" sz="1300" kern="1200" dirty="0"/>
            <a:t>Trauma</a:t>
          </a:r>
        </a:p>
      </dsp:txBody>
      <dsp:txXfrm>
        <a:off x="3162539" y="1428613"/>
        <a:ext cx="1987568" cy="2262849"/>
      </dsp:txXfrm>
    </dsp:sp>
    <dsp:sp modelId="{DB56BBED-8890-4BAE-89D3-6DBDBE258D35}">
      <dsp:nvSpPr>
        <dsp:cNvPr id="0" name=""/>
        <dsp:cNvSpPr/>
      </dsp:nvSpPr>
      <dsp:spPr>
        <a:xfrm>
          <a:off x="5150108" y="876807"/>
          <a:ext cx="4647720" cy="1255358"/>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9288" numCol="1" spcCol="1270" anchor="ctr" anchorCtr="0">
          <a:noAutofit/>
        </a:bodyPr>
        <a:lstStyle/>
        <a:p>
          <a:pPr marL="0" lvl="0" indent="0" algn="l" defTabSz="1066800">
            <a:lnSpc>
              <a:spcPct val="90000"/>
            </a:lnSpc>
            <a:spcBef>
              <a:spcPct val="0"/>
            </a:spcBef>
            <a:spcAft>
              <a:spcPct val="35000"/>
            </a:spcAft>
            <a:buNone/>
          </a:pPr>
          <a:r>
            <a:rPr lang="en-US" sz="2400" kern="1200" dirty="0"/>
            <a:t>Biological</a:t>
          </a:r>
        </a:p>
      </dsp:txBody>
      <dsp:txXfrm>
        <a:off x="5150108" y="1190647"/>
        <a:ext cx="4333881" cy="627679"/>
      </dsp:txXfrm>
    </dsp:sp>
    <dsp:sp modelId="{59A4D392-686F-4A0E-BD96-9F0B968C94E3}">
      <dsp:nvSpPr>
        <dsp:cNvPr id="0" name=""/>
        <dsp:cNvSpPr/>
      </dsp:nvSpPr>
      <dsp:spPr>
        <a:xfrm>
          <a:off x="5150108" y="1846917"/>
          <a:ext cx="1987568" cy="22779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Lack of love/caring from family/caregivers</a:t>
          </a:r>
        </a:p>
        <a:p>
          <a:pPr marL="0" lvl="0" indent="0" algn="l" defTabSz="577850">
            <a:lnSpc>
              <a:spcPct val="90000"/>
            </a:lnSpc>
            <a:spcBef>
              <a:spcPct val="0"/>
            </a:spcBef>
            <a:spcAft>
              <a:spcPct val="35000"/>
            </a:spcAft>
            <a:buNone/>
          </a:pPr>
          <a:r>
            <a:rPr lang="en-US" sz="1300" kern="1200" dirty="0"/>
            <a:t>Curiosity</a:t>
          </a:r>
        </a:p>
        <a:p>
          <a:pPr marL="0" lvl="0" indent="0" algn="l" defTabSz="577850">
            <a:lnSpc>
              <a:spcPct val="90000"/>
            </a:lnSpc>
            <a:spcBef>
              <a:spcPct val="0"/>
            </a:spcBef>
            <a:spcAft>
              <a:spcPct val="35000"/>
            </a:spcAft>
            <a:buNone/>
          </a:pPr>
          <a:r>
            <a:rPr lang="en-US" sz="1300" kern="1200" dirty="0"/>
            <a:t>Low self-esteem</a:t>
          </a:r>
        </a:p>
        <a:p>
          <a:pPr marL="0" lvl="0" indent="0" algn="l" defTabSz="577850">
            <a:lnSpc>
              <a:spcPct val="90000"/>
            </a:lnSpc>
            <a:spcBef>
              <a:spcPct val="0"/>
            </a:spcBef>
            <a:spcAft>
              <a:spcPct val="35000"/>
            </a:spcAft>
            <a:buNone/>
          </a:pPr>
          <a:r>
            <a:rPr lang="en-US" sz="1300" kern="1200" dirty="0"/>
            <a:t>Experimentation</a:t>
          </a:r>
        </a:p>
        <a:p>
          <a:pPr marL="0" lvl="0" indent="0" algn="l" defTabSz="577850">
            <a:lnSpc>
              <a:spcPct val="90000"/>
            </a:lnSpc>
            <a:spcBef>
              <a:spcPct val="0"/>
            </a:spcBef>
            <a:spcAft>
              <a:spcPct val="35000"/>
            </a:spcAft>
            <a:buNone/>
          </a:pPr>
          <a:r>
            <a:rPr lang="en-US" sz="1300" kern="1200" dirty="0"/>
            <a:t>Being weak</a:t>
          </a:r>
        </a:p>
        <a:p>
          <a:pPr marL="0" lvl="0" indent="0" algn="l" defTabSz="577850">
            <a:lnSpc>
              <a:spcPct val="90000"/>
            </a:lnSpc>
            <a:spcBef>
              <a:spcPct val="0"/>
            </a:spcBef>
            <a:spcAft>
              <a:spcPct val="35000"/>
            </a:spcAft>
            <a:buNone/>
          </a:pPr>
          <a:r>
            <a:rPr lang="en-US" sz="1300" kern="1200" dirty="0"/>
            <a:t>Emotional changes/mood fluctuations</a:t>
          </a:r>
        </a:p>
      </dsp:txBody>
      <dsp:txXfrm>
        <a:off x="5150108" y="1846917"/>
        <a:ext cx="1987568" cy="2277979"/>
      </dsp:txXfrm>
    </dsp:sp>
    <dsp:sp modelId="{A0F0FD85-8EB5-4F7B-A73A-15057DFAA61A}">
      <dsp:nvSpPr>
        <dsp:cNvPr id="0" name=""/>
        <dsp:cNvSpPr/>
      </dsp:nvSpPr>
      <dsp:spPr>
        <a:xfrm>
          <a:off x="7137677" y="1295111"/>
          <a:ext cx="2660151" cy="1255358"/>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9288" numCol="1" spcCol="1270" anchor="ctr" anchorCtr="0">
          <a:noAutofit/>
        </a:bodyPr>
        <a:lstStyle/>
        <a:p>
          <a:pPr marL="0" lvl="0" indent="0" algn="l" defTabSz="1066800">
            <a:lnSpc>
              <a:spcPct val="90000"/>
            </a:lnSpc>
            <a:spcBef>
              <a:spcPct val="0"/>
            </a:spcBef>
            <a:spcAft>
              <a:spcPct val="35000"/>
            </a:spcAft>
            <a:buNone/>
          </a:pPr>
          <a:r>
            <a:rPr lang="en-US" sz="2400" kern="1200" dirty="0"/>
            <a:t>Environmental</a:t>
          </a:r>
        </a:p>
      </dsp:txBody>
      <dsp:txXfrm>
        <a:off x="7137677" y="1608951"/>
        <a:ext cx="2346312" cy="627679"/>
      </dsp:txXfrm>
    </dsp:sp>
    <dsp:sp modelId="{24970B16-9C8B-422C-849F-C0A697CBF0E5}">
      <dsp:nvSpPr>
        <dsp:cNvPr id="0" name=""/>
        <dsp:cNvSpPr/>
      </dsp:nvSpPr>
      <dsp:spPr>
        <a:xfrm>
          <a:off x="7137677" y="2265222"/>
          <a:ext cx="2005676" cy="23046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Wrong beliefs/perceptions about the effects of substances</a:t>
          </a:r>
        </a:p>
        <a:p>
          <a:pPr marL="0" lvl="0" indent="0" algn="l" defTabSz="577850">
            <a:lnSpc>
              <a:spcPct val="90000"/>
            </a:lnSpc>
            <a:spcBef>
              <a:spcPct val="0"/>
            </a:spcBef>
            <a:spcAft>
              <a:spcPct val="35000"/>
            </a:spcAft>
            <a:buNone/>
          </a:pPr>
          <a:r>
            <a:rPr lang="en-US" sz="1300" kern="1200" dirty="0"/>
            <a:t>Lack of bonding/ attachments with parents</a:t>
          </a:r>
        </a:p>
        <a:p>
          <a:pPr marL="0" lvl="0" indent="0" algn="l" defTabSz="577850">
            <a:lnSpc>
              <a:spcPct val="90000"/>
            </a:lnSpc>
            <a:spcBef>
              <a:spcPct val="0"/>
            </a:spcBef>
            <a:spcAft>
              <a:spcPct val="35000"/>
            </a:spcAft>
            <a:buNone/>
          </a:pPr>
          <a:r>
            <a:rPr lang="en-US" sz="1300" kern="1200" dirty="0"/>
            <a:t>Inappropriate relationship between families and adolescents</a:t>
          </a:r>
        </a:p>
        <a:p>
          <a:pPr marL="0" lvl="0" indent="0" algn="l" defTabSz="577850">
            <a:lnSpc>
              <a:spcPct val="90000"/>
            </a:lnSpc>
            <a:spcBef>
              <a:spcPct val="0"/>
            </a:spcBef>
            <a:spcAft>
              <a:spcPct val="35000"/>
            </a:spcAft>
            <a:buNone/>
          </a:pPr>
          <a:r>
            <a:rPr lang="en-US" sz="1300" kern="1200" dirty="0"/>
            <a:t>Poor self-regulation</a:t>
          </a:r>
        </a:p>
        <a:p>
          <a:pPr marL="0" lvl="0" indent="0" algn="l" defTabSz="577850">
            <a:lnSpc>
              <a:spcPct val="90000"/>
            </a:lnSpc>
            <a:spcBef>
              <a:spcPct val="0"/>
            </a:spcBef>
            <a:spcAft>
              <a:spcPct val="35000"/>
            </a:spcAft>
            <a:buNone/>
          </a:pPr>
          <a:r>
            <a:rPr lang="en-US" sz="1300" kern="1200" dirty="0"/>
            <a:t>Peer aberration</a:t>
          </a:r>
        </a:p>
      </dsp:txBody>
      <dsp:txXfrm>
        <a:off x="7137677" y="2265222"/>
        <a:ext cx="2005676" cy="230467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4BF76-CDFC-4DC1-8EF3-7AF64C40AF25}">
      <dsp:nvSpPr>
        <dsp:cNvPr id="0" name=""/>
        <dsp:cNvSpPr/>
      </dsp:nvSpPr>
      <dsp:spPr>
        <a:xfrm>
          <a:off x="3214" y="1096631"/>
          <a:ext cx="3225403" cy="322540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505" tIns="31750" rIns="17750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Realize prevalence of trauma</a:t>
          </a:r>
        </a:p>
      </dsp:txBody>
      <dsp:txXfrm>
        <a:off x="475563" y="1568980"/>
        <a:ext cx="2280705" cy="2280705"/>
      </dsp:txXfrm>
    </dsp:sp>
    <dsp:sp modelId="{77B4EE4A-A486-45AF-BDBB-AB612D465382}">
      <dsp:nvSpPr>
        <dsp:cNvPr id="0" name=""/>
        <dsp:cNvSpPr/>
      </dsp:nvSpPr>
      <dsp:spPr>
        <a:xfrm>
          <a:off x="2583537" y="1096631"/>
          <a:ext cx="3225403" cy="322540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505" tIns="31750" rIns="17750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Recognize how trauma can affect everyone</a:t>
          </a:r>
        </a:p>
      </dsp:txBody>
      <dsp:txXfrm>
        <a:off x="3055886" y="1568980"/>
        <a:ext cx="2280705" cy="2280705"/>
      </dsp:txXfrm>
    </dsp:sp>
    <dsp:sp modelId="{037EA1EC-F462-4BB4-BD6B-A1219A6083E6}">
      <dsp:nvSpPr>
        <dsp:cNvPr id="0" name=""/>
        <dsp:cNvSpPr/>
      </dsp:nvSpPr>
      <dsp:spPr>
        <a:xfrm>
          <a:off x="5163859" y="1096631"/>
          <a:ext cx="3225403" cy="322540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505" tIns="31750" rIns="17750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Respond by putting TIC practice into place</a:t>
          </a:r>
        </a:p>
      </dsp:txBody>
      <dsp:txXfrm>
        <a:off x="5636208" y="1568980"/>
        <a:ext cx="2280705" cy="2280705"/>
      </dsp:txXfrm>
    </dsp:sp>
    <dsp:sp modelId="{497A8338-ADBC-4EC2-B834-34F19F7B11E9}">
      <dsp:nvSpPr>
        <dsp:cNvPr id="0" name=""/>
        <dsp:cNvSpPr/>
      </dsp:nvSpPr>
      <dsp:spPr>
        <a:xfrm>
          <a:off x="7744182" y="1096631"/>
          <a:ext cx="3225403" cy="322540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505" tIns="31750" rIns="17750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Resist re-traumatization</a:t>
          </a:r>
        </a:p>
      </dsp:txBody>
      <dsp:txXfrm>
        <a:off x="8216531" y="1568980"/>
        <a:ext cx="2280705" cy="228070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D89D5-DF9B-4C46-A04A-4394F06245E2}">
      <dsp:nvSpPr>
        <dsp:cNvPr id="0" name=""/>
        <dsp:cNvSpPr/>
      </dsp:nvSpPr>
      <dsp:spPr>
        <a:xfrm>
          <a:off x="0" y="76199"/>
          <a:ext cx="3428999" cy="20574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u="sng" kern="1200" dirty="0"/>
            <a:t>Safety</a:t>
          </a:r>
        </a:p>
      </dsp:txBody>
      <dsp:txXfrm>
        <a:off x="0" y="76199"/>
        <a:ext cx="3428999" cy="2057400"/>
      </dsp:txXfrm>
    </dsp:sp>
    <dsp:sp modelId="{DED43590-E02E-4A70-A7E5-EC2BCD4BC6AA}">
      <dsp:nvSpPr>
        <dsp:cNvPr id="0" name=""/>
        <dsp:cNvSpPr/>
      </dsp:nvSpPr>
      <dsp:spPr>
        <a:xfrm>
          <a:off x="3771900" y="76199"/>
          <a:ext cx="3428999" cy="20574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endParaRPr lang="en-US" sz="2800" b="1" u="sng" kern="1200" dirty="0"/>
        </a:p>
        <a:p>
          <a:pPr marL="0" lvl="0" indent="0" algn="ctr" defTabSz="1244600">
            <a:lnSpc>
              <a:spcPct val="90000"/>
            </a:lnSpc>
            <a:spcBef>
              <a:spcPct val="0"/>
            </a:spcBef>
            <a:spcAft>
              <a:spcPct val="35000"/>
            </a:spcAft>
            <a:buNone/>
          </a:pPr>
          <a:r>
            <a:rPr lang="en-US" sz="2800" b="1" u="sng" kern="1200" dirty="0"/>
            <a:t>Trustworthiness and Transparency</a:t>
          </a:r>
          <a:endParaRPr lang="en-US" sz="2800" b="1" kern="1200" dirty="0"/>
        </a:p>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endParaRPr lang="en-US" sz="2800" b="1" kern="1200" dirty="0"/>
        </a:p>
      </dsp:txBody>
      <dsp:txXfrm>
        <a:off x="3771900" y="76199"/>
        <a:ext cx="3428999" cy="2057400"/>
      </dsp:txXfrm>
    </dsp:sp>
    <dsp:sp modelId="{DBC3D8EC-4994-407B-8E16-FECBA0B56A8D}">
      <dsp:nvSpPr>
        <dsp:cNvPr id="0" name=""/>
        <dsp:cNvSpPr/>
      </dsp:nvSpPr>
      <dsp:spPr>
        <a:xfrm>
          <a:off x="7543800" y="76199"/>
          <a:ext cx="3428999" cy="20574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u="sng" kern="1200" dirty="0"/>
            <a:t>Peer Support</a:t>
          </a:r>
          <a:endParaRPr lang="en-US" sz="2800" b="1" kern="1200" dirty="0"/>
        </a:p>
      </dsp:txBody>
      <dsp:txXfrm>
        <a:off x="7543800" y="76199"/>
        <a:ext cx="3428999" cy="2057400"/>
      </dsp:txXfrm>
    </dsp:sp>
    <dsp:sp modelId="{11538E91-870F-4F1B-904E-534DB4B0FB96}">
      <dsp:nvSpPr>
        <dsp:cNvPr id="0" name=""/>
        <dsp:cNvSpPr/>
      </dsp:nvSpPr>
      <dsp:spPr>
        <a:xfrm>
          <a:off x="0" y="2476499"/>
          <a:ext cx="3428999" cy="20574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1" u="sng" kern="1200" dirty="0"/>
        </a:p>
        <a:p>
          <a:pPr marL="0" lvl="0" indent="0" algn="ctr" defTabSz="1244600">
            <a:lnSpc>
              <a:spcPct val="90000"/>
            </a:lnSpc>
            <a:spcBef>
              <a:spcPct val="0"/>
            </a:spcBef>
            <a:spcAft>
              <a:spcPct val="35000"/>
            </a:spcAft>
            <a:buNone/>
          </a:pPr>
          <a:r>
            <a:rPr lang="en-US" sz="2800" b="1" u="sng" kern="1200" dirty="0"/>
            <a:t>Collaboration and Mutuality</a:t>
          </a:r>
        </a:p>
        <a:p>
          <a:pPr marL="0" lvl="0" indent="0" algn="ctr" defTabSz="1244600">
            <a:lnSpc>
              <a:spcPct val="90000"/>
            </a:lnSpc>
            <a:spcBef>
              <a:spcPct val="0"/>
            </a:spcBef>
            <a:spcAft>
              <a:spcPct val="35000"/>
            </a:spcAft>
            <a:buNone/>
          </a:pPr>
          <a:endParaRPr lang="en-US" sz="2800" b="1" kern="1200" dirty="0"/>
        </a:p>
      </dsp:txBody>
      <dsp:txXfrm>
        <a:off x="0" y="2476499"/>
        <a:ext cx="3428999" cy="2057400"/>
      </dsp:txXfrm>
    </dsp:sp>
    <dsp:sp modelId="{84790CE5-4ADD-4472-BEEC-D24790608687}">
      <dsp:nvSpPr>
        <dsp:cNvPr id="0" name=""/>
        <dsp:cNvSpPr/>
      </dsp:nvSpPr>
      <dsp:spPr>
        <a:xfrm>
          <a:off x="3771900" y="2476499"/>
          <a:ext cx="3428999" cy="20574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1" u="sng" kern="1200" dirty="0"/>
        </a:p>
        <a:p>
          <a:pPr marL="0" lvl="0" indent="0" algn="ctr" defTabSz="1244600">
            <a:lnSpc>
              <a:spcPct val="90000"/>
            </a:lnSpc>
            <a:spcBef>
              <a:spcPct val="0"/>
            </a:spcBef>
            <a:spcAft>
              <a:spcPct val="35000"/>
            </a:spcAft>
            <a:buNone/>
          </a:pPr>
          <a:endParaRPr lang="en-US" sz="2800" b="1" u="sng" kern="1200" dirty="0"/>
        </a:p>
        <a:p>
          <a:pPr marL="0" lvl="0" indent="0" algn="ctr" defTabSz="1244600">
            <a:lnSpc>
              <a:spcPct val="90000"/>
            </a:lnSpc>
            <a:spcBef>
              <a:spcPct val="0"/>
            </a:spcBef>
            <a:spcAft>
              <a:spcPct val="35000"/>
            </a:spcAft>
            <a:buNone/>
          </a:pPr>
          <a:endParaRPr lang="en-US" sz="2800" b="1" u="sng" kern="1200" dirty="0"/>
        </a:p>
        <a:p>
          <a:pPr marL="0" lvl="0" indent="0" algn="ctr" defTabSz="1244600">
            <a:lnSpc>
              <a:spcPct val="90000"/>
            </a:lnSpc>
            <a:spcBef>
              <a:spcPct val="0"/>
            </a:spcBef>
            <a:spcAft>
              <a:spcPct val="35000"/>
            </a:spcAft>
            <a:buNone/>
          </a:pPr>
          <a:r>
            <a:rPr lang="en-US" sz="2800" b="1" u="sng" kern="1200" dirty="0"/>
            <a:t>Empowerment, Voice, and Choice</a:t>
          </a:r>
        </a:p>
        <a:p>
          <a:pPr marL="0" lvl="0" indent="0" algn="ctr" defTabSz="1244600">
            <a:lnSpc>
              <a:spcPct val="90000"/>
            </a:lnSpc>
            <a:spcBef>
              <a:spcPct val="0"/>
            </a:spcBef>
            <a:spcAft>
              <a:spcPct val="35000"/>
            </a:spcAft>
            <a:buNone/>
          </a:pPr>
          <a:endParaRPr lang="en-US" sz="2800" b="1" u="none" kern="1200" dirty="0"/>
        </a:p>
        <a:p>
          <a:pPr marL="0" lvl="0" indent="0" algn="ctr" defTabSz="1244600">
            <a:lnSpc>
              <a:spcPct val="90000"/>
            </a:lnSpc>
            <a:spcBef>
              <a:spcPct val="0"/>
            </a:spcBef>
            <a:spcAft>
              <a:spcPct val="35000"/>
            </a:spcAft>
            <a:buNone/>
          </a:pPr>
          <a:endParaRPr lang="en-US" sz="2800" b="1" u="sng" kern="1200" dirty="0"/>
        </a:p>
        <a:p>
          <a:pPr marL="0" lvl="0" indent="0" algn="ctr" defTabSz="1244600">
            <a:lnSpc>
              <a:spcPct val="90000"/>
            </a:lnSpc>
            <a:spcBef>
              <a:spcPct val="0"/>
            </a:spcBef>
            <a:spcAft>
              <a:spcPct val="35000"/>
            </a:spcAft>
            <a:buNone/>
          </a:pPr>
          <a:endParaRPr lang="en-US" sz="2800" b="1" u="sng" kern="1200" dirty="0"/>
        </a:p>
      </dsp:txBody>
      <dsp:txXfrm>
        <a:off x="3771900" y="2476499"/>
        <a:ext cx="3428999" cy="2057400"/>
      </dsp:txXfrm>
    </dsp:sp>
    <dsp:sp modelId="{558B5811-D3D9-47A5-A1EC-498FB8A00736}">
      <dsp:nvSpPr>
        <dsp:cNvPr id="0" name=""/>
        <dsp:cNvSpPr/>
      </dsp:nvSpPr>
      <dsp:spPr>
        <a:xfrm>
          <a:off x="7543800" y="2476499"/>
          <a:ext cx="3428999" cy="20574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u="sng" kern="1200" dirty="0"/>
            <a:t>Cultural, Historical, and Gender Issues</a:t>
          </a:r>
        </a:p>
        <a:p>
          <a:pPr marL="0" lvl="0" indent="0" algn="ctr" defTabSz="1244600">
            <a:lnSpc>
              <a:spcPct val="90000"/>
            </a:lnSpc>
            <a:spcBef>
              <a:spcPct val="0"/>
            </a:spcBef>
            <a:spcAft>
              <a:spcPct val="35000"/>
            </a:spcAft>
            <a:buNone/>
          </a:pPr>
          <a:endParaRPr lang="en-US" sz="2800" b="1" u="none" kern="1200" dirty="0"/>
        </a:p>
      </dsp:txBody>
      <dsp:txXfrm>
        <a:off x="7543800" y="2476499"/>
        <a:ext cx="3428999" cy="20574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8D1F8-53D3-4E80-996E-D36F176CB0BD}">
      <dsp:nvSpPr>
        <dsp:cNvPr id="0" name=""/>
        <dsp:cNvSpPr/>
      </dsp:nvSpPr>
      <dsp:spPr>
        <a:xfrm>
          <a:off x="822959" y="0"/>
          <a:ext cx="9326880" cy="46101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6D38E5-F9FD-45B8-AEAF-C883E3F5C9B9}">
      <dsp:nvSpPr>
        <dsp:cNvPr id="0" name=""/>
        <dsp:cNvSpPr/>
      </dsp:nvSpPr>
      <dsp:spPr>
        <a:xfrm>
          <a:off x="3246" y="1383030"/>
          <a:ext cx="3483806" cy="1844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Screening</a:t>
          </a:r>
        </a:p>
      </dsp:txBody>
      <dsp:txXfrm>
        <a:off x="93265" y="1473049"/>
        <a:ext cx="3303768" cy="1664002"/>
      </dsp:txXfrm>
    </dsp:sp>
    <dsp:sp modelId="{3FA48345-E7F0-47DD-A8E9-D36EBA5A5611}">
      <dsp:nvSpPr>
        <dsp:cNvPr id="0" name=""/>
        <dsp:cNvSpPr/>
      </dsp:nvSpPr>
      <dsp:spPr>
        <a:xfrm>
          <a:off x="3744496" y="1383030"/>
          <a:ext cx="3483806" cy="1844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Assessment</a:t>
          </a:r>
        </a:p>
      </dsp:txBody>
      <dsp:txXfrm>
        <a:off x="3834515" y="1473049"/>
        <a:ext cx="3303768" cy="1664002"/>
      </dsp:txXfrm>
    </dsp:sp>
    <dsp:sp modelId="{39862D0C-9E56-4C96-B5F1-6B1ECD31F211}">
      <dsp:nvSpPr>
        <dsp:cNvPr id="0" name=""/>
        <dsp:cNvSpPr/>
      </dsp:nvSpPr>
      <dsp:spPr>
        <a:xfrm>
          <a:off x="7485746" y="1383030"/>
          <a:ext cx="3483806" cy="1844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Treatment/ Referral</a:t>
          </a:r>
        </a:p>
      </dsp:txBody>
      <dsp:txXfrm>
        <a:off x="7575765" y="1473049"/>
        <a:ext cx="3303768" cy="166400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2F1A3-472A-46BC-9378-2D194B8D8A9A}">
      <dsp:nvSpPr>
        <dsp:cNvPr id="0" name=""/>
        <dsp:cNvSpPr/>
      </dsp:nvSpPr>
      <dsp:spPr>
        <a:xfrm>
          <a:off x="0" y="4162"/>
          <a:ext cx="10972800" cy="9687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14DD1A-6DE7-4EDC-B8DB-882CDE901F3F}">
      <dsp:nvSpPr>
        <dsp:cNvPr id="0" name=""/>
        <dsp:cNvSpPr/>
      </dsp:nvSpPr>
      <dsp:spPr>
        <a:xfrm>
          <a:off x="293060" y="222141"/>
          <a:ext cx="532836" cy="5328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27CEBF-832B-4651-95EF-769C77DA5439}">
      <dsp:nvSpPr>
        <dsp:cNvPr id="0" name=""/>
        <dsp:cNvSpPr/>
      </dsp:nvSpPr>
      <dsp:spPr>
        <a:xfrm>
          <a:off x="1118957" y="4162"/>
          <a:ext cx="9852748" cy="96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31" tIns="102531" rIns="102531" bIns="102531" numCol="1" spcCol="1270" anchor="ctr" anchorCtr="0">
          <a:noAutofit/>
        </a:bodyPr>
        <a:lstStyle/>
        <a:p>
          <a:pPr marL="0" lvl="0" indent="0" algn="l" defTabSz="977900">
            <a:lnSpc>
              <a:spcPct val="100000"/>
            </a:lnSpc>
            <a:spcBef>
              <a:spcPct val="0"/>
            </a:spcBef>
            <a:spcAft>
              <a:spcPct val="35000"/>
            </a:spcAft>
            <a:buNone/>
          </a:pPr>
          <a:r>
            <a:rPr lang="en-US" sz="2200" kern="1200" dirty="0"/>
            <a:t>Support</a:t>
          </a:r>
        </a:p>
      </dsp:txBody>
      <dsp:txXfrm>
        <a:off x="1118957" y="4162"/>
        <a:ext cx="9852748" cy="968794"/>
      </dsp:txXfrm>
    </dsp:sp>
    <dsp:sp modelId="{1E76396A-82A5-4968-AC08-3F6FA69E6AED}">
      <dsp:nvSpPr>
        <dsp:cNvPr id="0" name=""/>
        <dsp:cNvSpPr/>
      </dsp:nvSpPr>
      <dsp:spPr>
        <a:xfrm>
          <a:off x="0" y="1215155"/>
          <a:ext cx="10972800" cy="9687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14AE13-14D4-4AF3-9605-D1E9B6D86F03}">
      <dsp:nvSpPr>
        <dsp:cNvPr id="0" name=""/>
        <dsp:cNvSpPr/>
      </dsp:nvSpPr>
      <dsp:spPr>
        <a:xfrm>
          <a:off x="293060" y="1433134"/>
          <a:ext cx="532836" cy="5328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90DF45-AAFC-4189-86CE-5D7FDBD3DF3D}">
      <dsp:nvSpPr>
        <dsp:cNvPr id="0" name=""/>
        <dsp:cNvSpPr/>
      </dsp:nvSpPr>
      <dsp:spPr>
        <a:xfrm>
          <a:off x="1118957" y="1215155"/>
          <a:ext cx="9852748" cy="96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31" tIns="102531" rIns="102531" bIns="102531" numCol="1" spcCol="1270" anchor="ctr" anchorCtr="0">
          <a:noAutofit/>
        </a:bodyPr>
        <a:lstStyle/>
        <a:p>
          <a:pPr marL="0" lvl="0" indent="0" algn="l" defTabSz="977900">
            <a:lnSpc>
              <a:spcPct val="100000"/>
            </a:lnSpc>
            <a:spcBef>
              <a:spcPct val="0"/>
            </a:spcBef>
            <a:spcAft>
              <a:spcPct val="35000"/>
            </a:spcAft>
            <a:buNone/>
          </a:pPr>
          <a:r>
            <a:rPr lang="en-US" sz="2200" kern="1200" dirty="0"/>
            <a:t>Make sure the person has food, shelter, resources</a:t>
          </a:r>
        </a:p>
      </dsp:txBody>
      <dsp:txXfrm>
        <a:off x="1118957" y="1215155"/>
        <a:ext cx="9852748" cy="968794"/>
      </dsp:txXfrm>
    </dsp:sp>
    <dsp:sp modelId="{906796F3-DB98-479E-8BEF-7228FC4FBA78}">
      <dsp:nvSpPr>
        <dsp:cNvPr id="0" name=""/>
        <dsp:cNvSpPr/>
      </dsp:nvSpPr>
      <dsp:spPr>
        <a:xfrm>
          <a:off x="0" y="2426148"/>
          <a:ext cx="10972800" cy="9687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B8DC17-3B14-4D3A-9F61-BED5D83429EF}">
      <dsp:nvSpPr>
        <dsp:cNvPr id="0" name=""/>
        <dsp:cNvSpPr/>
      </dsp:nvSpPr>
      <dsp:spPr>
        <a:xfrm>
          <a:off x="293060" y="2644127"/>
          <a:ext cx="532836" cy="5328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F34A30-6F2B-4E5D-AF0B-62E165EA17D0}">
      <dsp:nvSpPr>
        <dsp:cNvPr id="0" name=""/>
        <dsp:cNvSpPr/>
      </dsp:nvSpPr>
      <dsp:spPr>
        <a:xfrm>
          <a:off x="1118957" y="2426148"/>
          <a:ext cx="4937760" cy="96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31" tIns="102531" rIns="102531" bIns="102531" numCol="1" spcCol="1270" anchor="ctr" anchorCtr="0">
          <a:noAutofit/>
        </a:bodyPr>
        <a:lstStyle/>
        <a:p>
          <a:pPr marL="0" lvl="0" indent="0" algn="l" defTabSz="977900">
            <a:lnSpc>
              <a:spcPct val="100000"/>
            </a:lnSpc>
            <a:spcBef>
              <a:spcPct val="0"/>
            </a:spcBef>
            <a:spcAft>
              <a:spcPct val="35000"/>
            </a:spcAft>
            <a:buNone/>
          </a:pPr>
          <a:r>
            <a:rPr lang="en-US" sz="2200" kern="1200" dirty="0"/>
            <a:t>Provide information/education about </a:t>
          </a:r>
        </a:p>
      </dsp:txBody>
      <dsp:txXfrm>
        <a:off x="1118957" y="2426148"/>
        <a:ext cx="4937760" cy="968794"/>
      </dsp:txXfrm>
    </dsp:sp>
    <dsp:sp modelId="{9B5BF624-702B-4B7D-95B5-1258078746AF}">
      <dsp:nvSpPr>
        <dsp:cNvPr id="0" name=""/>
        <dsp:cNvSpPr/>
      </dsp:nvSpPr>
      <dsp:spPr>
        <a:xfrm>
          <a:off x="6056717" y="2426148"/>
          <a:ext cx="4914988" cy="96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31" tIns="102531" rIns="102531" bIns="102531" numCol="1" spcCol="1270" anchor="ctr" anchorCtr="0">
          <a:noAutofit/>
        </a:bodyPr>
        <a:lstStyle/>
        <a:p>
          <a:pPr marL="0" lvl="0" indent="0" algn="l" defTabSz="488950">
            <a:lnSpc>
              <a:spcPct val="100000"/>
            </a:lnSpc>
            <a:spcBef>
              <a:spcPct val="0"/>
            </a:spcBef>
            <a:spcAft>
              <a:spcPct val="35000"/>
            </a:spcAft>
            <a:buNone/>
          </a:pPr>
          <a:r>
            <a:rPr lang="en-US" sz="1100" kern="1200" dirty="0"/>
            <a:t>Ways to support resilience</a:t>
          </a:r>
        </a:p>
        <a:p>
          <a:pPr marL="0" lvl="0" indent="0" algn="l" defTabSz="488950">
            <a:lnSpc>
              <a:spcPct val="100000"/>
            </a:lnSpc>
            <a:spcBef>
              <a:spcPct val="0"/>
            </a:spcBef>
            <a:spcAft>
              <a:spcPct val="35000"/>
            </a:spcAft>
            <a:buNone/>
          </a:pPr>
          <a:r>
            <a:rPr lang="en-US" sz="1100" kern="1200" dirty="0"/>
            <a:t>Support for social connections</a:t>
          </a:r>
        </a:p>
        <a:p>
          <a:pPr marL="0" lvl="0" indent="0" algn="l" defTabSz="488950">
            <a:lnSpc>
              <a:spcPct val="100000"/>
            </a:lnSpc>
            <a:spcBef>
              <a:spcPct val="0"/>
            </a:spcBef>
            <a:spcAft>
              <a:spcPct val="35000"/>
            </a:spcAft>
            <a:buNone/>
          </a:pPr>
          <a:r>
            <a:rPr lang="en-US" sz="1100" kern="1200" dirty="0"/>
            <a:t>Common reactions to traumatic stress</a:t>
          </a:r>
        </a:p>
        <a:p>
          <a:pPr marL="0" lvl="0" indent="0" algn="l" defTabSz="488950">
            <a:lnSpc>
              <a:spcPct val="100000"/>
            </a:lnSpc>
            <a:spcBef>
              <a:spcPct val="0"/>
            </a:spcBef>
            <a:spcAft>
              <a:spcPct val="35000"/>
            </a:spcAft>
            <a:buNone/>
          </a:pPr>
          <a:r>
            <a:rPr lang="en-US" sz="1100" kern="1200" dirty="0"/>
            <a:t>What symptoms to look for if things don’t get better</a:t>
          </a:r>
        </a:p>
      </dsp:txBody>
      <dsp:txXfrm>
        <a:off x="6056717" y="2426148"/>
        <a:ext cx="4914988" cy="968794"/>
      </dsp:txXfrm>
    </dsp:sp>
    <dsp:sp modelId="{1330A2B7-D3CC-47EA-9385-65DE4C801F91}">
      <dsp:nvSpPr>
        <dsp:cNvPr id="0" name=""/>
        <dsp:cNvSpPr/>
      </dsp:nvSpPr>
      <dsp:spPr>
        <a:xfrm>
          <a:off x="0" y="3637141"/>
          <a:ext cx="10972800" cy="9687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29E3AD-9CF5-4EF6-BA28-9CD61FF57125}">
      <dsp:nvSpPr>
        <dsp:cNvPr id="0" name=""/>
        <dsp:cNvSpPr/>
      </dsp:nvSpPr>
      <dsp:spPr>
        <a:xfrm>
          <a:off x="293060" y="3855120"/>
          <a:ext cx="532836" cy="5328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5977C2-53AD-417C-9438-3B432E9ECB45}">
      <dsp:nvSpPr>
        <dsp:cNvPr id="0" name=""/>
        <dsp:cNvSpPr/>
      </dsp:nvSpPr>
      <dsp:spPr>
        <a:xfrm>
          <a:off x="1118957" y="3637141"/>
          <a:ext cx="9852748" cy="96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31" tIns="102531" rIns="102531" bIns="102531" numCol="1" spcCol="1270" anchor="ctr" anchorCtr="0">
          <a:noAutofit/>
        </a:bodyPr>
        <a:lstStyle/>
        <a:p>
          <a:pPr marL="0" lvl="0" indent="0" algn="l" defTabSz="977900">
            <a:lnSpc>
              <a:spcPct val="100000"/>
            </a:lnSpc>
            <a:spcBef>
              <a:spcPct val="0"/>
            </a:spcBef>
            <a:spcAft>
              <a:spcPct val="35000"/>
            </a:spcAft>
            <a:buNone/>
          </a:pPr>
          <a:r>
            <a:rPr lang="en-US" sz="2200" kern="1200" dirty="0"/>
            <a:t>Psychological First Aid</a:t>
          </a:r>
        </a:p>
      </dsp:txBody>
      <dsp:txXfrm>
        <a:off x="1118957" y="3637141"/>
        <a:ext cx="9852748" cy="968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009E7-97C6-4600-AE28-41AAA83178B2}">
      <dsp:nvSpPr>
        <dsp:cNvPr id="0" name=""/>
        <dsp:cNvSpPr/>
      </dsp:nvSpPr>
      <dsp:spPr>
        <a:xfrm>
          <a:off x="0" y="345659"/>
          <a:ext cx="10972800" cy="1048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374904" rIns="85161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Normal part of life</a:t>
          </a:r>
        </a:p>
        <a:p>
          <a:pPr marL="171450" lvl="1" indent="-171450" algn="l" defTabSz="800100">
            <a:lnSpc>
              <a:spcPct val="90000"/>
            </a:lnSpc>
            <a:spcBef>
              <a:spcPct val="0"/>
            </a:spcBef>
            <a:spcAft>
              <a:spcPct val="15000"/>
            </a:spcAft>
            <a:buChar char="•"/>
          </a:pPr>
          <a:r>
            <a:rPr lang="en-US" sz="1800" kern="1200" dirty="0"/>
            <a:t>Examples - exams, competitive sports </a:t>
          </a:r>
        </a:p>
      </dsp:txBody>
      <dsp:txXfrm>
        <a:off x="0" y="345659"/>
        <a:ext cx="10972800" cy="1048950"/>
      </dsp:txXfrm>
    </dsp:sp>
    <dsp:sp modelId="{1A8A4F0D-0493-4A4B-8562-C978AA74F1B2}">
      <dsp:nvSpPr>
        <dsp:cNvPr id="0" name=""/>
        <dsp:cNvSpPr/>
      </dsp:nvSpPr>
      <dsp:spPr>
        <a:xfrm>
          <a:off x="548640" y="79979"/>
          <a:ext cx="768096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00100">
            <a:lnSpc>
              <a:spcPct val="90000"/>
            </a:lnSpc>
            <a:spcBef>
              <a:spcPct val="0"/>
            </a:spcBef>
            <a:spcAft>
              <a:spcPct val="35000"/>
            </a:spcAft>
            <a:buNone/>
          </a:pPr>
          <a:r>
            <a:rPr lang="en-US" sz="1800" b="1" kern="1200" dirty="0"/>
            <a:t>GOOD STRESS</a:t>
          </a:r>
        </a:p>
      </dsp:txBody>
      <dsp:txXfrm>
        <a:off x="574579" y="105918"/>
        <a:ext cx="7629082" cy="479482"/>
      </dsp:txXfrm>
    </dsp:sp>
    <dsp:sp modelId="{32846C26-2E8F-4F98-99E9-A86E2391BE2B}">
      <dsp:nvSpPr>
        <dsp:cNvPr id="0" name=""/>
        <dsp:cNvSpPr/>
      </dsp:nvSpPr>
      <dsp:spPr>
        <a:xfrm>
          <a:off x="0" y="1757489"/>
          <a:ext cx="10972800" cy="1048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374904" rIns="85161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 person exposed to a more significant stressor like divorce, death of a loved one, natural disaster</a:t>
          </a:r>
        </a:p>
        <a:p>
          <a:pPr marL="171450" lvl="1" indent="-171450" algn="l" defTabSz="800100">
            <a:lnSpc>
              <a:spcPct val="90000"/>
            </a:lnSpc>
            <a:spcBef>
              <a:spcPct val="0"/>
            </a:spcBef>
            <a:spcAft>
              <a:spcPct val="15000"/>
            </a:spcAft>
            <a:buChar char="•"/>
          </a:pPr>
          <a:r>
            <a:rPr lang="en-US" sz="1800" kern="1200" dirty="0"/>
            <a:t>Ability for the person to return to homeostasis</a:t>
          </a:r>
        </a:p>
      </dsp:txBody>
      <dsp:txXfrm>
        <a:off x="0" y="1757489"/>
        <a:ext cx="10972800" cy="1048950"/>
      </dsp:txXfrm>
    </dsp:sp>
    <dsp:sp modelId="{BA08CC60-4C30-4784-A32B-C5BA1482F6D8}">
      <dsp:nvSpPr>
        <dsp:cNvPr id="0" name=""/>
        <dsp:cNvSpPr/>
      </dsp:nvSpPr>
      <dsp:spPr>
        <a:xfrm>
          <a:off x="548640" y="1491809"/>
          <a:ext cx="768096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00100">
            <a:lnSpc>
              <a:spcPct val="90000"/>
            </a:lnSpc>
            <a:spcBef>
              <a:spcPct val="0"/>
            </a:spcBef>
            <a:spcAft>
              <a:spcPct val="35000"/>
            </a:spcAft>
            <a:buNone/>
          </a:pPr>
          <a:r>
            <a:rPr lang="en-US" sz="1800" b="1" kern="1200" dirty="0"/>
            <a:t>TOLERABLE STRESS</a:t>
          </a:r>
        </a:p>
      </dsp:txBody>
      <dsp:txXfrm>
        <a:off x="574579" y="1517748"/>
        <a:ext cx="7629082" cy="479482"/>
      </dsp:txXfrm>
    </dsp:sp>
    <dsp:sp modelId="{964C1C15-8177-4B23-A638-8E3FADC73C3E}">
      <dsp:nvSpPr>
        <dsp:cNvPr id="0" name=""/>
        <dsp:cNvSpPr/>
      </dsp:nvSpPr>
      <dsp:spPr>
        <a:xfrm>
          <a:off x="0" y="3169319"/>
          <a:ext cx="10972800" cy="136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374904" rIns="85161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Significant physiological and psychological impact</a:t>
          </a:r>
        </a:p>
        <a:p>
          <a:pPr marL="171450" lvl="1" indent="-171450" algn="l" defTabSz="800100">
            <a:lnSpc>
              <a:spcPct val="90000"/>
            </a:lnSpc>
            <a:spcBef>
              <a:spcPct val="0"/>
            </a:spcBef>
            <a:spcAft>
              <a:spcPct val="15000"/>
            </a:spcAft>
            <a:buChar char="•"/>
          </a:pPr>
          <a:r>
            <a:rPr lang="en-US" sz="1800" kern="1200" dirty="0"/>
            <a:t>Increased risk for stress related disease</a:t>
          </a:r>
        </a:p>
        <a:p>
          <a:pPr marL="171450" lvl="1" indent="-171450" algn="l" defTabSz="800100">
            <a:lnSpc>
              <a:spcPct val="90000"/>
            </a:lnSpc>
            <a:spcBef>
              <a:spcPct val="0"/>
            </a:spcBef>
            <a:spcAft>
              <a:spcPct val="15000"/>
            </a:spcAft>
            <a:buChar char="•"/>
          </a:pPr>
          <a:r>
            <a:rPr lang="en-US" sz="1800" kern="1200" dirty="0"/>
            <a:t>The person is not able to return to homeostasis</a:t>
          </a:r>
        </a:p>
      </dsp:txBody>
      <dsp:txXfrm>
        <a:off x="0" y="3169319"/>
        <a:ext cx="10972800" cy="1360800"/>
      </dsp:txXfrm>
    </dsp:sp>
    <dsp:sp modelId="{B211B796-620F-4BFF-8FB2-2D1A129DAD17}">
      <dsp:nvSpPr>
        <dsp:cNvPr id="0" name=""/>
        <dsp:cNvSpPr/>
      </dsp:nvSpPr>
      <dsp:spPr>
        <a:xfrm>
          <a:off x="548640" y="2903639"/>
          <a:ext cx="768096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00100">
            <a:lnSpc>
              <a:spcPct val="90000"/>
            </a:lnSpc>
            <a:spcBef>
              <a:spcPct val="0"/>
            </a:spcBef>
            <a:spcAft>
              <a:spcPct val="35000"/>
            </a:spcAft>
            <a:buNone/>
          </a:pPr>
          <a:r>
            <a:rPr lang="en-US" sz="1800" b="1" kern="1200" dirty="0"/>
            <a:t>BAD/TOXIC STRESS</a:t>
          </a:r>
        </a:p>
      </dsp:txBody>
      <dsp:txXfrm>
        <a:off x="574579" y="2929578"/>
        <a:ext cx="7629082" cy="47948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50E63-07D5-4F60-A7A3-1A1DB78C5F75}">
      <dsp:nvSpPr>
        <dsp:cNvPr id="0" name=""/>
        <dsp:cNvSpPr/>
      </dsp:nvSpPr>
      <dsp:spPr>
        <a:xfrm>
          <a:off x="53" y="104516"/>
          <a:ext cx="5127426"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Elementary School</a:t>
          </a:r>
        </a:p>
      </dsp:txBody>
      <dsp:txXfrm>
        <a:off x="53" y="104516"/>
        <a:ext cx="5127426" cy="691200"/>
      </dsp:txXfrm>
    </dsp:sp>
    <dsp:sp modelId="{ABACEFB2-E48F-42BA-B51A-6B0121C27EA2}">
      <dsp:nvSpPr>
        <dsp:cNvPr id="0" name=""/>
        <dsp:cNvSpPr/>
      </dsp:nvSpPr>
      <dsp:spPr>
        <a:xfrm>
          <a:off x="53" y="795716"/>
          <a:ext cx="5127426" cy="37098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Self-control</a:t>
          </a:r>
        </a:p>
        <a:p>
          <a:pPr marL="228600" lvl="1" indent="-228600" algn="l" defTabSz="1066800">
            <a:lnSpc>
              <a:spcPct val="90000"/>
            </a:lnSpc>
            <a:spcBef>
              <a:spcPct val="0"/>
            </a:spcBef>
            <a:spcAft>
              <a:spcPct val="15000"/>
            </a:spcAft>
            <a:buChar char="•"/>
          </a:pPr>
          <a:r>
            <a:rPr lang="en-US" sz="2400" kern="1200" dirty="0"/>
            <a:t>Emotional awareness</a:t>
          </a:r>
        </a:p>
        <a:p>
          <a:pPr marL="228600" lvl="1" indent="-228600" algn="l" defTabSz="1066800">
            <a:lnSpc>
              <a:spcPct val="90000"/>
            </a:lnSpc>
            <a:spcBef>
              <a:spcPct val="0"/>
            </a:spcBef>
            <a:spcAft>
              <a:spcPct val="15000"/>
            </a:spcAft>
            <a:buChar char="•"/>
          </a:pPr>
          <a:r>
            <a:rPr lang="en-US" sz="2400" kern="1200" dirty="0"/>
            <a:t>Communication</a:t>
          </a:r>
        </a:p>
        <a:p>
          <a:pPr marL="228600" lvl="1" indent="-228600" algn="l" defTabSz="1066800">
            <a:lnSpc>
              <a:spcPct val="90000"/>
            </a:lnSpc>
            <a:spcBef>
              <a:spcPct val="0"/>
            </a:spcBef>
            <a:spcAft>
              <a:spcPct val="15000"/>
            </a:spcAft>
            <a:buChar char="•"/>
          </a:pPr>
          <a:r>
            <a:rPr lang="en-US" sz="2400" kern="1200" dirty="0"/>
            <a:t>Social problem-solving</a:t>
          </a:r>
        </a:p>
        <a:p>
          <a:pPr marL="228600" lvl="1" indent="-228600" algn="l" defTabSz="1066800">
            <a:lnSpc>
              <a:spcPct val="90000"/>
            </a:lnSpc>
            <a:spcBef>
              <a:spcPct val="0"/>
            </a:spcBef>
            <a:spcAft>
              <a:spcPct val="15000"/>
            </a:spcAft>
            <a:buChar char="•"/>
          </a:pPr>
          <a:r>
            <a:rPr lang="en-US" sz="2400" kern="1200" dirty="0"/>
            <a:t>Academic support</a:t>
          </a:r>
        </a:p>
      </dsp:txBody>
      <dsp:txXfrm>
        <a:off x="53" y="795716"/>
        <a:ext cx="5127426" cy="3709867"/>
      </dsp:txXfrm>
    </dsp:sp>
    <dsp:sp modelId="{D598B47F-8878-4125-B844-2B07653CE8F5}">
      <dsp:nvSpPr>
        <dsp:cNvPr id="0" name=""/>
        <dsp:cNvSpPr/>
      </dsp:nvSpPr>
      <dsp:spPr>
        <a:xfrm>
          <a:off x="5845319" y="104516"/>
          <a:ext cx="5127426"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Middle and High School</a:t>
          </a:r>
        </a:p>
      </dsp:txBody>
      <dsp:txXfrm>
        <a:off x="5845319" y="104516"/>
        <a:ext cx="5127426" cy="691200"/>
      </dsp:txXfrm>
    </dsp:sp>
    <dsp:sp modelId="{4D273596-D485-49A4-99C0-F6EE3BAA9326}">
      <dsp:nvSpPr>
        <dsp:cNvPr id="0" name=""/>
        <dsp:cNvSpPr/>
      </dsp:nvSpPr>
      <dsp:spPr>
        <a:xfrm>
          <a:off x="5845319" y="795716"/>
          <a:ext cx="5127426" cy="37098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Study habits and academic support</a:t>
          </a:r>
        </a:p>
        <a:p>
          <a:pPr marL="228600" lvl="1" indent="-228600" algn="l" defTabSz="1066800">
            <a:lnSpc>
              <a:spcPct val="90000"/>
            </a:lnSpc>
            <a:spcBef>
              <a:spcPct val="0"/>
            </a:spcBef>
            <a:spcAft>
              <a:spcPct val="15000"/>
            </a:spcAft>
            <a:buChar char="•"/>
          </a:pPr>
          <a:r>
            <a:rPr lang="en-US" sz="2400" kern="1200" dirty="0"/>
            <a:t>Communication</a:t>
          </a:r>
        </a:p>
        <a:p>
          <a:pPr marL="228600" lvl="1" indent="-228600" algn="l" defTabSz="1066800">
            <a:lnSpc>
              <a:spcPct val="90000"/>
            </a:lnSpc>
            <a:spcBef>
              <a:spcPct val="0"/>
            </a:spcBef>
            <a:spcAft>
              <a:spcPct val="15000"/>
            </a:spcAft>
            <a:buChar char="•"/>
          </a:pPr>
          <a:r>
            <a:rPr lang="en-US" sz="2400" kern="1200" dirty="0"/>
            <a:t>Peer relationships</a:t>
          </a:r>
        </a:p>
        <a:p>
          <a:pPr marL="228600" lvl="1" indent="-228600" algn="l" defTabSz="1066800">
            <a:lnSpc>
              <a:spcPct val="90000"/>
            </a:lnSpc>
            <a:spcBef>
              <a:spcPct val="0"/>
            </a:spcBef>
            <a:spcAft>
              <a:spcPct val="15000"/>
            </a:spcAft>
            <a:buChar char="•"/>
          </a:pPr>
          <a:r>
            <a:rPr lang="en-US" sz="2400" kern="1200" dirty="0"/>
            <a:t>Self-efficacy and assertiveness</a:t>
          </a:r>
        </a:p>
        <a:p>
          <a:pPr marL="228600" lvl="1" indent="-228600" algn="l" defTabSz="1066800">
            <a:lnSpc>
              <a:spcPct val="90000"/>
            </a:lnSpc>
            <a:spcBef>
              <a:spcPct val="0"/>
            </a:spcBef>
            <a:spcAft>
              <a:spcPct val="15000"/>
            </a:spcAft>
            <a:buChar char="•"/>
          </a:pPr>
          <a:r>
            <a:rPr lang="en-US" sz="2400" kern="1200" dirty="0"/>
            <a:t>Substance use resistance skills</a:t>
          </a:r>
        </a:p>
        <a:p>
          <a:pPr marL="228600" lvl="1" indent="-228600" algn="l" defTabSz="1066800">
            <a:lnSpc>
              <a:spcPct val="90000"/>
            </a:lnSpc>
            <a:spcBef>
              <a:spcPct val="0"/>
            </a:spcBef>
            <a:spcAft>
              <a:spcPct val="15000"/>
            </a:spcAft>
            <a:buChar char="•"/>
          </a:pPr>
          <a:r>
            <a:rPr lang="en-US" sz="2400" kern="1200" dirty="0"/>
            <a:t>Reinforcement of anti-substance use attitudes</a:t>
          </a:r>
        </a:p>
        <a:p>
          <a:pPr marL="228600" lvl="1" indent="-228600" algn="l" defTabSz="1066800">
            <a:lnSpc>
              <a:spcPct val="90000"/>
            </a:lnSpc>
            <a:spcBef>
              <a:spcPct val="0"/>
            </a:spcBef>
            <a:spcAft>
              <a:spcPct val="15000"/>
            </a:spcAft>
            <a:buChar char="•"/>
          </a:pPr>
          <a:r>
            <a:rPr lang="en-US" sz="2400" kern="1200" dirty="0"/>
            <a:t>Strengthening of personal commitments against substance use</a:t>
          </a:r>
        </a:p>
      </dsp:txBody>
      <dsp:txXfrm>
        <a:off x="5845319" y="795716"/>
        <a:ext cx="5127426" cy="370986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4C8DF-8737-48B9-BCEF-C36AAF77AC0F}">
      <dsp:nvSpPr>
        <dsp:cNvPr id="0" name=""/>
        <dsp:cNvSpPr/>
      </dsp:nvSpPr>
      <dsp:spPr>
        <a:xfrm>
          <a:off x="53" y="151722"/>
          <a:ext cx="5127426" cy="95226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For anyone who has had a recent traumatic experience:</a:t>
          </a:r>
        </a:p>
      </dsp:txBody>
      <dsp:txXfrm>
        <a:off x="53" y="151722"/>
        <a:ext cx="5127426" cy="952264"/>
      </dsp:txXfrm>
    </dsp:sp>
    <dsp:sp modelId="{24D2E8ED-5497-4CEF-B0B7-24828C91D2B3}">
      <dsp:nvSpPr>
        <dsp:cNvPr id="0" name=""/>
        <dsp:cNvSpPr/>
      </dsp:nvSpPr>
      <dsp:spPr>
        <a:xfrm>
          <a:off x="53" y="1103986"/>
          <a:ext cx="5127426" cy="335439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Critical incident debriefing or one time debriefing sessions are NOT recommended.</a:t>
          </a:r>
        </a:p>
        <a:p>
          <a:pPr marL="228600" lvl="1" indent="-228600" algn="l" defTabSz="1155700">
            <a:lnSpc>
              <a:spcPct val="90000"/>
            </a:lnSpc>
            <a:spcBef>
              <a:spcPct val="0"/>
            </a:spcBef>
            <a:spcAft>
              <a:spcPct val="15000"/>
            </a:spcAft>
            <a:buChar char="•"/>
          </a:pPr>
          <a:r>
            <a:rPr lang="en-US" sz="2600" kern="1200" dirty="0"/>
            <a:t>It is appropriate to be supportive and watch how the person does managing a traumatic event for at least a month after an acute traumatic stress.</a:t>
          </a:r>
        </a:p>
      </dsp:txBody>
      <dsp:txXfrm>
        <a:off x="53" y="1103986"/>
        <a:ext cx="5127426" cy="3354390"/>
      </dsp:txXfrm>
    </dsp:sp>
    <dsp:sp modelId="{987A158B-B193-4F13-B57F-CD88FD4E2647}">
      <dsp:nvSpPr>
        <dsp:cNvPr id="0" name=""/>
        <dsp:cNvSpPr/>
      </dsp:nvSpPr>
      <dsp:spPr>
        <a:xfrm>
          <a:off x="5845319" y="151722"/>
          <a:ext cx="5127426" cy="95226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You should use an informed consent approach to treatment.</a:t>
          </a:r>
        </a:p>
      </dsp:txBody>
      <dsp:txXfrm>
        <a:off x="5845319" y="151722"/>
        <a:ext cx="5127426" cy="952264"/>
      </dsp:txXfrm>
    </dsp:sp>
    <dsp:sp modelId="{F1C574E3-F35E-4D5B-966A-6C9E0FE54367}">
      <dsp:nvSpPr>
        <dsp:cNvPr id="0" name=""/>
        <dsp:cNvSpPr/>
      </dsp:nvSpPr>
      <dsp:spPr>
        <a:xfrm>
          <a:off x="5845319" y="1103986"/>
          <a:ext cx="5127426" cy="335439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It is likely that there will be a brief increase in anxiety and intrusive symptoms until the treatment has been completed.</a:t>
          </a:r>
        </a:p>
      </dsp:txBody>
      <dsp:txXfrm>
        <a:off x="5845319" y="1103986"/>
        <a:ext cx="5127426" cy="335439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A4128-A761-469B-BF24-334ED54014C5}">
      <dsp:nvSpPr>
        <dsp:cNvPr id="0" name=""/>
        <dsp:cNvSpPr/>
      </dsp:nvSpPr>
      <dsp:spPr>
        <a:xfrm>
          <a:off x="0" y="422496"/>
          <a:ext cx="10972800" cy="12820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458216" rIns="851611" bIns="156464" numCol="1" spcCol="1270" anchor="t" anchorCtr="0">
          <a:noAutofit/>
        </a:bodyPr>
        <a:lstStyle/>
        <a:p>
          <a:pPr marL="228600" lvl="1" indent="-228600" algn="l" defTabSz="977900" rtl="0" eaLnBrk="1" latinLnBrk="0" hangingPunct="1">
            <a:lnSpc>
              <a:spcPct val="90000"/>
            </a:lnSpc>
            <a:spcBef>
              <a:spcPct val="0"/>
            </a:spcBef>
            <a:spcAft>
              <a:spcPct val="15000"/>
            </a:spcAft>
            <a:buChar char="•"/>
          </a:pPr>
          <a:r>
            <a:rPr lang="en-US" sz="2200" kern="1200" dirty="0"/>
            <a:t>Taking care of DM, HTN, COPD</a:t>
          </a:r>
        </a:p>
        <a:p>
          <a:pPr marL="228600" lvl="1" indent="-228600" algn="l" defTabSz="977900" rtl="0" eaLnBrk="1" latinLnBrk="0" hangingPunct="1">
            <a:lnSpc>
              <a:spcPct val="90000"/>
            </a:lnSpc>
            <a:spcBef>
              <a:spcPct val="0"/>
            </a:spcBef>
            <a:spcAft>
              <a:spcPct val="15000"/>
            </a:spcAft>
            <a:buChar char="•"/>
          </a:pPr>
          <a:r>
            <a:rPr lang="en-US" sz="2200" kern="1200" dirty="0"/>
            <a:t>Preventive care</a:t>
          </a:r>
        </a:p>
      </dsp:txBody>
      <dsp:txXfrm>
        <a:off x="0" y="422496"/>
        <a:ext cx="10972800" cy="1282049"/>
      </dsp:txXfrm>
    </dsp:sp>
    <dsp:sp modelId="{3FB8805B-EC74-4012-8E9F-917CB2DF6344}">
      <dsp:nvSpPr>
        <dsp:cNvPr id="0" name=""/>
        <dsp:cNvSpPr/>
      </dsp:nvSpPr>
      <dsp:spPr>
        <a:xfrm>
          <a:off x="548640" y="97776"/>
          <a:ext cx="7680960" cy="6494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977900" rtl="0" eaLnBrk="1" latinLnBrk="0" hangingPunct="1">
            <a:lnSpc>
              <a:spcPct val="90000"/>
            </a:lnSpc>
            <a:spcBef>
              <a:spcPct val="0"/>
            </a:spcBef>
            <a:spcAft>
              <a:spcPct val="35000"/>
            </a:spcAft>
            <a:buClrTx/>
            <a:buSzPts val="1800"/>
            <a:buFont typeface="Arial" panose="020B0604020202020204" pitchFamily="34" charset="0"/>
            <a:buNone/>
          </a:pPr>
          <a:r>
            <a:rPr lang="en-US" sz="2200" kern="1200" dirty="0"/>
            <a:t>Health Maintenance Behaviors</a:t>
          </a:r>
        </a:p>
      </dsp:txBody>
      <dsp:txXfrm>
        <a:off x="580343" y="129479"/>
        <a:ext cx="7617554" cy="586034"/>
      </dsp:txXfrm>
    </dsp:sp>
    <dsp:sp modelId="{19C2FDFA-98FC-4554-BAF0-423060F0DC58}">
      <dsp:nvSpPr>
        <dsp:cNvPr id="0" name=""/>
        <dsp:cNvSpPr/>
      </dsp:nvSpPr>
      <dsp:spPr>
        <a:xfrm>
          <a:off x="0" y="2148066"/>
          <a:ext cx="10972800" cy="166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458216" rIns="851611" bIns="156464" numCol="1" spcCol="1270" anchor="t" anchorCtr="0">
          <a:noAutofit/>
        </a:bodyPr>
        <a:lstStyle/>
        <a:p>
          <a:pPr marL="228600" lvl="1" indent="-228600" algn="l" defTabSz="977900" rtl="0" eaLnBrk="1" latinLnBrk="0" hangingPunct="1">
            <a:lnSpc>
              <a:spcPct val="90000"/>
            </a:lnSpc>
            <a:spcBef>
              <a:spcPct val="0"/>
            </a:spcBef>
            <a:spcAft>
              <a:spcPct val="15000"/>
            </a:spcAft>
            <a:buChar char="•"/>
          </a:pPr>
          <a:r>
            <a:rPr lang="en-US" sz="2200" b="1" kern="1200" dirty="0"/>
            <a:t>Sleep hygiene</a:t>
          </a:r>
          <a:endParaRPr lang="en-US" sz="2200" kern="1200" dirty="0"/>
        </a:p>
        <a:p>
          <a:pPr marL="228600" lvl="1" indent="-228600" algn="l" defTabSz="977900" rtl="0" eaLnBrk="1" latinLnBrk="0" hangingPunct="1">
            <a:lnSpc>
              <a:spcPct val="90000"/>
            </a:lnSpc>
            <a:spcBef>
              <a:spcPct val="0"/>
            </a:spcBef>
            <a:spcAft>
              <a:spcPct val="15000"/>
            </a:spcAft>
            <a:buChar char="•"/>
          </a:pPr>
          <a:r>
            <a:rPr lang="en-US" sz="2200" b="1" kern="1200" dirty="0"/>
            <a:t>Nutrition</a:t>
          </a:r>
          <a:endParaRPr lang="en-US" sz="2200" kern="1200" dirty="0"/>
        </a:p>
        <a:p>
          <a:pPr marL="228600" lvl="1" indent="-228600" algn="l" defTabSz="977900" rtl="0" eaLnBrk="1" latinLnBrk="0" hangingPunct="1">
            <a:lnSpc>
              <a:spcPct val="90000"/>
            </a:lnSpc>
            <a:spcBef>
              <a:spcPct val="0"/>
            </a:spcBef>
            <a:spcAft>
              <a:spcPct val="15000"/>
            </a:spcAft>
            <a:buChar char="•"/>
          </a:pPr>
          <a:r>
            <a:rPr lang="en-US" sz="2200" b="1" kern="1200" dirty="0"/>
            <a:t>Exercise</a:t>
          </a:r>
          <a:endParaRPr lang="en-US" sz="2200" kern="1200" dirty="0"/>
        </a:p>
      </dsp:txBody>
      <dsp:txXfrm>
        <a:off x="0" y="2148066"/>
        <a:ext cx="10972800" cy="1663200"/>
      </dsp:txXfrm>
    </dsp:sp>
    <dsp:sp modelId="{E957C048-7387-4809-B204-82DF0A0ED751}">
      <dsp:nvSpPr>
        <dsp:cNvPr id="0" name=""/>
        <dsp:cNvSpPr/>
      </dsp:nvSpPr>
      <dsp:spPr>
        <a:xfrm>
          <a:off x="548640" y="1823346"/>
          <a:ext cx="7680960" cy="6494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977900" rtl="0" eaLnBrk="1" latinLnBrk="0" hangingPunct="1">
            <a:lnSpc>
              <a:spcPct val="90000"/>
            </a:lnSpc>
            <a:spcBef>
              <a:spcPct val="0"/>
            </a:spcBef>
            <a:spcAft>
              <a:spcPct val="35000"/>
            </a:spcAft>
            <a:buNone/>
          </a:pPr>
          <a:r>
            <a:rPr lang="en-US" sz="2200" b="1" kern="1200" dirty="0"/>
            <a:t>Active use of self-soothing and stress </a:t>
          </a:r>
          <a:br>
            <a:rPr lang="en-US" sz="2200" b="1" kern="1200" dirty="0"/>
          </a:br>
          <a:r>
            <a:rPr lang="en-US" sz="2200" b="1" kern="1200" dirty="0"/>
            <a:t>management strategies</a:t>
          </a:r>
          <a:endParaRPr lang="en-US" sz="2200" kern="1200" dirty="0"/>
        </a:p>
      </dsp:txBody>
      <dsp:txXfrm>
        <a:off x="580343" y="1855049"/>
        <a:ext cx="7617554" cy="586034"/>
      </dsp:txXfrm>
    </dsp:sp>
    <dsp:sp modelId="{5BE62A95-9DB7-4F5B-9C4E-A665AB74EA17}">
      <dsp:nvSpPr>
        <dsp:cNvPr id="0" name=""/>
        <dsp:cNvSpPr/>
      </dsp:nvSpPr>
      <dsp:spPr>
        <a:xfrm>
          <a:off x="0" y="4254786"/>
          <a:ext cx="109728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661C1E-C494-498F-903B-E2208D2337D8}">
      <dsp:nvSpPr>
        <dsp:cNvPr id="0" name=""/>
        <dsp:cNvSpPr/>
      </dsp:nvSpPr>
      <dsp:spPr>
        <a:xfrm>
          <a:off x="548640" y="3930066"/>
          <a:ext cx="7680960" cy="6494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977900" rtl="0" eaLnBrk="1" latinLnBrk="0" hangingPunct="1">
            <a:lnSpc>
              <a:spcPct val="90000"/>
            </a:lnSpc>
            <a:spcBef>
              <a:spcPct val="0"/>
            </a:spcBef>
            <a:spcAft>
              <a:spcPct val="35000"/>
            </a:spcAft>
            <a:buNone/>
          </a:pPr>
          <a:r>
            <a:rPr lang="en-US" sz="2200" b="1" kern="1200" dirty="0"/>
            <a:t>Recognizing, establishing, and maintaining </a:t>
          </a:r>
          <a:br>
            <a:rPr lang="en-US" sz="2200" b="1" kern="1200" dirty="0"/>
          </a:br>
          <a:r>
            <a:rPr lang="en-US" sz="2200" b="1" kern="1200" dirty="0"/>
            <a:t>healthy boundaries </a:t>
          </a:r>
          <a:endParaRPr lang="en-US" sz="2200" kern="1200" dirty="0"/>
        </a:p>
      </dsp:txBody>
      <dsp:txXfrm>
        <a:off x="580343" y="3961769"/>
        <a:ext cx="7617554" cy="58603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0E151-A9AE-409A-88F3-DD48A6D6E9AF}">
      <dsp:nvSpPr>
        <dsp:cNvPr id="0" name=""/>
        <dsp:cNvSpPr/>
      </dsp:nvSpPr>
      <dsp:spPr>
        <a:xfrm>
          <a:off x="0" y="357397"/>
          <a:ext cx="10363200"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3A0F9E5-22D1-42A7-BEA7-90EA6225FB28}">
      <dsp:nvSpPr>
        <dsp:cNvPr id="0" name=""/>
        <dsp:cNvSpPr/>
      </dsp:nvSpPr>
      <dsp:spPr>
        <a:xfrm>
          <a:off x="518160" y="106477"/>
          <a:ext cx="7254240" cy="5018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755650">
            <a:lnSpc>
              <a:spcPct val="90000"/>
            </a:lnSpc>
            <a:spcBef>
              <a:spcPct val="0"/>
            </a:spcBef>
            <a:spcAft>
              <a:spcPct val="35000"/>
            </a:spcAft>
            <a:buNone/>
          </a:pPr>
          <a:r>
            <a:rPr lang="en-US" sz="1700" kern="1200" dirty="0"/>
            <a:t>You could always provide validation, support and psychoeducation.</a:t>
          </a:r>
        </a:p>
      </dsp:txBody>
      <dsp:txXfrm>
        <a:off x="542658" y="130975"/>
        <a:ext cx="7205244" cy="452844"/>
      </dsp:txXfrm>
    </dsp:sp>
    <dsp:sp modelId="{1624D330-6862-4F7B-9860-79AD83590EC4}">
      <dsp:nvSpPr>
        <dsp:cNvPr id="0" name=""/>
        <dsp:cNvSpPr/>
      </dsp:nvSpPr>
      <dsp:spPr>
        <a:xfrm>
          <a:off x="0" y="1128517"/>
          <a:ext cx="10363200" cy="23026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4299" tIns="354076" rIns="804299"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The person is not having significant trauma-related symptoms.</a:t>
          </a:r>
        </a:p>
        <a:p>
          <a:pPr marL="171450" lvl="1" indent="-171450" algn="l" defTabSz="755650">
            <a:lnSpc>
              <a:spcPct val="90000"/>
            </a:lnSpc>
            <a:spcBef>
              <a:spcPct val="0"/>
            </a:spcBef>
            <a:spcAft>
              <a:spcPct val="15000"/>
            </a:spcAft>
            <a:buChar char="•"/>
          </a:pPr>
          <a:r>
            <a:rPr lang="en-US" sz="1700" kern="1200" dirty="0"/>
            <a:t>The person has other comorbid mental health condition(s) which have worsened since trauma symptoms started.</a:t>
          </a:r>
        </a:p>
        <a:p>
          <a:pPr marL="171450" lvl="1" indent="-171450" algn="l" defTabSz="755650">
            <a:lnSpc>
              <a:spcPct val="90000"/>
            </a:lnSpc>
            <a:spcBef>
              <a:spcPct val="0"/>
            </a:spcBef>
            <a:spcAft>
              <a:spcPct val="15000"/>
            </a:spcAft>
            <a:buChar char="•"/>
          </a:pPr>
          <a:r>
            <a:rPr lang="en-US" sz="1700" kern="1200" dirty="0"/>
            <a:t>Substance use becomes a primary problem, and the person is too ill to engage in trauma therapy.</a:t>
          </a:r>
        </a:p>
        <a:p>
          <a:pPr marL="171450" lvl="1" indent="-171450" algn="l" defTabSz="755650">
            <a:lnSpc>
              <a:spcPct val="90000"/>
            </a:lnSpc>
            <a:spcBef>
              <a:spcPct val="0"/>
            </a:spcBef>
            <a:spcAft>
              <a:spcPct val="15000"/>
            </a:spcAft>
            <a:buChar char="•"/>
          </a:pPr>
          <a:r>
            <a:rPr lang="en-US" sz="1700" kern="1200" dirty="0"/>
            <a:t>The patient has worsening SIB and/or suicide attempts.</a:t>
          </a:r>
        </a:p>
        <a:p>
          <a:pPr marL="171450" lvl="1" indent="-171450" algn="l" defTabSz="755650">
            <a:lnSpc>
              <a:spcPct val="90000"/>
            </a:lnSpc>
            <a:spcBef>
              <a:spcPct val="0"/>
            </a:spcBef>
            <a:spcAft>
              <a:spcPct val="15000"/>
            </a:spcAft>
            <a:buChar char="•"/>
          </a:pPr>
          <a:r>
            <a:rPr lang="en-US" sz="1700" kern="1200" dirty="0"/>
            <a:t>The person has severe psychosis or other cognitive problems which challenge usual therapeutic work.</a:t>
          </a:r>
        </a:p>
      </dsp:txBody>
      <dsp:txXfrm>
        <a:off x="0" y="1128517"/>
        <a:ext cx="10363200" cy="2302650"/>
      </dsp:txXfrm>
    </dsp:sp>
    <dsp:sp modelId="{84F4A49D-7517-4368-8E52-54F62B7345A3}">
      <dsp:nvSpPr>
        <dsp:cNvPr id="0" name=""/>
        <dsp:cNvSpPr/>
      </dsp:nvSpPr>
      <dsp:spPr>
        <a:xfrm>
          <a:off x="518160" y="877597"/>
          <a:ext cx="7254240" cy="5018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755650">
            <a:lnSpc>
              <a:spcPct val="90000"/>
            </a:lnSpc>
            <a:spcBef>
              <a:spcPct val="0"/>
            </a:spcBef>
            <a:spcAft>
              <a:spcPct val="35000"/>
            </a:spcAft>
            <a:buNone/>
          </a:pPr>
          <a:r>
            <a:rPr lang="en-US" sz="1700" kern="1200" dirty="0"/>
            <a:t>You may want to get more consultation/supervision if:</a:t>
          </a:r>
        </a:p>
      </dsp:txBody>
      <dsp:txXfrm>
        <a:off x="542658" y="902095"/>
        <a:ext cx="7205244" cy="452844"/>
      </dsp:txXfrm>
    </dsp:sp>
    <dsp:sp modelId="{71C078E9-F157-4725-8A81-DA8FB50B9B8F}">
      <dsp:nvSpPr>
        <dsp:cNvPr id="0" name=""/>
        <dsp:cNvSpPr/>
      </dsp:nvSpPr>
      <dsp:spPr>
        <a:xfrm>
          <a:off x="0" y="3773886"/>
          <a:ext cx="10363200"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82FC1B2-0D0B-4E97-814A-12E76D761F02}">
      <dsp:nvSpPr>
        <dsp:cNvPr id="0" name=""/>
        <dsp:cNvSpPr/>
      </dsp:nvSpPr>
      <dsp:spPr>
        <a:xfrm>
          <a:off x="518160" y="3522966"/>
          <a:ext cx="7254240" cy="5018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755650">
            <a:lnSpc>
              <a:spcPct val="90000"/>
            </a:lnSpc>
            <a:spcBef>
              <a:spcPct val="0"/>
            </a:spcBef>
            <a:spcAft>
              <a:spcPct val="35000"/>
            </a:spcAft>
            <a:buNone/>
          </a:pPr>
          <a:r>
            <a:rPr lang="en-US" sz="1700" kern="1200" dirty="0"/>
            <a:t>The person doesn’t want treatment.</a:t>
          </a:r>
        </a:p>
      </dsp:txBody>
      <dsp:txXfrm>
        <a:off x="542658" y="3547464"/>
        <a:ext cx="7205244" cy="45284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66123-B692-4B0B-85F7-D9BAD6E76103}">
      <dsp:nvSpPr>
        <dsp:cNvPr id="0" name=""/>
        <dsp:cNvSpPr/>
      </dsp:nvSpPr>
      <dsp:spPr>
        <a:xfrm rot="5400000">
          <a:off x="1094579" y="1047085"/>
          <a:ext cx="1638319" cy="19746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B5B5F8-D0F0-4CA1-AB1A-F6272E5A6333}">
      <dsp:nvSpPr>
        <dsp:cNvPr id="0" name=""/>
        <dsp:cNvSpPr/>
      </dsp:nvSpPr>
      <dsp:spPr>
        <a:xfrm>
          <a:off x="1471335" y="1324"/>
          <a:ext cx="2194024" cy="1316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Neighbors</a:t>
          </a:r>
        </a:p>
      </dsp:txBody>
      <dsp:txXfrm>
        <a:off x="1509891" y="39880"/>
        <a:ext cx="2116912" cy="1239302"/>
      </dsp:txXfrm>
    </dsp:sp>
    <dsp:sp modelId="{0B866628-F64C-4ABC-ADDA-ADA1BC6B589C}">
      <dsp:nvSpPr>
        <dsp:cNvPr id="0" name=""/>
        <dsp:cNvSpPr/>
      </dsp:nvSpPr>
      <dsp:spPr>
        <a:xfrm rot="5400000">
          <a:off x="1094579" y="2692603"/>
          <a:ext cx="1638319" cy="19746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B3B376-5AB9-492C-8355-5F46F4CBFB9F}">
      <dsp:nvSpPr>
        <dsp:cNvPr id="0" name=""/>
        <dsp:cNvSpPr/>
      </dsp:nvSpPr>
      <dsp:spPr>
        <a:xfrm>
          <a:off x="1471335" y="1646842"/>
          <a:ext cx="2194024" cy="1316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Work &amp; </a:t>
          </a:r>
          <a:br>
            <a:rPr lang="en-US" sz="2600" kern="1200" dirty="0"/>
          </a:br>
          <a:r>
            <a:rPr lang="en-US" sz="2600" kern="1200" dirty="0"/>
            <a:t>Co-workers</a:t>
          </a:r>
        </a:p>
      </dsp:txBody>
      <dsp:txXfrm>
        <a:off x="1509891" y="1685398"/>
        <a:ext cx="2116912" cy="1239302"/>
      </dsp:txXfrm>
    </dsp:sp>
    <dsp:sp modelId="{8221088B-E46B-4FE4-8BED-B8EA7B1FF98A}">
      <dsp:nvSpPr>
        <dsp:cNvPr id="0" name=""/>
        <dsp:cNvSpPr/>
      </dsp:nvSpPr>
      <dsp:spPr>
        <a:xfrm>
          <a:off x="1917338" y="3515362"/>
          <a:ext cx="2910853" cy="19746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65F9A7-A8BA-4813-A3DF-C809F909F7E5}">
      <dsp:nvSpPr>
        <dsp:cNvPr id="0" name=""/>
        <dsp:cNvSpPr/>
      </dsp:nvSpPr>
      <dsp:spPr>
        <a:xfrm>
          <a:off x="1471335" y="3292360"/>
          <a:ext cx="2194024" cy="1316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Friends</a:t>
          </a:r>
        </a:p>
      </dsp:txBody>
      <dsp:txXfrm>
        <a:off x="1509891" y="3330916"/>
        <a:ext cx="2116912" cy="1239302"/>
      </dsp:txXfrm>
    </dsp:sp>
    <dsp:sp modelId="{4401044E-EDE6-4506-B9EE-39A9158C99A7}">
      <dsp:nvSpPr>
        <dsp:cNvPr id="0" name=""/>
        <dsp:cNvSpPr/>
      </dsp:nvSpPr>
      <dsp:spPr>
        <a:xfrm rot="16200000">
          <a:off x="4012631" y="2692603"/>
          <a:ext cx="1638319" cy="19746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6EF9AC-4805-4C80-8515-E7D61795CBBF}">
      <dsp:nvSpPr>
        <dsp:cNvPr id="0" name=""/>
        <dsp:cNvSpPr/>
      </dsp:nvSpPr>
      <dsp:spPr>
        <a:xfrm>
          <a:off x="4389387" y="3292360"/>
          <a:ext cx="2194024" cy="1316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Community Events</a:t>
          </a:r>
        </a:p>
      </dsp:txBody>
      <dsp:txXfrm>
        <a:off x="4427943" y="3330916"/>
        <a:ext cx="2116912" cy="1239302"/>
      </dsp:txXfrm>
    </dsp:sp>
    <dsp:sp modelId="{9465999C-2B75-4D3B-A3AC-5D9393588536}">
      <dsp:nvSpPr>
        <dsp:cNvPr id="0" name=""/>
        <dsp:cNvSpPr/>
      </dsp:nvSpPr>
      <dsp:spPr>
        <a:xfrm rot="16200000">
          <a:off x="4012631" y="1047085"/>
          <a:ext cx="1638319" cy="19746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FF7856-47B6-4C9F-9DAF-0510A79605D6}">
      <dsp:nvSpPr>
        <dsp:cNvPr id="0" name=""/>
        <dsp:cNvSpPr/>
      </dsp:nvSpPr>
      <dsp:spPr>
        <a:xfrm>
          <a:off x="4389387" y="1646842"/>
          <a:ext cx="2194024" cy="1316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Recreational Activities</a:t>
          </a:r>
        </a:p>
      </dsp:txBody>
      <dsp:txXfrm>
        <a:off x="4427943" y="1685398"/>
        <a:ext cx="2116912" cy="1239302"/>
      </dsp:txXfrm>
    </dsp:sp>
    <dsp:sp modelId="{0F9E870B-C0D7-4B24-B0DD-B6C43A2D360A}">
      <dsp:nvSpPr>
        <dsp:cNvPr id="0" name=""/>
        <dsp:cNvSpPr/>
      </dsp:nvSpPr>
      <dsp:spPr>
        <a:xfrm>
          <a:off x="4835390" y="224326"/>
          <a:ext cx="2910853" cy="19746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56A72F-0ED6-4DE2-8C6F-C97E6A37C728}">
      <dsp:nvSpPr>
        <dsp:cNvPr id="0" name=""/>
        <dsp:cNvSpPr/>
      </dsp:nvSpPr>
      <dsp:spPr>
        <a:xfrm>
          <a:off x="4389387" y="1324"/>
          <a:ext cx="2194024" cy="1316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Family Events</a:t>
          </a:r>
        </a:p>
      </dsp:txBody>
      <dsp:txXfrm>
        <a:off x="4427943" y="39880"/>
        <a:ext cx="2116912" cy="1239302"/>
      </dsp:txXfrm>
    </dsp:sp>
    <dsp:sp modelId="{F9FEAB8F-4A04-4573-9F01-CB48AC59BB6A}">
      <dsp:nvSpPr>
        <dsp:cNvPr id="0" name=""/>
        <dsp:cNvSpPr/>
      </dsp:nvSpPr>
      <dsp:spPr>
        <a:xfrm rot="5400000">
          <a:off x="6930684" y="1047085"/>
          <a:ext cx="1638319" cy="19746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7957E6-657F-4AA5-8EC0-44E358AA88EE}">
      <dsp:nvSpPr>
        <dsp:cNvPr id="0" name=""/>
        <dsp:cNvSpPr/>
      </dsp:nvSpPr>
      <dsp:spPr>
        <a:xfrm>
          <a:off x="7307440" y="1324"/>
          <a:ext cx="2194024" cy="1316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Volunteer Opportunities</a:t>
          </a:r>
        </a:p>
      </dsp:txBody>
      <dsp:txXfrm>
        <a:off x="7345996" y="39880"/>
        <a:ext cx="2116912" cy="1239302"/>
      </dsp:txXfrm>
    </dsp:sp>
    <dsp:sp modelId="{1472E461-EEB1-47DA-8CFD-6383B37A6990}">
      <dsp:nvSpPr>
        <dsp:cNvPr id="0" name=""/>
        <dsp:cNvSpPr/>
      </dsp:nvSpPr>
      <dsp:spPr>
        <a:xfrm rot="5400000">
          <a:off x="6930684" y="2692603"/>
          <a:ext cx="1638319" cy="19746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EF8291-F422-441B-9A3B-0CA0159E686D}">
      <dsp:nvSpPr>
        <dsp:cNvPr id="0" name=""/>
        <dsp:cNvSpPr/>
      </dsp:nvSpPr>
      <dsp:spPr>
        <a:xfrm>
          <a:off x="7307440" y="1646842"/>
          <a:ext cx="2194024" cy="1316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Educational</a:t>
          </a:r>
        </a:p>
      </dsp:txBody>
      <dsp:txXfrm>
        <a:off x="7345996" y="1685398"/>
        <a:ext cx="2116912" cy="1239302"/>
      </dsp:txXfrm>
    </dsp:sp>
    <dsp:sp modelId="{60C44C0C-E90B-4DDB-95EB-C09885C0EE5A}">
      <dsp:nvSpPr>
        <dsp:cNvPr id="0" name=""/>
        <dsp:cNvSpPr/>
      </dsp:nvSpPr>
      <dsp:spPr>
        <a:xfrm>
          <a:off x="7307440" y="3292360"/>
          <a:ext cx="2194024" cy="1316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Religious Affiliation</a:t>
          </a:r>
        </a:p>
      </dsp:txBody>
      <dsp:txXfrm>
        <a:off x="7345996" y="3330916"/>
        <a:ext cx="2116912" cy="123930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41515-BD89-494E-995D-822C7294833F}">
      <dsp:nvSpPr>
        <dsp:cNvPr id="0" name=""/>
        <dsp:cNvSpPr/>
      </dsp:nvSpPr>
      <dsp:spPr>
        <a:xfrm>
          <a:off x="2835592" y="0"/>
          <a:ext cx="4610100" cy="46101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DB9F4A-C062-4B5A-BBEA-3523F6DE25AB}">
      <dsp:nvSpPr>
        <dsp:cNvPr id="0" name=""/>
        <dsp:cNvSpPr/>
      </dsp:nvSpPr>
      <dsp:spPr>
        <a:xfrm>
          <a:off x="5140642" y="463486"/>
          <a:ext cx="2996565" cy="10912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What has your agency found to be effective with screening and assessing for trauma?</a:t>
          </a:r>
        </a:p>
      </dsp:txBody>
      <dsp:txXfrm>
        <a:off x="5193915" y="516759"/>
        <a:ext cx="2890019" cy="984751"/>
      </dsp:txXfrm>
    </dsp:sp>
    <dsp:sp modelId="{1E584B77-EDAE-43C0-BBE5-04E5DD6A86A2}">
      <dsp:nvSpPr>
        <dsp:cNvPr id="0" name=""/>
        <dsp:cNvSpPr/>
      </dsp:nvSpPr>
      <dsp:spPr>
        <a:xfrm>
          <a:off x="5140642" y="1691195"/>
          <a:ext cx="2996565" cy="10912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How can your agency address trauma for individuals?</a:t>
          </a:r>
          <a:r>
            <a:rPr lang="en-US" sz="1500" kern="1200" dirty="0">
              <a:latin typeface="Calibri" panose="020F0502020204030204"/>
            </a:rPr>
            <a:t> </a:t>
          </a:r>
          <a:endParaRPr lang="en-US" sz="1500" kern="1200" dirty="0"/>
        </a:p>
      </dsp:txBody>
      <dsp:txXfrm>
        <a:off x="5193915" y="1744468"/>
        <a:ext cx="2890019" cy="984751"/>
      </dsp:txXfrm>
    </dsp:sp>
    <dsp:sp modelId="{F08AEDE8-D8F5-480F-B9D7-2875078A3669}">
      <dsp:nvSpPr>
        <dsp:cNvPr id="0" name=""/>
        <dsp:cNvSpPr/>
      </dsp:nvSpPr>
      <dsp:spPr>
        <a:xfrm>
          <a:off x="5140642" y="2918904"/>
          <a:ext cx="2996565" cy="10912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Which skills can your agency teach people to prepare them for trauma therapy with another provider?</a:t>
          </a:r>
        </a:p>
      </dsp:txBody>
      <dsp:txXfrm>
        <a:off x="5193915" y="2972177"/>
        <a:ext cx="2890019" cy="98475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0D41D-47D0-4D6F-88BB-E73DD7CB0BC0}">
      <dsp:nvSpPr>
        <dsp:cNvPr id="0" name=""/>
        <dsp:cNvSpPr/>
      </dsp:nvSpPr>
      <dsp:spPr>
        <a:xfrm>
          <a:off x="851400" y="656556"/>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62E101-EA6E-4412-8379-B50854632691}">
      <dsp:nvSpPr>
        <dsp:cNvPr id="0" name=""/>
        <dsp:cNvSpPr/>
      </dsp:nvSpPr>
      <dsp:spPr>
        <a:xfrm>
          <a:off x="356400" y="2006031"/>
          <a:ext cx="1800000" cy="224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Sight: Look around you—what do you see? If you close your eyes, is there someplace else you can imagine?</a:t>
          </a:r>
        </a:p>
      </dsp:txBody>
      <dsp:txXfrm>
        <a:off x="356400" y="2006031"/>
        <a:ext cx="1800000" cy="2244375"/>
      </dsp:txXfrm>
    </dsp:sp>
    <dsp:sp modelId="{A1D1D11E-42FF-4B06-8051-3BFADDA05370}">
      <dsp:nvSpPr>
        <dsp:cNvPr id="0" name=""/>
        <dsp:cNvSpPr/>
      </dsp:nvSpPr>
      <dsp:spPr>
        <a:xfrm>
          <a:off x="2966400" y="656556"/>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83E6DD-DDF0-4C90-BCF6-118F61013665}">
      <dsp:nvSpPr>
        <dsp:cNvPr id="0" name=""/>
        <dsp:cNvSpPr/>
      </dsp:nvSpPr>
      <dsp:spPr>
        <a:xfrm>
          <a:off x="2471400" y="2006031"/>
          <a:ext cx="1800000" cy="224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Sound: What do you hear? If you close your eyes, do you imagine hearing any sounds?</a:t>
          </a:r>
        </a:p>
      </dsp:txBody>
      <dsp:txXfrm>
        <a:off x="2471400" y="2006031"/>
        <a:ext cx="1800000" cy="2244375"/>
      </dsp:txXfrm>
    </dsp:sp>
    <dsp:sp modelId="{09525C00-D288-457E-80E8-28C988CB09F1}">
      <dsp:nvSpPr>
        <dsp:cNvPr id="0" name=""/>
        <dsp:cNvSpPr/>
      </dsp:nvSpPr>
      <dsp:spPr>
        <a:xfrm>
          <a:off x="5081400" y="656556"/>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B1D504-3F30-45FF-80D8-A2E4B49FF19F}">
      <dsp:nvSpPr>
        <dsp:cNvPr id="0" name=""/>
        <dsp:cNvSpPr/>
      </dsp:nvSpPr>
      <dsp:spPr>
        <a:xfrm>
          <a:off x="4586400" y="2006031"/>
          <a:ext cx="1800000" cy="224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Taste: Is there something tasty to eat? If you close your eyes, can you imagine any taste? </a:t>
          </a:r>
        </a:p>
      </dsp:txBody>
      <dsp:txXfrm>
        <a:off x="4586400" y="2006031"/>
        <a:ext cx="1800000" cy="2244375"/>
      </dsp:txXfrm>
    </dsp:sp>
    <dsp:sp modelId="{51736A1E-CF6E-40C8-8E14-716D3B171E5C}">
      <dsp:nvSpPr>
        <dsp:cNvPr id="0" name=""/>
        <dsp:cNvSpPr/>
      </dsp:nvSpPr>
      <dsp:spPr>
        <a:xfrm>
          <a:off x="7196400" y="656556"/>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3DCDFF-D609-4E23-8ADE-D3EE36B4C406}">
      <dsp:nvSpPr>
        <dsp:cNvPr id="0" name=""/>
        <dsp:cNvSpPr/>
      </dsp:nvSpPr>
      <dsp:spPr>
        <a:xfrm>
          <a:off x="6701400" y="2006031"/>
          <a:ext cx="1800000" cy="224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Touch: What is close to you that you can touch? Are there any different textures you can touch?</a:t>
          </a:r>
        </a:p>
      </dsp:txBody>
      <dsp:txXfrm>
        <a:off x="6701400" y="2006031"/>
        <a:ext cx="1800000" cy="2244375"/>
      </dsp:txXfrm>
    </dsp:sp>
    <dsp:sp modelId="{C2E6903D-81F6-4BB2-B113-6A143FEB9003}">
      <dsp:nvSpPr>
        <dsp:cNvPr id="0" name=""/>
        <dsp:cNvSpPr/>
      </dsp:nvSpPr>
      <dsp:spPr>
        <a:xfrm>
          <a:off x="9311399" y="656556"/>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0BE770-65D3-4812-8C71-8FC2A44CF3E0}">
      <dsp:nvSpPr>
        <dsp:cNvPr id="0" name=""/>
        <dsp:cNvSpPr/>
      </dsp:nvSpPr>
      <dsp:spPr>
        <a:xfrm>
          <a:off x="8816400" y="2006031"/>
          <a:ext cx="1800000" cy="224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Smell: Is there any fragrance you can spray in your area or on yourself? If you close your eyes, can you imagine any smells that are pleasant?</a:t>
          </a:r>
        </a:p>
      </dsp:txBody>
      <dsp:txXfrm>
        <a:off x="8816400" y="2006031"/>
        <a:ext cx="1800000" cy="22443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15A25-6FBF-475A-9D45-C73F8239AE20}">
      <dsp:nvSpPr>
        <dsp:cNvPr id="0" name=""/>
        <dsp:cNvSpPr/>
      </dsp:nvSpPr>
      <dsp:spPr>
        <a:xfrm>
          <a:off x="0" y="228074"/>
          <a:ext cx="10972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BB08DB-39DF-4684-9BAA-BCFF336DD8AD}">
      <dsp:nvSpPr>
        <dsp:cNvPr id="0" name=""/>
        <dsp:cNvSpPr/>
      </dsp:nvSpPr>
      <dsp:spPr>
        <a:xfrm>
          <a:off x="548640" y="6674"/>
          <a:ext cx="768096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666750">
            <a:lnSpc>
              <a:spcPct val="90000"/>
            </a:lnSpc>
            <a:spcBef>
              <a:spcPct val="0"/>
            </a:spcBef>
            <a:spcAft>
              <a:spcPct val="35000"/>
            </a:spcAft>
            <a:buNone/>
          </a:pPr>
          <a:r>
            <a:rPr lang="en-US" sz="1500" kern="1200" dirty="0"/>
            <a:t>Cardiovascular disease - related to changes in the autonomic regulation of the heart</a:t>
          </a:r>
        </a:p>
      </dsp:txBody>
      <dsp:txXfrm>
        <a:off x="570256" y="28290"/>
        <a:ext cx="7637728" cy="399568"/>
      </dsp:txXfrm>
    </dsp:sp>
    <dsp:sp modelId="{1326F3AC-8CBA-4CC1-8BD5-3762AEA3948A}">
      <dsp:nvSpPr>
        <dsp:cNvPr id="0" name=""/>
        <dsp:cNvSpPr/>
      </dsp:nvSpPr>
      <dsp:spPr>
        <a:xfrm>
          <a:off x="0" y="908474"/>
          <a:ext cx="10972800" cy="6378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312420" rIns="851611"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Excess stress can cause frequent cortisol release which leads to central obesity.</a:t>
          </a:r>
        </a:p>
      </dsp:txBody>
      <dsp:txXfrm>
        <a:off x="0" y="908474"/>
        <a:ext cx="10972800" cy="637875"/>
      </dsp:txXfrm>
    </dsp:sp>
    <dsp:sp modelId="{86793D7E-05D5-4339-A6A5-2A789679A706}">
      <dsp:nvSpPr>
        <dsp:cNvPr id="0" name=""/>
        <dsp:cNvSpPr/>
      </dsp:nvSpPr>
      <dsp:spPr>
        <a:xfrm>
          <a:off x="548640" y="687074"/>
          <a:ext cx="768096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666750">
            <a:lnSpc>
              <a:spcPct val="90000"/>
            </a:lnSpc>
            <a:spcBef>
              <a:spcPct val="0"/>
            </a:spcBef>
            <a:spcAft>
              <a:spcPct val="35000"/>
            </a:spcAft>
            <a:buNone/>
          </a:pPr>
          <a:r>
            <a:rPr lang="en-US" sz="1500" kern="1200" dirty="0"/>
            <a:t>Metabolic syndrome</a:t>
          </a:r>
        </a:p>
      </dsp:txBody>
      <dsp:txXfrm>
        <a:off x="570256" y="708690"/>
        <a:ext cx="7637728" cy="399568"/>
      </dsp:txXfrm>
    </dsp:sp>
    <dsp:sp modelId="{8F84FE0F-9422-4C08-818C-15EE2219D391}">
      <dsp:nvSpPr>
        <dsp:cNvPr id="0" name=""/>
        <dsp:cNvSpPr/>
      </dsp:nvSpPr>
      <dsp:spPr>
        <a:xfrm>
          <a:off x="0" y="1848749"/>
          <a:ext cx="10972800" cy="8741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312420" rIns="851611"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Rheumatoid arthritis, multiple sclerosis, etc.</a:t>
          </a:r>
        </a:p>
        <a:p>
          <a:pPr marL="114300" lvl="1" indent="-114300" algn="l" defTabSz="666750">
            <a:lnSpc>
              <a:spcPct val="90000"/>
            </a:lnSpc>
            <a:spcBef>
              <a:spcPct val="0"/>
            </a:spcBef>
            <a:spcAft>
              <a:spcPct val="15000"/>
            </a:spcAft>
            <a:buChar char="•"/>
          </a:pPr>
          <a:r>
            <a:rPr lang="en-US" sz="1500" kern="1200" dirty="0"/>
            <a:t>Prolonged stress leads to increased immune system activation.</a:t>
          </a:r>
        </a:p>
      </dsp:txBody>
      <dsp:txXfrm>
        <a:off x="0" y="1848749"/>
        <a:ext cx="10972800" cy="874125"/>
      </dsp:txXfrm>
    </dsp:sp>
    <dsp:sp modelId="{D904714E-CCD3-40C6-8C6F-D5751D665538}">
      <dsp:nvSpPr>
        <dsp:cNvPr id="0" name=""/>
        <dsp:cNvSpPr/>
      </dsp:nvSpPr>
      <dsp:spPr>
        <a:xfrm>
          <a:off x="548640" y="1627349"/>
          <a:ext cx="768096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666750">
            <a:lnSpc>
              <a:spcPct val="90000"/>
            </a:lnSpc>
            <a:spcBef>
              <a:spcPct val="0"/>
            </a:spcBef>
            <a:spcAft>
              <a:spcPct val="35000"/>
            </a:spcAft>
            <a:buNone/>
          </a:pPr>
          <a:r>
            <a:rPr lang="en-US" sz="1500" kern="1200" dirty="0"/>
            <a:t>Autoimmune disease</a:t>
          </a:r>
        </a:p>
      </dsp:txBody>
      <dsp:txXfrm>
        <a:off x="570256" y="1648965"/>
        <a:ext cx="7637728" cy="399568"/>
      </dsp:txXfrm>
    </dsp:sp>
    <dsp:sp modelId="{59C2B2CD-925E-4211-9A2A-C8BFD2B59F9A}">
      <dsp:nvSpPr>
        <dsp:cNvPr id="0" name=""/>
        <dsp:cNvSpPr/>
      </dsp:nvSpPr>
      <dsp:spPr>
        <a:xfrm>
          <a:off x="0" y="3025274"/>
          <a:ext cx="10972800" cy="6378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312420" rIns="851611"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Irritable bowel syndrome, peptic ulcer disease</a:t>
          </a:r>
        </a:p>
      </dsp:txBody>
      <dsp:txXfrm>
        <a:off x="0" y="3025274"/>
        <a:ext cx="10972800" cy="637875"/>
      </dsp:txXfrm>
    </dsp:sp>
    <dsp:sp modelId="{4EAE3811-A4FC-4618-8E7D-71B0FDB764E9}">
      <dsp:nvSpPr>
        <dsp:cNvPr id="0" name=""/>
        <dsp:cNvSpPr/>
      </dsp:nvSpPr>
      <dsp:spPr>
        <a:xfrm>
          <a:off x="548640" y="2803874"/>
          <a:ext cx="768096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666750">
            <a:lnSpc>
              <a:spcPct val="90000"/>
            </a:lnSpc>
            <a:spcBef>
              <a:spcPct val="0"/>
            </a:spcBef>
            <a:spcAft>
              <a:spcPct val="35000"/>
            </a:spcAft>
            <a:buNone/>
          </a:pPr>
          <a:r>
            <a:rPr lang="en-US" sz="1500" kern="1200" dirty="0"/>
            <a:t>Gastrointestinal disease</a:t>
          </a:r>
        </a:p>
      </dsp:txBody>
      <dsp:txXfrm>
        <a:off x="570256" y="2825490"/>
        <a:ext cx="7637728" cy="399568"/>
      </dsp:txXfrm>
    </dsp:sp>
    <dsp:sp modelId="{AE74CB23-1051-4F7B-A5DB-F8CACEBDE12E}">
      <dsp:nvSpPr>
        <dsp:cNvPr id="0" name=""/>
        <dsp:cNvSpPr/>
      </dsp:nvSpPr>
      <dsp:spPr>
        <a:xfrm>
          <a:off x="0" y="3965549"/>
          <a:ext cx="10972800" cy="6378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312420" rIns="851611"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Example neuropathic pain, chronic fatigue syndrome, reflex sympathetic dystrophy</a:t>
          </a:r>
        </a:p>
      </dsp:txBody>
      <dsp:txXfrm>
        <a:off x="0" y="3965549"/>
        <a:ext cx="10972800" cy="637875"/>
      </dsp:txXfrm>
    </dsp:sp>
    <dsp:sp modelId="{D465DE97-A841-4804-AA42-157ECBDC9452}">
      <dsp:nvSpPr>
        <dsp:cNvPr id="0" name=""/>
        <dsp:cNvSpPr/>
      </dsp:nvSpPr>
      <dsp:spPr>
        <a:xfrm>
          <a:off x="548640" y="3744149"/>
          <a:ext cx="768096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666750">
            <a:lnSpc>
              <a:spcPct val="90000"/>
            </a:lnSpc>
            <a:spcBef>
              <a:spcPct val="0"/>
            </a:spcBef>
            <a:spcAft>
              <a:spcPct val="35000"/>
            </a:spcAft>
            <a:buNone/>
          </a:pPr>
          <a:r>
            <a:rPr lang="en-US" sz="1500" kern="1200" dirty="0"/>
            <a:t>Chronic pain</a:t>
          </a:r>
        </a:p>
      </dsp:txBody>
      <dsp:txXfrm>
        <a:off x="570256" y="3765765"/>
        <a:ext cx="7637728"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A7BCE-1705-4A2B-BD2D-96DFB2FD7917}">
      <dsp:nvSpPr>
        <dsp:cNvPr id="0" name=""/>
        <dsp:cNvSpPr/>
      </dsp:nvSpPr>
      <dsp:spPr>
        <a:xfrm>
          <a:off x="0" y="40364"/>
          <a:ext cx="53848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Emotional problems</a:t>
          </a:r>
          <a:endParaRPr lang="en-US" sz="2100" kern="1200" dirty="0"/>
        </a:p>
      </dsp:txBody>
      <dsp:txXfrm>
        <a:off x="24588" y="64952"/>
        <a:ext cx="5335624" cy="454509"/>
      </dsp:txXfrm>
    </dsp:sp>
    <dsp:sp modelId="{23CA9DD9-9781-4AA4-8D4F-6C0E4B4FF1A4}">
      <dsp:nvSpPr>
        <dsp:cNvPr id="0" name=""/>
        <dsp:cNvSpPr/>
      </dsp:nvSpPr>
      <dsp:spPr>
        <a:xfrm>
          <a:off x="0" y="544049"/>
          <a:ext cx="5384800" cy="136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6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Mood lability</a:t>
          </a:r>
        </a:p>
        <a:p>
          <a:pPr marL="171450" lvl="1" indent="-171450" algn="l" defTabSz="711200">
            <a:lnSpc>
              <a:spcPct val="90000"/>
            </a:lnSpc>
            <a:spcBef>
              <a:spcPct val="0"/>
            </a:spcBef>
            <a:spcAft>
              <a:spcPct val="20000"/>
            </a:spcAft>
            <a:buChar char="•"/>
          </a:pPr>
          <a:r>
            <a:rPr lang="en-US" sz="1600" kern="1200" dirty="0"/>
            <a:t>Depression</a:t>
          </a:r>
        </a:p>
        <a:p>
          <a:pPr marL="171450" lvl="1" indent="-171450" algn="l" defTabSz="711200">
            <a:lnSpc>
              <a:spcPct val="90000"/>
            </a:lnSpc>
            <a:spcBef>
              <a:spcPct val="0"/>
            </a:spcBef>
            <a:spcAft>
              <a:spcPct val="20000"/>
            </a:spcAft>
            <a:buChar char="•"/>
          </a:pPr>
          <a:r>
            <a:rPr lang="en-US" sz="1600" kern="1200" dirty="0"/>
            <a:t>Anger/Rage</a:t>
          </a:r>
        </a:p>
        <a:p>
          <a:pPr marL="171450" lvl="1" indent="-171450" algn="l" defTabSz="711200">
            <a:lnSpc>
              <a:spcPct val="90000"/>
            </a:lnSpc>
            <a:spcBef>
              <a:spcPct val="0"/>
            </a:spcBef>
            <a:spcAft>
              <a:spcPct val="20000"/>
            </a:spcAft>
            <a:buChar char="•"/>
          </a:pPr>
          <a:r>
            <a:rPr lang="en-US" sz="1600" kern="1200" dirty="0"/>
            <a:t>Anxiety and panic</a:t>
          </a:r>
        </a:p>
        <a:p>
          <a:pPr marL="171450" lvl="1" indent="-171450" algn="l" defTabSz="711200">
            <a:lnSpc>
              <a:spcPct val="90000"/>
            </a:lnSpc>
            <a:spcBef>
              <a:spcPct val="0"/>
            </a:spcBef>
            <a:spcAft>
              <a:spcPct val="20000"/>
            </a:spcAft>
            <a:buChar char="•"/>
          </a:pPr>
          <a:r>
            <a:rPr lang="en-US" sz="1600" kern="1200" dirty="0"/>
            <a:t>Flashbacks/Nightmares</a:t>
          </a:r>
        </a:p>
      </dsp:txBody>
      <dsp:txXfrm>
        <a:off x="0" y="544049"/>
        <a:ext cx="5384800" cy="1369305"/>
      </dsp:txXfrm>
    </dsp:sp>
    <dsp:sp modelId="{BB90577E-EBD8-40D2-A1F2-9417D3BEF6F3}">
      <dsp:nvSpPr>
        <dsp:cNvPr id="0" name=""/>
        <dsp:cNvSpPr/>
      </dsp:nvSpPr>
      <dsp:spPr>
        <a:xfrm>
          <a:off x="0" y="1913354"/>
          <a:ext cx="53848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Cognitive problems</a:t>
          </a:r>
          <a:endParaRPr lang="en-US" sz="2100" kern="1200" dirty="0"/>
        </a:p>
      </dsp:txBody>
      <dsp:txXfrm>
        <a:off x="24588" y="1937942"/>
        <a:ext cx="5335624" cy="454509"/>
      </dsp:txXfrm>
    </dsp:sp>
    <dsp:sp modelId="{640222F2-8794-4CD1-82F1-71191FEE423D}">
      <dsp:nvSpPr>
        <dsp:cNvPr id="0" name=""/>
        <dsp:cNvSpPr/>
      </dsp:nvSpPr>
      <dsp:spPr>
        <a:xfrm>
          <a:off x="0" y="2417039"/>
          <a:ext cx="5384800"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6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Poor concentration</a:t>
          </a:r>
        </a:p>
        <a:p>
          <a:pPr marL="171450" lvl="1" indent="-171450" algn="l" defTabSz="711200">
            <a:lnSpc>
              <a:spcPct val="90000"/>
            </a:lnSpc>
            <a:spcBef>
              <a:spcPct val="0"/>
            </a:spcBef>
            <a:spcAft>
              <a:spcPct val="20000"/>
            </a:spcAft>
            <a:buChar char="•"/>
          </a:pPr>
          <a:r>
            <a:rPr lang="en-US" sz="1600" kern="1200" dirty="0"/>
            <a:t>Dissociation</a:t>
          </a:r>
        </a:p>
        <a:p>
          <a:pPr marL="171450" lvl="1" indent="-171450" algn="l" defTabSz="711200">
            <a:lnSpc>
              <a:spcPct val="90000"/>
            </a:lnSpc>
            <a:spcBef>
              <a:spcPct val="0"/>
            </a:spcBef>
            <a:spcAft>
              <a:spcPct val="20000"/>
            </a:spcAft>
            <a:buChar char="•"/>
          </a:pPr>
          <a:r>
            <a:rPr lang="en-US" sz="1600" kern="1200" dirty="0"/>
            <a:t>Amnesia</a:t>
          </a:r>
        </a:p>
        <a:p>
          <a:pPr marL="171450" lvl="1" indent="-171450" algn="l" defTabSz="711200">
            <a:lnSpc>
              <a:spcPct val="90000"/>
            </a:lnSpc>
            <a:spcBef>
              <a:spcPct val="0"/>
            </a:spcBef>
            <a:spcAft>
              <a:spcPct val="20000"/>
            </a:spcAft>
            <a:buChar char="•"/>
          </a:pPr>
          <a:r>
            <a:rPr lang="en-US" sz="1600" kern="1200" dirty="0"/>
            <a:t>Poor attention</a:t>
          </a:r>
        </a:p>
      </dsp:txBody>
      <dsp:txXfrm>
        <a:off x="0" y="2417039"/>
        <a:ext cx="5384800" cy="1108485"/>
      </dsp:txXfrm>
    </dsp:sp>
    <dsp:sp modelId="{62EF5603-0613-445B-96E4-7FBBA77BEBD0}">
      <dsp:nvSpPr>
        <dsp:cNvPr id="0" name=""/>
        <dsp:cNvSpPr/>
      </dsp:nvSpPr>
      <dsp:spPr>
        <a:xfrm>
          <a:off x="0" y="3525524"/>
          <a:ext cx="53848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Psychosocial dysfunction</a:t>
          </a:r>
          <a:endParaRPr lang="en-US" sz="2100" kern="1200" dirty="0"/>
        </a:p>
      </dsp:txBody>
      <dsp:txXfrm>
        <a:off x="24588" y="3550112"/>
        <a:ext cx="5335624" cy="454509"/>
      </dsp:txXfrm>
    </dsp:sp>
    <dsp:sp modelId="{726D3F85-B9EA-4341-9431-01B9DCF48790}">
      <dsp:nvSpPr>
        <dsp:cNvPr id="0" name=""/>
        <dsp:cNvSpPr/>
      </dsp:nvSpPr>
      <dsp:spPr>
        <a:xfrm>
          <a:off x="0" y="4029209"/>
          <a:ext cx="538480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6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Work, home, school</a:t>
          </a:r>
        </a:p>
        <a:p>
          <a:pPr marL="171450" lvl="1" indent="-171450" algn="l" defTabSz="711200">
            <a:lnSpc>
              <a:spcPct val="90000"/>
            </a:lnSpc>
            <a:spcBef>
              <a:spcPct val="0"/>
            </a:spcBef>
            <a:spcAft>
              <a:spcPct val="20000"/>
            </a:spcAft>
            <a:buChar char="•"/>
          </a:pPr>
          <a:r>
            <a:rPr lang="en-US" sz="1600" kern="1200" dirty="0"/>
            <a:t>Family, relationships</a:t>
          </a:r>
        </a:p>
      </dsp:txBody>
      <dsp:txXfrm>
        <a:off x="0" y="4029209"/>
        <a:ext cx="5384800" cy="5542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37B11-6548-45FA-973E-96ED7CA88109}">
      <dsp:nvSpPr>
        <dsp:cNvPr id="0" name=""/>
        <dsp:cNvSpPr/>
      </dsp:nvSpPr>
      <dsp:spPr>
        <a:xfrm>
          <a:off x="0" y="36702"/>
          <a:ext cx="4866104"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dirty="0">
              <a:latin typeface="Calibri" panose="020F0502020204030204"/>
            </a:rPr>
            <a:t>Behavioral problems</a:t>
          </a:r>
          <a:endParaRPr lang="en-US" sz="2100" b="1" kern="1200" dirty="0"/>
        </a:p>
      </dsp:txBody>
      <dsp:txXfrm>
        <a:off x="24588" y="61290"/>
        <a:ext cx="4816928" cy="454509"/>
      </dsp:txXfrm>
    </dsp:sp>
    <dsp:sp modelId="{25A28875-A017-45CB-931C-01B200FD3973}">
      <dsp:nvSpPr>
        <dsp:cNvPr id="0" name=""/>
        <dsp:cNvSpPr/>
      </dsp:nvSpPr>
      <dsp:spPr>
        <a:xfrm>
          <a:off x="0" y="540387"/>
          <a:ext cx="4866104" cy="195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499"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latin typeface="Calibri" panose="020F0502020204030204"/>
            </a:rPr>
            <a:t>Impulsivity/Aggression</a:t>
          </a:r>
        </a:p>
        <a:p>
          <a:pPr marL="171450" lvl="1" indent="-171450" algn="l" defTabSz="711200" rtl="0">
            <a:lnSpc>
              <a:spcPct val="90000"/>
            </a:lnSpc>
            <a:spcBef>
              <a:spcPct val="0"/>
            </a:spcBef>
            <a:spcAft>
              <a:spcPct val="20000"/>
            </a:spcAft>
            <a:buChar char="•"/>
          </a:pPr>
          <a:r>
            <a:rPr lang="en-US" sz="1600" kern="1200" dirty="0">
              <a:latin typeface="Calibri" panose="020F0502020204030204"/>
            </a:rPr>
            <a:t>Sexual acting out</a:t>
          </a:r>
          <a:endParaRPr lang="en-US" sz="1600" kern="1200" dirty="0"/>
        </a:p>
        <a:p>
          <a:pPr marL="171450" lvl="1" indent="-171450" algn="l" defTabSz="711200" rtl="0">
            <a:lnSpc>
              <a:spcPct val="90000"/>
            </a:lnSpc>
            <a:spcBef>
              <a:spcPct val="0"/>
            </a:spcBef>
            <a:spcAft>
              <a:spcPct val="20000"/>
            </a:spcAft>
            <a:buChar char="•"/>
          </a:pPr>
          <a:r>
            <a:rPr lang="en-US" sz="1600" kern="1200" dirty="0">
              <a:latin typeface="Calibri" panose="020F0502020204030204"/>
            </a:rPr>
            <a:t>Drug abuse</a:t>
          </a:r>
          <a:endParaRPr lang="en-US" sz="1600" kern="1200" dirty="0"/>
        </a:p>
        <a:p>
          <a:pPr marL="171450" lvl="1" indent="-171450" algn="l" defTabSz="711200" rtl="0">
            <a:lnSpc>
              <a:spcPct val="90000"/>
            </a:lnSpc>
            <a:spcBef>
              <a:spcPct val="0"/>
            </a:spcBef>
            <a:spcAft>
              <a:spcPct val="20000"/>
            </a:spcAft>
            <a:buChar char="•"/>
          </a:pPr>
          <a:r>
            <a:rPr lang="en-US" sz="1600" kern="1200" dirty="0">
              <a:latin typeface="Calibri" panose="020F0502020204030204"/>
            </a:rPr>
            <a:t>Self harming</a:t>
          </a:r>
          <a:endParaRPr lang="en-US" sz="1600" kern="1200" dirty="0"/>
        </a:p>
        <a:p>
          <a:pPr marL="171450" lvl="1" indent="-171450" algn="l" defTabSz="711200" rtl="0">
            <a:lnSpc>
              <a:spcPct val="90000"/>
            </a:lnSpc>
            <a:spcBef>
              <a:spcPct val="0"/>
            </a:spcBef>
            <a:spcAft>
              <a:spcPct val="20000"/>
            </a:spcAft>
            <a:buChar char="•"/>
          </a:pPr>
          <a:r>
            <a:rPr lang="en-US" sz="1600" kern="1200" dirty="0">
              <a:latin typeface="Calibri" panose="020F0502020204030204"/>
            </a:rPr>
            <a:t>Eating disorder</a:t>
          </a:r>
        </a:p>
        <a:p>
          <a:pPr marL="171450" lvl="1" indent="-171450" algn="l" defTabSz="711200" rtl="0">
            <a:lnSpc>
              <a:spcPct val="90000"/>
            </a:lnSpc>
            <a:spcBef>
              <a:spcPct val="0"/>
            </a:spcBef>
            <a:spcAft>
              <a:spcPct val="20000"/>
            </a:spcAft>
            <a:buChar char="•"/>
          </a:pPr>
          <a:r>
            <a:rPr lang="en-US" sz="1600" kern="1200" dirty="0">
              <a:latin typeface="Calibri" panose="020F0502020204030204"/>
            </a:rPr>
            <a:t>Compulsivity</a:t>
          </a:r>
        </a:p>
        <a:p>
          <a:pPr marL="171450" lvl="1" indent="-171450" algn="l" defTabSz="711200">
            <a:lnSpc>
              <a:spcPct val="90000"/>
            </a:lnSpc>
            <a:spcBef>
              <a:spcPct val="0"/>
            </a:spcBef>
            <a:spcAft>
              <a:spcPct val="20000"/>
            </a:spcAft>
            <a:buChar char="•"/>
          </a:pPr>
          <a:r>
            <a:rPr lang="en-US" sz="1600" kern="1200" dirty="0">
              <a:latin typeface="Calibri" panose="020F0502020204030204"/>
            </a:rPr>
            <a:t>Suicidality</a:t>
          </a:r>
        </a:p>
      </dsp:txBody>
      <dsp:txXfrm>
        <a:off x="0" y="540387"/>
        <a:ext cx="4866104" cy="1956149"/>
      </dsp:txXfrm>
    </dsp:sp>
    <dsp:sp modelId="{C679CD33-D7C6-4548-9BB2-6364198EF132}">
      <dsp:nvSpPr>
        <dsp:cNvPr id="0" name=""/>
        <dsp:cNvSpPr/>
      </dsp:nvSpPr>
      <dsp:spPr>
        <a:xfrm>
          <a:off x="0" y="2496537"/>
          <a:ext cx="4866104"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dirty="0">
              <a:latin typeface="Calibri" panose="020F0502020204030204"/>
            </a:rPr>
            <a:t>Physical problems</a:t>
          </a:r>
        </a:p>
      </dsp:txBody>
      <dsp:txXfrm>
        <a:off x="24588" y="2521125"/>
        <a:ext cx="4816928" cy="454509"/>
      </dsp:txXfrm>
    </dsp:sp>
    <dsp:sp modelId="{73116073-4C9C-46FA-B303-130ABE2BBF45}">
      <dsp:nvSpPr>
        <dsp:cNvPr id="0" name=""/>
        <dsp:cNvSpPr/>
      </dsp:nvSpPr>
      <dsp:spPr>
        <a:xfrm>
          <a:off x="0" y="3000222"/>
          <a:ext cx="4866104" cy="136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499"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latin typeface="Calibri" panose="020F0502020204030204"/>
            </a:rPr>
            <a:t>Chronic headaches</a:t>
          </a:r>
        </a:p>
        <a:p>
          <a:pPr marL="171450" lvl="1" indent="-171450" algn="l" defTabSz="711200" rtl="0">
            <a:lnSpc>
              <a:spcPct val="90000"/>
            </a:lnSpc>
            <a:spcBef>
              <a:spcPct val="0"/>
            </a:spcBef>
            <a:spcAft>
              <a:spcPct val="20000"/>
            </a:spcAft>
            <a:buChar char="•"/>
          </a:pPr>
          <a:r>
            <a:rPr lang="en-US" sz="1600" kern="1200" dirty="0">
              <a:latin typeface="Calibri" panose="020F0502020204030204"/>
            </a:rPr>
            <a:t>Irritable bowel syndrome</a:t>
          </a:r>
        </a:p>
        <a:p>
          <a:pPr marL="171450" lvl="1" indent="-171450" algn="l" defTabSz="711200" rtl="0">
            <a:lnSpc>
              <a:spcPct val="90000"/>
            </a:lnSpc>
            <a:spcBef>
              <a:spcPct val="0"/>
            </a:spcBef>
            <a:spcAft>
              <a:spcPct val="20000"/>
            </a:spcAft>
            <a:buChar char="•"/>
          </a:pPr>
          <a:r>
            <a:rPr lang="en-US" sz="1600" kern="1200" dirty="0">
              <a:latin typeface="Calibri" panose="020F0502020204030204"/>
            </a:rPr>
            <a:t>Chronic fatigue symptoms</a:t>
          </a:r>
          <a:endParaRPr lang="en-US" sz="1600" kern="1200" dirty="0"/>
        </a:p>
        <a:p>
          <a:pPr marL="171450" lvl="1" indent="-171450" algn="l" defTabSz="711200" rtl="0">
            <a:lnSpc>
              <a:spcPct val="90000"/>
            </a:lnSpc>
            <a:spcBef>
              <a:spcPct val="0"/>
            </a:spcBef>
            <a:spcAft>
              <a:spcPct val="20000"/>
            </a:spcAft>
            <a:buChar char="•"/>
          </a:pPr>
          <a:r>
            <a:rPr lang="en-US" sz="1600" kern="1200" dirty="0">
              <a:latin typeface="Calibri" panose="020F0502020204030204"/>
            </a:rPr>
            <a:t>Asthma</a:t>
          </a:r>
        </a:p>
        <a:p>
          <a:pPr marL="171450" lvl="1" indent="-171450" algn="l" defTabSz="711200" rtl="0">
            <a:lnSpc>
              <a:spcPct val="90000"/>
            </a:lnSpc>
            <a:spcBef>
              <a:spcPct val="0"/>
            </a:spcBef>
            <a:spcAft>
              <a:spcPct val="20000"/>
            </a:spcAft>
            <a:buChar char="•"/>
          </a:pPr>
          <a:r>
            <a:rPr lang="en-US" sz="1600" kern="1200" dirty="0">
              <a:latin typeface="Calibri" panose="020F0502020204030204"/>
            </a:rPr>
            <a:t>Autoimmune disorders</a:t>
          </a:r>
        </a:p>
      </dsp:txBody>
      <dsp:txXfrm>
        <a:off x="0" y="3000222"/>
        <a:ext cx="4866104" cy="13693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C33A2-48FE-4DBB-8F08-50CF11AA65B2}">
      <dsp:nvSpPr>
        <dsp:cNvPr id="0" name=""/>
        <dsp:cNvSpPr/>
      </dsp:nvSpPr>
      <dsp:spPr>
        <a:xfrm>
          <a:off x="2835592" y="0"/>
          <a:ext cx="4610100" cy="46101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CB55DC-2444-4F72-98B9-C0CA710E8425}">
      <dsp:nvSpPr>
        <dsp:cNvPr id="0" name=""/>
        <dsp:cNvSpPr/>
      </dsp:nvSpPr>
      <dsp:spPr>
        <a:xfrm>
          <a:off x="5140642" y="463486"/>
          <a:ext cx="2996565" cy="10912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 True</a:t>
          </a:r>
        </a:p>
      </dsp:txBody>
      <dsp:txXfrm>
        <a:off x="5193915" y="516759"/>
        <a:ext cx="2890019" cy="984751"/>
      </dsp:txXfrm>
    </dsp:sp>
    <dsp:sp modelId="{6FA57600-2539-4B8B-830D-E3058D7C0658}">
      <dsp:nvSpPr>
        <dsp:cNvPr id="0" name=""/>
        <dsp:cNvSpPr/>
      </dsp:nvSpPr>
      <dsp:spPr>
        <a:xfrm>
          <a:off x="5140642" y="1691195"/>
          <a:ext cx="2996565" cy="10912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B. False</a:t>
          </a:r>
        </a:p>
      </dsp:txBody>
      <dsp:txXfrm>
        <a:off x="5193915" y="1744468"/>
        <a:ext cx="2890019" cy="984751"/>
      </dsp:txXfrm>
    </dsp:sp>
    <dsp:sp modelId="{481B42DE-67F4-497C-BBDE-099BDF1C64D2}">
      <dsp:nvSpPr>
        <dsp:cNvPr id="0" name=""/>
        <dsp:cNvSpPr/>
      </dsp:nvSpPr>
      <dsp:spPr>
        <a:xfrm>
          <a:off x="5140642" y="2918904"/>
          <a:ext cx="2996565" cy="10912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C. I don’t know</a:t>
          </a:r>
        </a:p>
      </dsp:txBody>
      <dsp:txXfrm>
        <a:off x="5193915" y="2972177"/>
        <a:ext cx="2890019" cy="9847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2F436-A9A0-4302-9DBC-F09BD97CC9D1}">
      <dsp:nvSpPr>
        <dsp:cNvPr id="0" name=""/>
        <dsp:cNvSpPr/>
      </dsp:nvSpPr>
      <dsp:spPr>
        <a:xfrm>
          <a:off x="0" y="583799"/>
          <a:ext cx="10972800" cy="2677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520700" rIns="851611" bIns="177800" numCol="1" spcCol="1270" anchor="t" anchorCtr="0">
          <a:noAutofit/>
        </a:bodyPr>
        <a:lstStyle/>
        <a:p>
          <a:pPr marL="228600" lvl="1" indent="-228600" algn="l" defTabSz="1111250" rtl="0" eaLnBrk="1" latinLnBrk="0" hangingPunct="1">
            <a:lnSpc>
              <a:spcPct val="90000"/>
            </a:lnSpc>
            <a:spcBef>
              <a:spcPct val="0"/>
            </a:spcBef>
            <a:spcAft>
              <a:spcPct val="15000"/>
            </a:spcAft>
            <a:buChar char="•"/>
          </a:pPr>
          <a:r>
            <a:rPr lang="en-US" sz="2500" kern="1200" dirty="0"/>
            <a:t> New-onset depression.</a:t>
          </a:r>
        </a:p>
        <a:p>
          <a:pPr marL="228600" lvl="1" indent="-228600" algn="l" defTabSz="1111250" rtl="0" eaLnBrk="1" latinLnBrk="0" hangingPunct="1">
            <a:lnSpc>
              <a:spcPct val="90000"/>
            </a:lnSpc>
            <a:spcBef>
              <a:spcPct val="0"/>
            </a:spcBef>
            <a:spcAft>
              <a:spcPct val="15000"/>
            </a:spcAft>
            <a:buChar char="•"/>
          </a:pPr>
          <a:r>
            <a:rPr lang="en-US" sz="2500" kern="1200" dirty="0"/>
            <a:t> Other anxiety disorders.</a:t>
          </a:r>
        </a:p>
        <a:p>
          <a:pPr marL="228600" lvl="1" indent="-228600" algn="l" defTabSz="1111250" rtl="0" eaLnBrk="1" latinLnBrk="0" hangingPunct="1">
            <a:lnSpc>
              <a:spcPct val="90000"/>
            </a:lnSpc>
            <a:spcBef>
              <a:spcPct val="0"/>
            </a:spcBef>
            <a:spcAft>
              <a:spcPct val="15000"/>
            </a:spcAft>
            <a:buChar char="•"/>
          </a:pPr>
          <a:r>
            <a:rPr lang="en-US" sz="2500" kern="1200" dirty="0"/>
            <a:t> Alcoholism or other substance use. </a:t>
          </a:r>
        </a:p>
        <a:p>
          <a:pPr marL="228600" lvl="1" indent="-228600" algn="l" defTabSz="1111250" rtl="0" eaLnBrk="1" latinLnBrk="0" hangingPunct="1">
            <a:lnSpc>
              <a:spcPct val="90000"/>
            </a:lnSpc>
            <a:spcBef>
              <a:spcPct val="0"/>
            </a:spcBef>
            <a:spcAft>
              <a:spcPct val="15000"/>
            </a:spcAft>
            <a:buChar char="•"/>
          </a:pPr>
          <a:r>
            <a:rPr lang="en-US" sz="2500" kern="1200" dirty="0"/>
            <a:t> Behavioral problems. </a:t>
          </a:r>
        </a:p>
        <a:p>
          <a:pPr marL="228600" lvl="1" indent="-228600" algn="l" defTabSz="1111250" rtl="0" eaLnBrk="1" latinLnBrk="0" hangingPunct="1">
            <a:lnSpc>
              <a:spcPct val="90000"/>
            </a:lnSpc>
            <a:spcBef>
              <a:spcPct val="0"/>
            </a:spcBef>
            <a:spcAft>
              <a:spcPct val="15000"/>
            </a:spcAft>
            <a:buChar char="•"/>
          </a:pPr>
          <a:r>
            <a:rPr lang="en-US" sz="2500" kern="1200" dirty="0"/>
            <a:t> Attention/Concentration/Memory problems.</a:t>
          </a:r>
        </a:p>
      </dsp:txBody>
      <dsp:txXfrm>
        <a:off x="0" y="583799"/>
        <a:ext cx="10972800" cy="2677500"/>
      </dsp:txXfrm>
    </dsp:sp>
    <dsp:sp modelId="{BAEF6BFE-ECBB-4C3B-8911-7CBA459828C7}">
      <dsp:nvSpPr>
        <dsp:cNvPr id="0" name=""/>
        <dsp:cNvSpPr/>
      </dsp:nvSpPr>
      <dsp:spPr>
        <a:xfrm>
          <a:off x="548640" y="214799"/>
          <a:ext cx="768096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111250" rtl="0" eaLnBrk="1" latinLnBrk="0" hangingPunct="1">
            <a:lnSpc>
              <a:spcPct val="90000"/>
            </a:lnSpc>
            <a:spcBef>
              <a:spcPct val="0"/>
            </a:spcBef>
            <a:spcAft>
              <a:spcPct val="35000"/>
            </a:spcAft>
            <a:buNone/>
          </a:pPr>
          <a:r>
            <a:rPr lang="en-US" sz="2500" kern="1200" dirty="0"/>
            <a:t>Prospective studies show that people may develop:</a:t>
          </a:r>
        </a:p>
      </dsp:txBody>
      <dsp:txXfrm>
        <a:off x="584666" y="250825"/>
        <a:ext cx="7608908" cy="665948"/>
      </dsp:txXfrm>
    </dsp:sp>
    <dsp:sp modelId="{A6F71B5E-9304-4A27-8EBB-84AC5CEC06BC}">
      <dsp:nvSpPr>
        <dsp:cNvPr id="0" name=""/>
        <dsp:cNvSpPr/>
      </dsp:nvSpPr>
      <dsp:spPr>
        <a:xfrm>
          <a:off x="0" y="3765299"/>
          <a:ext cx="109728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15912F-BE03-4EED-8C5D-F5A83151FF20}">
      <dsp:nvSpPr>
        <dsp:cNvPr id="0" name=""/>
        <dsp:cNvSpPr/>
      </dsp:nvSpPr>
      <dsp:spPr>
        <a:xfrm>
          <a:off x="548640" y="3396299"/>
          <a:ext cx="768096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111250" rtl="0" eaLnBrk="1" latinLnBrk="0" hangingPunct="1">
            <a:lnSpc>
              <a:spcPct val="90000"/>
            </a:lnSpc>
            <a:spcBef>
              <a:spcPct val="0"/>
            </a:spcBef>
            <a:spcAft>
              <a:spcPct val="35000"/>
            </a:spcAft>
            <a:buNone/>
          </a:pPr>
          <a:r>
            <a:rPr lang="en-US" sz="2500" kern="1200" dirty="0"/>
            <a:t>PTSD prevalence rate is ~8% in the general population.</a:t>
          </a:r>
        </a:p>
      </dsp:txBody>
      <dsp:txXfrm>
        <a:off x="584666" y="3432325"/>
        <a:ext cx="7608908" cy="665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6DCDF-67C3-4DCC-94EA-0F1C78FB292D}">
      <dsp:nvSpPr>
        <dsp:cNvPr id="0" name=""/>
        <dsp:cNvSpPr/>
      </dsp:nvSpPr>
      <dsp:spPr>
        <a:xfrm rot="5400000">
          <a:off x="1094579" y="1047085"/>
          <a:ext cx="1638319" cy="19746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8FCB9F-C9A3-41D6-8DFA-1631DBB1A974}">
      <dsp:nvSpPr>
        <dsp:cNvPr id="0" name=""/>
        <dsp:cNvSpPr/>
      </dsp:nvSpPr>
      <dsp:spPr>
        <a:xfrm>
          <a:off x="1471335" y="1324"/>
          <a:ext cx="2194024" cy="1316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DNA modifications</a:t>
          </a:r>
        </a:p>
      </dsp:txBody>
      <dsp:txXfrm>
        <a:off x="1509891" y="39880"/>
        <a:ext cx="2116912" cy="1239302"/>
      </dsp:txXfrm>
    </dsp:sp>
    <dsp:sp modelId="{8045A1F1-0B2E-48AE-9B02-3F22796BA041}">
      <dsp:nvSpPr>
        <dsp:cNvPr id="0" name=""/>
        <dsp:cNvSpPr/>
      </dsp:nvSpPr>
      <dsp:spPr>
        <a:xfrm rot="5400000">
          <a:off x="1094579" y="2692603"/>
          <a:ext cx="1638319" cy="19746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54006B-F986-494B-B786-40A054393E69}">
      <dsp:nvSpPr>
        <dsp:cNvPr id="0" name=""/>
        <dsp:cNvSpPr/>
      </dsp:nvSpPr>
      <dsp:spPr>
        <a:xfrm>
          <a:off x="1471335" y="1646842"/>
          <a:ext cx="2194024" cy="1316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 utero</a:t>
          </a:r>
        </a:p>
      </dsp:txBody>
      <dsp:txXfrm>
        <a:off x="1509891" y="1685398"/>
        <a:ext cx="2116912" cy="1239302"/>
      </dsp:txXfrm>
    </dsp:sp>
    <dsp:sp modelId="{8597536C-70B7-439A-9A27-42BDDFC06989}">
      <dsp:nvSpPr>
        <dsp:cNvPr id="0" name=""/>
        <dsp:cNvSpPr/>
      </dsp:nvSpPr>
      <dsp:spPr>
        <a:xfrm>
          <a:off x="1917338" y="3515362"/>
          <a:ext cx="2910853" cy="19746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3B1851-FC07-4917-B8FD-F544054418F4}">
      <dsp:nvSpPr>
        <dsp:cNvPr id="0" name=""/>
        <dsp:cNvSpPr/>
      </dsp:nvSpPr>
      <dsp:spPr>
        <a:xfrm>
          <a:off x="1471335" y="3292360"/>
          <a:ext cx="2194024" cy="1316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Memory</a:t>
          </a:r>
        </a:p>
      </dsp:txBody>
      <dsp:txXfrm>
        <a:off x="1509891" y="3330916"/>
        <a:ext cx="2116912" cy="1239302"/>
      </dsp:txXfrm>
    </dsp:sp>
    <dsp:sp modelId="{62695613-8CD1-4E22-A82F-D56B12703248}">
      <dsp:nvSpPr>
        <dsp:cNvPr id="0" name=""/>
        <dsp:cNvSpPr/>
      </dsp:nvSpPr>
      <dsp:spPr>
        <a:xfrm rot="16200000">
          <a:off x="4012631" y="2692603"/>
          <a:ext cx="1638319" cy="19746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82E132-4D8D-4E8A-986C-1E4373A9CF99}">
      <dsp:nvSpPr>
        <dsp:cNvPr id="0" name=""/>
        <dsp:cNvSpPr/>
      </dsp:nvSpPr>
      <dsp:spPr>
        <a:xfrm>
          <a:off x="4389387" y="3292360"/>
          <a:ext cx="2194024" cy="1316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Dominant family narratives</a:t>
          </a:r>
        </a:p>
      </dsp:txBody>
      <dsp:txXfrm>
        <a:off x="4427943" y="3330916"/>
        <a:ext cx="2116912" cy="1239302"/>
      </dsp:txXfrm>
    </dsp:sp>
    <dsp:sp modelId="{BC417A19-E07B-4296-8F20-94C3D8330ADC}">
      <dsp:nvSpPr>
        <dsp:cNvPr id="0" name=""/>
        <dsp:cNvSpPr/>
      </dsp:nvSpPr>
      <dsp:spPr>
        <a:xfrm rot="16200000">
          <a:off x="4012631" y="1047085"/>
          <a:ext cx="1638319" cy="19746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28EAF9-49F9-4B6C-879D-339F5417710F}">
      <dsp:nvSpPr>
        <dsp:cNvPr id="0" name=""/>
        <dsp:cNvSpPr/>
      </dsp:nvSpPr>
      <dsp:spPr>
        <a:xfrm>
          <a:off x="4389387" y="1646842"/>
          <a:ext cx="2194024" cy="1316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Cumulative emotional wounding</a:t>
          </a:r>
        </a:p>
      </dsp:txBody>
      <dsp:txXfrm>
        <a:off x="4427943" y="1685398"/>
        <a:ext cx="2116912" cy="1239302"/>
      </dsp:txXfrm>
    </dsp:sp>
    <dsp:sp modelId="{9B2BE3F1-0C0D-43BD-A03D-4249DF6150DB}">
      <dsp:nvSpPr>
        <dsp:cNvPr id="0" name=""/>
        <dsp:cNvSpPr/>
      </dsp:nvSpPr>
      <dsp:spPr>
        <a:xfrm>
          <a:off x="4835390" y="224326"/>
          <a:ext cx="2910853" cy="19746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5F0A07-0DDD-4270-88D4-1E5C97032A2A}">
      <dsp:nvSpPr>
        <dsp:cNvPr id="0" name=""/>
        <dsp:cNvSpPr/>
      </dsp:nvSpPr>
      <dsp:spPr>
        <a:xfrm>
          <a:off x="4389387" y="1324"/>
          <a:ext cx="2194024" cy="1316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Cultural messages, conditioning, and patterns</a:t>
          </a:r>
        </a:p>
      </dsp:txBody>
      <dsp:txXfrm>
        <a:off x="4427943" y="39880"/>
        <a:ext cx="2116912" cy="1239302"/>
      </dsp:txXfrm>
    </dsp:sp>
    <dsp:sp modelId="{1E3A4F9F-C174-422D-90ED-2573A2132B97}">
      <dsp:nvSpPr>
        <dsp:cNvPr id="0" name=""/>
        <dsp:cNvSpPr/>
      </dsp:nvSpPr>
      <dsp:spPr>
        <a:xfrm rot="5400000">
          <a:off x="6930684" y="1047085"/>
          <a:ext cx="1638319" cy="19746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0AECBD-01F2-4E2B-8A0A-4F26738C2C2D}">
      <dsp:nvSpPr>
        <dsp:cNvPr id="0" name=""/>
        <dsp:cNvSpPr/>
      </dsp:nvSpPr>
      <dsp:spPr>
        <a:xfrm>
          <a:off x="7307440" y="1324"/>
          <a:ext cx="2194024" cy="1316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Normalization of hatred, cruelty, and dehumanization</a:t>
          </a:r>
        </a:p>
      </dsp:txBody>
      <dsp:txXfrm>
        <a:off x="7345996" y="39880"/>
        <a:ext cx="2116912" cy="1239302"/>
      </dsp:txXfrm>
    </dsp:sp>
    <dsp:sp modelId="{F0BFE732-C797-434F-9B01-9875EC54A876}">
      <dsp:nvSpPr>
        <dsp:cNvPr id="0" name=""/>
        <dsp:cNvSpPr/>
      </dsp:nvSpPr>
      <dsp:spPr>
        <a:xfrm rot="5400000">
          <a:off x="6930684" y="2692603"/>
          <a:ext cx="1638319" cy="19746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D735D0-FC69-46E2-82F2-A02B271CBBD0}">
      <dsp:nvSpPr>
        <dsp:cNvPr id="0" name=""/>
        <dsp:cNvSpPr/>
      </dsp:nvSpPr>
      <dsp:spPr>
        <a:xfrm>
          <a:off x="7307440" y="1646842"/>
          <a:ext cx="2194024" cy="1316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Parents bypassing or not coping with their trauma</a:t>
          </a:r>
        </a:p>
      </dsp:txBody>
      <dsp:txXfrm>
        <a:off x="7345996" y="1685398"/>
        <a:ext cx="2116912" cy="1239302"/>
      </dsp:txXfrm>
    </dsp:sp>
    <dsp:sp modelId="{FD52892A-D742-4A94-91E7-31C78282F54A}">
      <dsp:nvSpPr>
        <dsp:cNvPr id="0" name=""/>
        <dsp:cNvSpPr/>
      </dsp:nvSpPr>
      <dsp:spPr>
        <a:xfrm>
          <a:off x="7307440" y="3292360"/>
          <a:ext cx="2194024" cy="1316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Aggressions and micro-aggressions</a:t>
          </a:r>
        </a:p>
      </dsp:txBody>
      <dsp:txXfrm>
        <a:off x="7345996" y="3330916"/>
        <a:ext cx="2116912" cy="12393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FCEE7-4CC5-42B8-B8C7-2747D60251FE}">
      <dsp:nvSpPr>
        <dsp:cNvPr id="0" name=""/>
        <dsp:cNvSpPr/>
      </dsp:nvSpPr>
      <dsp:spPr>
        <a:xfrm>
          <a:off x="4125" y="535252"/>
          <a:ext cx="2480667" cy="547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Physical</a:t>
          </a:r>
        </a:p>
      </dsp:txBody>
      <dsp:txXfrm>
        <a:off x="4125" y="535252"/>
        <a:ext cx="2480667" cy="547200"/>
      </dsp:txXfrm>
    </dsp:sp>
    <dsp:sp modelId="{625E227C-1DAB-4E7F-9B8C-506491716A7F}">
      <dsp:nvSpPr>
        <dsp:cNvPr id="0" name=""/>
        <dsp:cNvSpPr/>
      </dsp:nvSpPr>
      <dsp:spPr>
        <a:xfrm>
          <a:off x="4125" y="1082452"/>
          <a:ext cx="2480667" cy="2992393"/>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kern="1200" dirty="0"/>
            <a:t>Experiencing caregiving challenges related to children with special needs (for example, disabilities, mental health issues, chronic physical illnesses)</a:t>
          </a:r>
          <a:endParaRPr lang="en-US" sz="1900" kern="1200" dirty="0"/>
        </a:p>
      </dsp:txBody>
      <dsp:txXfrm>
        <a:off x="4125" y="1082452"/>
        <a:ext cx="2480667" cy="2992393"/>
      </dsp:txXfrm>
    </dsp:sp>
    <dsp:sp modelId="{02319357-124C-4770-9E7B-0A77E50E239B}">
      <dsp:nvSpPr>
        <dsp:cNvPr id="0" name=""/>
        <dsp:cNvSpPr/>
      </dsp:nvSpPr>
      <dsp:spPr>
        <a:xfrm>
          <a:off x="2832086" y="535252"/>
          <a:ext cx="2480667" cy="547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Psychological</a:t>
          </a:r>
        </a:p>
      </dsp:txBody>
      <dsp:txXfrm>
        <a:off x="2832086" y="535252"/>
        <a:ext cx="2480667" cy="547200"/>
      </dsp:txXfrm>
    </dsp:sp>
    <dsp:sp modelId="{4DE9D2D8-5092-41DF-97ED-6F585F0CEB65}">
      <dsp:nvSpPr>
        <dsp:cNvPr id="0" name=""/>
        <dsp:cNvSpPr/>
      </dsp:nvSpPr>
      <dsp:spPr>
        <a:xfrm>
          <a:off x="2832086" y="1082452"/>
          <a:ext cx="2480667" cy="2992393"/>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kern="1200" dirty="0"/>
            <a:t>Families with adults with low levels of education</a:t>
          </a:r>
          <a:endParaRPr lang="en-US" sz="1900" kern="1200" dirty="0"/>
        </a:p>
        <a:p>
          <a:pPr marL="171450" lvl="1" indent="-171450" algn="l" defTabSz="844550">
            <a:lnSpc>
              <a:spcPct val="90000"/>
            </a:lnSpc>
            <a:spcBef>
              <a:spcPct val="0"/>
            </a:spcBef>
            <a:spcAft>
              <a:spcPct val="15000"/>
            </a:spcAft>
            <a:buChar char="•"/>
          </a:pPr>
          <a:r>
            <a:rPr lang="en-US" sz="1900" b="0" i="0" kern="1200" dirty="0"/>
            <a:t>Families with caregivers who were abused or neglected as children</a:t>
          </a:r>
          <a:endParaRPr lang="en-US" sz="1900" kern="1200" dirty="0"/>
        </a:p>
      </dsp:txBody>
      <dsp:txXfrm>
        <a:off x="2832086" y="1082452"/>
        <a:ext cx="2480667" cy="2992393"/>
      </dsp:txXfrm>
    </dsp:sp>
    <dsp:sp modelId="{7F0F038F-68BD-4ED2-88DD-5093952C1B30}">
      <dsp:nvSpPr>
        <dsp:cNvPr id="0" name=""/>
        <dsp:cNvSpPr/>
      </dsp:nvSpPr>
      <dsp:spPr>
        <a:xfrm>
          <a:off x="5660046" y="535252"/>
          <a:ext cx="2480667" cy="547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Social</a:t>
          </a:r>
        </a:p>
      </dsp:txBody>
      <dsp:txXfrm>
        <a:off x="5660046" y="535252"/>
        <a:ext cx="2480667" cy="547200"/>
      </dsp:txXfrm>
    </dsp:sp>
    <dsp:sp modelId="{5EF00E7B-4743-4FE4-B458-69324BCA7106}">
      <dsp:nvSpPr>
        <dsp:cNvPr id="0" name=""/>
        <dsp:cNvSpPr/>
      </dsp:nvSpPr>
      <dsp:spPr>
        <a:xfrm>
          <a:off x="5660046" y="1082452"/>
          <a:ext cx="2480667" cy="2992393"/>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kern="1200" dirty="0"/>
            <a:t>Families with high conflict and negative communication styles</a:t>
          </a:r>
          <a:endParaRPr lang="en-US" sz="1900" kern="1200" dirty="0"/>
        </a:p>
        <a:p>
          <a:pPr marL="171450" lvl="1" indent="-171450" algn="l" defTabSz="844550">
            <a:lnSpc>
              <a:spcPct val="90000"/>
            </a:lnSpc>
            <a:spcBef>
              <a:spcPct val="0"/>
            </a:spcBef>
            <a:spcAft>
              <a:spcPct val="15000"/>
            </a:spcAft>
            <a:buChar char="•"/>
          </a:pPr>
          <a:r>
            <a:rPr lang="en-US" sz="1900" b="0" i="0" kern="1200" dirty="0"/>
            <a:t>Children and youth with few or no friends or with friends who engage in aggressive or delinquent behavior</a:t>
          </a:r>
          <a:endParaRPr lang="en-US" sz="1900" kern="1200" dirty="0"/>
        </a:p>
      </dsp:txBody>
      <dsp:txXfrm>
        <a:off x="5660046" y="1082452"/>
        <a:ext cx="2480667" cy="2992393"/>
      </dsp:txXfrm>
    </dsp:sp>
    <dsp:sp modelId="{9CECE8A6-C9FB-4163-BB3A-3BF7210D4EC2}">
      <dsp:nvSpPr>
        <dsp:cNvPr id="0" name=""/>
        <dsp:cNvSpPr/>
      </dsp:nvSpPr>
      <dsp:spPr>
        <a:xfrm>
          <a:off x="8488007" y="535252"/>
          <a:ext cx="2480667" cy="547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Moral</a:t>
          </a:r>
        </a:p>
      </dsp:txBody>
      <dsp:txXfrm>
        <a:off x="8488007" y="535252"/>
        <a:ext cx="2480667" cy="547200"/>
      </dsp:txXfrm>
    </dsp:sp>
    <dsp:sp modelId="{869EA55F-091F-4517-8487-F3075DA50FF9}">
      <dsp:nvSpPr>
        <dsp:cNvPr id="0" name=""/>
        <dsp:cNvSpPr/>
      </dsp:nvSpPr>
      <dsp:spPr>
        <a:xfrm>
          <a:off x="8488007" y="1082452"/>
          <a:ext cx="2480667" cy="2992393"/>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kern="1200" dirty="0"/>
            <a:t>Families with attitudes accepting of or justifying violence or aggression</a:t>
          </a:r>
          <a:endParaRPr lang="en-US" sz="1900" kern="1200" dirty="0"/>
        </a:p>
      </dsp:txBody>
      <dsp:txXfrm>
        <a:off x="8488007" y="1082452"/>
        <a:ext cx="2480667" cy="2992393"/>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0.08434</cdr:x>
      <cdr:y>0.03927</cdr:y>
    </cdr:from>
    <cdr:to>
      <cdr:x>0.40772</cdr:x>
      <cdr:y>0.34419</cdr:y>
    </cdr:to>
    <cdr:sp macro="" textlink="">
      <cdr:nvSpPr>
        <cdr:cNvPr id="2" name="TextBox 1">
          <a:extLst xmlns:a="http://schemas.openxmlformats.org/drawingml/2006/main">
            <a:ext uri="{FF2B5EF4-FFF2-40B4-BE49-F238E27FC236}">
              <a16:creationId xmlns:a16="http://schemas.microsoft.com/office/drawing/2014/main" id="{44E098AF-829B-42E9-3429-00733F1075DF}"/>
            </a:ext>
          </a:extLst>
        </cdr:cNvPr>
        <cdr:cNvSpPr txBox="1"/>
      </cdr:nvSpPr>
      <cdr:spPr>
        <a:xfrm xmlns:a="http://schemas.openxmlformats.org/drawingml/2006/main">
          <a:off x="925409" y="181019"/>
          <a:ext cx="3548418" cy="140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Study included 125,123 youth ages 12 to 17 enrolled in Medicaid in Washington State in 2008.</a:t>
          </a:r>
        </a:p>
        <a:p xmlns:a="http://schemas.openxmlformats.org/drawingml/2006/main">
          <a:r>
            <a:rPr lang="en-US" sz="1600" dirty="0"/>
            <a:t>-32% had no adverse experience.</a:t>
          </a:r>
        </a:p>
        <a:p xmlns:a="http://schemas.openxmlformats.org/drawingml/2006/main">
          <a:r>
            <a:rPr lang="en-US" sz="1600" dirty="0"/>
            <a:t>-23% had one adverse experience.</a:t>
          </a:r>
        </a:p>
      </cdr:txBody>
    </cdr:sp>
  </cdr:relSizeAnchor>
</c:userShapes>
</file>

<file path=ppt/drawings/drawing2.xml><?xml version="1.0" encoding="utf-8"?>
<c:userShapes xmlns:c="http://schemas.openxmlformats.org/drawingml/2006/chart">
  <cdr:relSizeAnchor xmlns:cdr="http://schemas.openxmlformats.org/drawingml/2006/chartDrawing">
    <cdr:from>
      <cdr:x>0.5408</cdr:x>
      <cdr:y>0.07479</cdr:y>
    </cdr:from>
    <cdr:to>
      <cdr:x>0.98798</cdr:x>
      <cdr:y>0.27433</cdr:y>
    </cdr:to>
    <cdr:sp macro="" textlink="">
      <cdr:nvSpPr>
        <cdr:cNvPr id="2" name="TextBox 1">
          <a:extLst xmlns:a="http://schemas.openxmlformats.org/drawingml/2006/main">
            <a:ext uri="{FF2B5EF4-FFF2-40B4-BE49-F238E27FC236}">
              <a16:creationId xmlns:a16="http://schemas.microsoft.com/office/drawing/2014/main" id="{44E098AF-829B-42E9-3429-00733F1075DF}"/>
            </a:ext>
          </a:extLst>
        </cdr:cNvPr>
        <cdr:cNvSpPr txBox="1"/>
      </cdr:nvSpPr>
      <cdr:spPr>
        <a:xfrm xmlns:a="http://schemas.openxmlformats.org/drawingml/2006/main">
          <a:off x="5934137" y="344793"/>
          <a:ext cx="4906734" cy="919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Study included 125,123 youth ages 12 to 17 enrolled in Medicaid in Washington State in 2008.</a:t>
          </a:r>
        </a:p>
      </cdr:txBody>
    </cdr:sp>
  </cdr:relSizeAnchor>
</c:userShapes>
</file>

<file path=ppt/drawings/drawing3.xml><?xml version="1.0" encoding="utf-8"?>
<c:userShapes xmlns:c="http://schemas.openxmlformats.org/drawingml/2006/chart">
  <cdr:relSizeAnchor xmlns:cdr="http://schemas.openxmlformats.org/drawingml/2006/chartDrawing">
    <cdr:from>
      <cdr:x>0.43884</cdr:x>
      <cdr:y>0.48406</cdr:y>
    </cdr:from>
    <cdr:to>
      <cdr:x>0.57341</cdr:x>
      <cdr:y>0.78158</cdr:y>
    </cdr:to>
    <cdr:sp macro="" textlink="">
      <cdr:nvSpPr>
        <cdr:cNvPr id="2" name="Arrow: Right 1">
          <a:extLst xmlns:a="http://schemas.openxmlformats.org/drawingml/2006/main">
            <a:ext uri="{FF2B5EF4-FFF2-40B4-BE49-F238E27FC236}">
              <a16:creationId xmlns:a16="http://schemas.microsoft.com/office/drawing/2014/main" id="{74F1AE52-7ACD-54B8-1E94-3ED025AF7E39}"/>
            </a:ext>
          </a:extLst>
        </cdr:cNvPr>
        <cdr:cNvSpPr/>
      </cdr:nvSpPr>
      <cdr:spPr>
        <a:xfrm xmlns:a="http://schemas.openxmlformats.org/drawingml/2006/main">
          <a:off x="4815304" y="2231571"/>
          <a:ext cx="1476640" cy="1371600"/>
        </a:xfrm>
        <a:prstGeom xmlns:a="http://schemas.openxmlformats.org/drawingml/2006/main" prst="rightArrow">
          <a:avLst/>
        </a:prstGeom>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dirty="0"/>
            <a:t>94.03% increase</a:t>
          </a:r>
        </a:p>
      </cdr:txBody>
    </cdr:sp>
  </cdr:relSizeAnchor>
  <cdr:relSizeAnchor xmlns:cdr="http://schemas.openxmlformats.org/drawingml/2006/chartDrawing">
    <cdr:from>
      <cdr:x>0.68256</cdr:x>
      <cdr:y>0.04408</cdr:y>
    </cdr:from>
    <cdr:to>
      <cdr:x>0.81713</cdr:x>
      <cdr:y>0.3416</cdr:y>
    </cdr:to>
    <cdr:sp macro="" textlink="">
      <cdr:nvSpPr>
        <cdr:cNvPr id="3" name="Arrow: Right 2">
          <a:extLst xmlns:a="http://schemas.openxmlformats.org/drawingml/2006/main">
            <a:ext uri="{FF2B5EF4-FFF2-40B4-BE49-F238E27FC236}">
              <a16:creationId xmlns:a16="http://schemas.microsoft.com/office/drawing/2014/main" id="{8F8E1E26-FF42-B1FE-3A89-66A8B9E79502}"/>
            </a:ext>
          </a:extLst>
        </cdr:cNvPr>
        <cdr:cNvSpPr/>
      </cdr:nvSpPr>
      <cdr:spPr>
        <a:xfrm xmlns:a="http://schemas.openxmlformats.org/drawingml/2006/main">
          <a:off x="7489561" y="203199"/>
          <a:ext cx="1476640" cy="1371600"/>
        </a:xfrm>
        <a:prstGeom xmlns:a="http://schemas.openxmlformats.org/drawingml/2006/main" prst="rightArrow">
          <a:avLst/>
        </a:prstGeom>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dirty="0"/>
            <a:t>20.05% increase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B088D-972B-46E7-AFF8-267040F4E2D0}" type="datetimeFigureOut">
              <a:rPr lang="en-US" smtClean="0"/>
              <a:t>10/25/2022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2B837-EF8A-4FE9-A595-8D427EA6D8C5}" type="slidenum">
              <a:rPr lang="en-US" smtClean="0"/>
              <a:t>‹#›</a:t>
            </a:fld>
            <a:endParaRPr lang="en-US" dirty="0"/>
          </a:p>
        </p:txBody>
      </p:sp>
    </p:spTree>
    <p:extLst>
      <p:ext uri="{BB962C8B-B14F-4D97-AF65-F5344CB8AC3E}">
        <p14:creationId xmlns:p14="http://schemas.microsoft.com/office/powerpoint/2010/main" val="31942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stress is broadly categorized in this basic way.  We all experience what is known as “good stress” which is a part of every day life.  Our bodies and brains are able to handle this.  The next stage is tolerable stress and this is more severe but the person’s body and mind are still able to return to baseline or some sense of normal for that person.</a:t>
            </a:r>
          </a:p>
          <a:p>
            <a:endParaRPr lang="en-US" baseline="0" dirty="0"/>
          </a:p>
          <a:p>
            <a:r>
              <a:rPr lang="en-US" baseline="0" dirty="0"/>
              <a:t>The type of stress we are talking about when we say “toxid or bad” stress is a level of stress that derails a person’s capacity to return to homeostasis.  If someone has repeated exposure to toxic stress then this can reset his/her biology more permanently.  This can derail development as well.  </a:t>
            </a:r>
            <a:endParaRPr lang="en-US" dirty="0"/>
          </a:p>
        </p:txBody>
      </p:sp>
      <p:sp>
        <p:nvSpPr>
          <p:cNvPr id="4" name="Slide Number Placeholder 3"/>
          <p:cNvSpPr>
            <a:spLocks noGrp="1"/>
          </p:cNvSpPr>
          <p:nvPr>
            <p:ph type="sldNum" sz="quarter" idx="10"/>
          </p:nvPr>
        </p:nvSpPr>
        <p:spPr/>
        <p:txBody>
          <a:bodyPr/>
          <a:lstStyle/>
          <a:p>
            <a:fld id="{A9807B86-90E8-4A62-8CE4-9F15D16749B5}" type="slidenum">
              <a:rPr lang="en-US" smtClean="0"/>
              <a:pPr/>
              <a:t>6</a:t>
            </a:fld>
            <a:endParaRPr lang="en-US" dirty="0"/>
          </a:p>
        </p:txBody>
      </p:sp>
    </p:spTree>
    <p:extLst>
      <p:ext uri="{BB962C8B-B14F-4D97-AF65-F5344CB8AC3E}">
        <p14:creationId xmlns:p14="http://schemas.microsoft.com/office/powerpoint/2010/main" val="4042795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there may be a causal relationship between SUD and PTSD, but it is difficult to determine, as most research focuses on onset of substance use, rather than the onset of the SUD. </a:t>
            </a:r>
          </a:p>
        </p:txBody>
      </p:sp>
      <p:sp>
        <p:nvSpPr>
          <p:cNvPr id="4" name="Slide Number Placeholder 3"/>
          <p:cNvSpPr>
            <a:spLocks noGrp="1"/>
          </p:cNvSpPr>
          <p:nvPr>
            <p:ph type="sldNum" sz="quarter" idx="5"/>
          </p:nvPr>
        </p:nvSpPr>
        <p:spPr/>
        <p:txBody>
          <a:bodyPr/>
          <a:lstStyle/>
          <a:p>
            <a:fld id="{0372B837-EF8A-4FE9-A595-8D427EA6D8C5}" type="slidenum">
              <a:rPr lang="en-US" smtClean="0"/>
              <a:t>42</a:t>
            </a:fld>
            <a:endParaRPr lang="en-US" dirty="0"/>
          </a:p>
        </p:txBody>
      </p:sp>
    </p:spTree>
    <p:extLst>
      <p:ext uri="{BB962C8B-B14F-4D97-AF65-F5344CB8AC3E}">
        <p14:creationId xmlns:p14="http://schemas.microsoft.com/office/powerpoint/2010/main" val="320923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TIC means understanding the stress response.</a:t>
            </a:r>
          </a:p>
        </p:txBody>
      </p:sp>
      <p:sp>
        <p:nvSpPr>
          <p:cNvPr id="4" name="Slide Number Placeholder 3"/>
          <p:cNvSpPr>
            <a:spLocks noGrp="1"/>
          </p:cNvSpPr>
          <p:nvPr>
            <p:ph type="sldNum" sz="quarter" idx="5"/>
          </p:nvPr>
        </p:nvSpPr>
        <p:spPr/>
        <p:txBody>
          <a:bodyPr/>
          <a:lstStyle/>
          <a:p>
            <a:fld id="{0372B837-EF8A-4FE9-A595-8D427EA6D8C5}" type="slidenum">
              <a:rPr lang="en-US" smtClean="0"/>
              <a:t>50</a:t>
            </a:fld>
            <a:endParaRPr lang="en-US" dirty="0"/>
          </a:p>
        </p:txBody>
      </p:sp>
    </p:spTree>
    <p:extLst>
      <p:ext uri="{BB962C8B-B14F-4D97-AF65-F5344CB8AC3E}">
        <p14:creationId xmlns:p14="http://schemas.microsoft.com/office/powerpoint/2010/main" val="2258237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398463" y="696913"/>
            <a:ext cx="6188075" cy="3481387"/>
          </a:xfrm>
          <a:ln/>
        </p:spPr>
      </p:sp>
      <p:sp>
        <p:nvSpPr>
          <p:cNvPr id="128003" name="Notes Placeholder 2"/>
          <p:cNvSpPr>
            <a:spLocks noGrp="1"/>
          </p:cNvSpPr>
          <p:nvPr>
            <p:ph type="body" idx="1"/>
          </p:nvPr>
        </p:nvSpPr>
        <p:spPr>
          <a:noFill/>
          <a:ln/>
        </p:spPr>
        <p:txBody>
          <a:bodyPr/>
          <a:lstStyle/>
          <a:p>
            <a:endParaRPr lang="en-US" dirty="0"/>
          </a:p>
        </p:txBody>
      </p:sp>
      <p:sp>
        <p:nvSpPr>
          <p:cNvPr id="128004" name="Slide Number Placeholder 3"/>
          <p:cNvSpPr>
            <a:spLocks noGrp="1"/>
          </p:cNvSpPr>
          <p:nvPr>
            <p:ph type="sldNum" sz="quarter" idx="5"/>
          </p:nvPr>
        </p:nvSpPr>
        <p:spPr>
          <a:noFill/>
        </p:spPr>
        <p:txBody>
          <a:bodyPr/>
          <a:lstStyle/>
          <a:p>
            <a:fld id="{5EB2F10D-731A-426C-ADE2-2D7DF6FAF6C5}" type="slidenum">
              <a:rPr lang="en-US" smtClean="0"/>
              <a:pPr/>
              <a:t>51</a:t>
            </a:fld>
            <a:endParaRPr lang="en-US" dirty="0"/>
          </a:p>
        </p:txBody>
      </p:sp>
    </p:spTree>
    <p:extLst>
      <p:ext uri="{BB962C8B-B14F-4D97-AF65-F5344CB8AC3E}">
        <p14:creationId xmlns:p14="http://schemas.microsoft.com/office/powerpoint/2010/main" val="1824912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EE643F-2B20-464B-BA61-E84120CA941C}" type="slidenum">
              <a:rPr lang="en-US" smtClean="0"/>
              <a:pPr/>
              <a:t>52</a:t>
            </a:fld>
            <a:endParaRPr lang="en-US" dirty="0"/>
          </a:p>
        </p:txBody>
      </p:sp>
    </p:spTree>
    <p:extLst>
      <p:ext uri="{BB962C8B-B14F-4D97-AF65-F5344CB8AC3E}">
        <p14:creationId xmlns:p14="http://schemas.microsoft.com/office/powerpoint/2010/main" val="2368475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Enhance protective factors and reverse or reduce risk factors. Find out what could stop a youth or young adult from starting or continuing substance use and what might contribute to or encourage substance use in their lives. Some examples for either category could be extracurricular activities, home life, connection to spiritual or religious organizations, and peer group.</a:t>
            </a:r>
          </a:p>
          <a:p>
            <a:r>
              <a:rPr lang="en-US" dirty="0"/>
              <a:t>Address all forms of substance use, including underage use, illicit substance use, and inappropriate use of purchased items and medications. Sometimes, people will minimize underage drinking through normalizing the behavior. It is important to educate on how underage drinking could lead to current and future consequences.</a:t>
            </a:r>
          </a:p>
          <a:p>
            <a:r>
              <a:rPr lang="en-US" dirty="0"/>
              <a:t>Address community substance use, modifying risk factors and strengthening protective factors. If there are high incidents of substance use and consequences in the local media, address that with the youth and young adult population and find out how the incidents impact them. Encourage the youth and young adults to identify the positives in the community that can help the youth or young adult if they are in a situation that could lead to substance use.</a:t>
            </a:r>
          </a:p>
          <a:p>
            <a:r>
              <a:rPr lang="en-US" dirty="0"/>
              <a:t>Address risks specific to age, gender, race, and ethnicity. Inform the youth and young adults of their risks based on demographics.</a:t>
            </a:r>
          </a:p>
          <a:p>
            <a:r>
              <a:rPr lang="en-US" dirty="0"/>
              <a:t>Include families in prevention efforts. Everyone needs to receive the same education and information. Ensure that any education received by student is also received by the family, and vice versa.</a:t>
            </a:r>
          </a:p>
          <a:p>
            <a:r>
              <a:rPr lang="en-US" dirty="0"/>
              <a:t>Identify risk factors beginning in preschool (aggression, poor social skills, academic difficulties) and continue to monitor throughout all academic levels, focusing on school transitions. When risk factors are identified, help can be provided to the student and the family. Any help or education provided needs to be both age and developmentally appropriate.</a:t>
            </a:r>
          </a:p>
          <a:p>
            <a:r>
              <a:rPr lang="en-US" dirty="0"/>
              <a:t>Include school-based and family-based programs, as well as faith-based organizations and the media. Prevention efforts are focused on all areas that can influence students and their families. Providing uniform education concepts ensures that everyone has the same message and can focus on the same efforts.</a:t>
            </a:r>
          </a:p>
          <a:p>
            <a:r>
              <a:rPr lang="en-US" dirty="0"/>
              <a:t>Programs are long-term and continued across every grade level. Having one week on substance use and prevention in health class every couple of years is not effective. Prevention programs are age appropriate and can discuss risky behaviors at any age.</a:t>
            </a:r>
          </a:p>
          <a:p>
            <a:r>
              <a:rPr lang="en-US" dirty="0"/>
              <a:t>Reward positive behaviors. Identify behaviors that are positive and identify rewards students will get for having positive behaviors. Rewards do not need to be monetary. Sometimes giving praise and attention is enough of a reward.</a:t>
            </a:r>
          </a:p>
          <a:p>
            <a:endParaRPr lang="en-US" dirty="0"/>
          </a:p>
        </p:txBody>
      </p:sp>
      <p:sp>
        <p:nvSpPr>
          <p:cNvPr id="4" name="Slide Number Placeholder 3"/>
          <p:cNvSpPr>
            <a:spLocks noGrp="1"/>
          </p:cNvSpPr>
          <p:nvPr>
            <p:ph type="sldNum" sz="quarter" idx="5"/>
          </p:nvPr>
        </p:nvSpPr>
        <p:spPr/>
        <p:txBody>
          <a:bodyPr/>
          <a:lstStyle/>
          <a:p>
            <a:fld id="{0372B837-EF8A-4FE9-A595-8D427EA6D8C5}" type="slidenum">
              <a:rPr lang="en-US" smtClean="0"/>
              <a:t>71</a:t>
            </a:fld>
            <a:endParaRPr lang="en-US" dirty="0"/>
          </a:p>
        </p:txBody>
      </p:sp>
    </p:spTree>
    <p:extLst>
      <p:ext uri="{BB962C8B-B14F-4D97-AF65-F5344CB8AC3E}">
        <p14:creationId xmlns:p14="http://schemas.microsoft.com/office/powerpoint/2010/main" val="3776736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on this slide, there are age-appropriate ways to incorporate prevention programs into schools. You can also see that some of the prevention programs, such as communication and academic support, are across academic levels. This span reinforces that prevention efforts are to be sustained throughout the education continuum, rather than a one-time effort.</a:t>
            </a:r>
          </a:p>
          <a:p>
            <a:endParaRPr lang="en-US" dirty="0"/>
          </a:p>
          <a:p>
            <a:r>
              <a:rPr lang="en-US" dirty="0"/>
              <a:t>Teachers are agents of change and crucial to prevention efforts. Teachers can provide accurate information to students about the dangers of substance use, as well as identify students that might be at higher risk to engage in substance use. Pennsylvania promotes prevention programs and there is a list of Pennsylvania Department of Education resources for prevention programs in the Resources section of this presentation.</a:t>
            </a:r>
          </a:p>
        </p:txBody>
      </p:sp>
      <p:sp>
        <p:nvSpPr>
          <p:cNvPr id="4" name="Slide Number Placeholder 3"/>
          <p:cNvSpPr>
            <a:spLocks noGrp="1"/>
          </p:cNvSpPr>
          <p:nvPr>
            <p:ph type="sldNum" sz="quarter" idx="5"/>
          </p:nvPr>
        </p:nvSpPr>
        <p:spPr/>
        <p:txBody>
          <a:bodyPr/>
          <a:lstStyle/>
          <a:p>
            <a:fld id="{0372B837-EF8A-4FE9-A595-8D427EA6D8C5}" type="slidenum">
              <a:rPr lang="en-US" smtClean="0"/>
              <a:t>72</a:t>
            </a:fld>
            <a:endParaRPr lang="en-US" dirty="0"/>
          </a:p>
        </p:txBody>
      </p:sp>
    </p:spTree>
    <p:extLst>
      <p:ext uri="{BB962C8B-B14F-4D97-AF65-F5344CB8AC3E}">
        <p14:creationId xmlns:p14="http://schemas.microsoft.com/office/powerpoint/2010/main" val="2258200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and address as soon as possible. Especially if someone is using opioids knowingly or unknowingly. At minimum, the student will need education on overdose risk as well as education on naloxone.</a:t>
            </a:r>
          </a:p>
          <a:p>
            <a:r>
              <a:rPr lang="en-US" dirty="0"/>
              <a:t>Recognize benefits of intervention with all substance use, regardless of progression in the disease process. Incorporate harm reduction as an intervention.</a:t>
            </a:r>
          </a:p>
          <a:p>
            <a:r>
              <a:rPr lang="en-US" dirty="0"/>
              <a:t>Use routine medical appointments to screen for substance use and sexually transmitted infections. </a:t>
            </a:r>
          </a:p>
          <a:p>
            <a:r>
              <a:rPr lang="en-US" dirty="0"/>
              <a:t>Legal mandates or family pressure may reinforce treatment. Acknowledge external influence for treatment and explore the student’s thoughts about the mandates or pressure.</a:t>
            </a:r>
          </a:p>
          <a:p>
            <a:r>
              <a:rPr lang="en-US" dirty="0"/>
              <a:t>Focus on needs of the person, not limiting to substance use only. Sometimes, students may have untreated mental health, may experience food insecurity or instable housing, or have other safety needs that must be addressed prior focusing on substance use.</a:t>
            </a:r>
          </a:p>
          <a:p>
            <a:r>
              <a:rPr lang="en-US" dirty="0"/>
              <a:t>Use behavioral therapies. Talk therapies, such as cognitive behavioral therapy, are evidence-based to treat substance use disorders.</a:t>
            </a:r>
          </a:p>
          <a:p>
            <a:r>
              <a:rPr lang="en-US" dirty="0"/>
              <a:t>Involve the family and community in treatment. Assess the student for natural supports and help the student identify how the supports can be effective with supporting the student healthy activities and behaviors, rather than substance use.</a:t>
            </a:r>
          </a:p>
          <a:p>
            <a:r>
              <a:rPr lang="en-US" dirty="0"/>
              <a:t>Identify and address violence, abuse, and suicide risk. Routine screening and ongoing assessments help to identify risks. Provide resources when risks are identified. Promote 988 with all students, but especially those who are assessed as a risk to suicide.</a:t>
            </a:r>
          </a:p>
          <a:p>
            <a:r>
              <a:rPr lang="en-US" dirty="0"/>
              <a:t>Ongoing monitoring of substance use. Recognize that substance use may not stop abruptly. Incorporate harm reduction into treatment, which might include asking a student to cut back on their substance use, rather than stopping completely. If a student is using opioids or at risk of using opioids unknowingly, ensure that naloxone is available to the student and their family. Talk with the student about overdose risks and explore pharmacotherapy options.</a:t>
            </a:r>
          </a:p>
          <a:p>
            <a:r>
              <a:rPr lang="en-US" dirty="0"/>
              <a:t>Support adequate treatment stays and care across the continuum. If a student is not able to be managed at an outpatient service, refer the student to a residential program to stabilize. Consider involving certified recovery specialists (CRS) services for students who are difficult to engage in traditional talk therapies.</a:t>
            </a:r>
          </a:p>
          <a:p>
            <a:endParaRPr lang="en-US" dirty="0"/>
          </a:p>
        </p:txBody>
      </p:sp>
      <p:sp>
        <p:nvSpPr>
          <p:cNvPr id="4" name="Slide Number Placeholder 3"/>
          <p:cNvSpPr>
            <a:spLocks noGrp="1"/>
          </p:cNvSpPr>
          <p:nvPr>
            <p:ph type="sldNum" sz="quarter" idx="5"/>
          </p:nvPr>
        </p:nvSpPr>
        <p:spPr/>
        <p:txBody>
          <a:bodyPr/>
          <a:lstStyle/>
          <a:p>
            <a:fld id="{0372B837-EF8A-4FE9-A595-8D427EA6D8C5}" type="slidenum">
              <a:rPr lang="en-US" smtClean="0"/>
              <a:t>73</a:t>
            </a:fld>
            <a:endParaRPr lang="en-US" dirty="0"/>
          </a:p>
        </p:txBody>
      </p:sp>
    </p:spTree>
    <p:extLst>
      <p:ext uri="{BB962C8B-B14F-4D97-AF65-F5344CB8AC3E}">
        <p14:creationId xmlns:p14="http://schemas.microsoft.com/office/powerpoint/2010/main" val="1305318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381000" y="685800"/>
            <a:ext cx="6096000" cy="3429000"/>
          </a:xfrm>
          <a:ln/>
        </p:spPr>
      </p:sp>
      <p:sp>
        <p:nvSpPr>
          <p:cNvPr id="138243" name="Notes Placeholder 2"/>
          <p:cNvSpPr>
            <a:spLocks noGrp="1"/>
          </p:cNvSpPr>
          <p:nvPr>
            <p:ph type="body" idx="1"/>
          </p:nvPr>
        </p:nvSpPr>
        <p:spPr>
          <a:noFill/>
          <a:ln/>
        </p:spPr>
        <p:txBody>
          <a:bodyPr/>
          <a:lstStyle/>
          <a:p>
            <a:endParaRPr lang="en-US" dirty="0"/>
          </a:p>
        </p:txBody>
      </p:sp>
      <p:sp>
        <p:nvSpPr>
          <p:cNvPr id="138244" name="Slide Number Placeholder 3"/>
          <p:cNvSpPr>
            <a:spLocks noGrp="1"/>
          </p:cNvSpPr>
          <p:nvPr>
            <p:ph type="sldNum" sz="quarter" idx="5"/>
          </p:nvPr>
        </p:nvSpPr>
        <p:spPr>
          <a:noFill/>
        </p:spPr>
        <p:txBody>
          <a:bodyPr/>
          <a:lstStyle/>
          <a:p>
            <a:fld id="{A9296B77-E78F-49BD-97C1-10BC2D5A5F05}" type="slidenum">
              <a:rPr lang="en-US" smtClean="0"/>
              <a:pPr/>
              <a:t>77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back to what we covered already…safety first!</a:t>
            </a:r>
          </a:p>
          <a:p>
            <a:r>
              <a:rPr lang="en-US" baseline="0" dirty="0"/>
              <a:t>Then education and engagement around options…this is where informed consent comes into play.</a:t>
            </a:r>
          </a:p>
          <a:p>
            <a:endParaRPr lang="en-US" dirty="0"/>
          </a:p>
        </p:txBody>
      </p:sp>
      <p:sp>
        <p:nvSpPr>
          <p:cNvPr id="4" name="Slide Number Placeholder 3"/>
          <p:cNvSpPr>
            <a:spLocks noGrp="1"/>
          </p:cNvSpPr>
          <p:nvPr>
            <p:ph type="sldNum" sz="quarter" idx="10"/>
          </p:nvPr>
        </p:nvSpPr>
        <p:spPr/>
        <p:txBody>
          <a:bodyPr/>
          <a:lstStyle/>
          <a:p>
            <a:fld id="{A9807B86-90E8-4A62-8CE4-9F15D16749B5}" type="slidenum">
              <a:rPr lang="en-US" smtClean="0"/>
              <a:pPr/>
              <a:t>78</a:t>
            </a:fld>
            <a:endParaRPr lang="en-US" dirty="0"/>
          </a:p>
        </p:txBody>
      </p:sp>
    </p:spTree>
    <p:extLst>
      <p:ext uri="{BB962C8B-B14F-4D97-AF65-F5344CB8AC3E}">
        <p14:creationId xmlns:p14="http://schemas.microsoft.com/office/powerpoint/2010/main" val="2975013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defTabSz="864931">
              <a:defRPr/>
            </a:pPr>
            <a:r>
              <a:rPr lang="en-US" dirty="0">
                <a:latin typeface="Georgia" pitchFamily="18" charset="0"/>
              </a:rPr>
              <a:t>The powerful biochemical effects of chronic post-traumatic symptomatology are most obvious in the alternating hyperarousal and numbing typically associated with PTSD and are often accompanied by flashbacks, nightmares, and dissociative episodes. Patients commonly present with difficulties managing aggression, feeling “out of control”, overwhelming anxiety and panic, inability to tolerate any kind of emotional arousal, episodes of loss of memory, and dramatic mood swings.  These underlying difficulties with affect modulation result in behaviors that result in hospitalization: outbursts of rage and violence, revictimization experiences, self-mutilation, suicidal acts, substance abuse and addiction, sexual addictions, risk-taking behaviors, eating disorders. Such behaviors lead to serious relational and occupational difficulties that serve to create a downward spiral of dysfunction.</a:t>
            </a:r>
          </a:p>
          <a:p>
            <a:endParaRPr lang="en-US" dirty="0"/>
          </a:p>
        </p:txBody>
      </p:sp>
      <p:sp>
        <p:nvSpPr>
          <p:cNvPr id="4" name="Slide Number Placeholder 3"/>
          <p:cNvSpPr>
            <a:spLocks noGrp="1"/>
          </p:cNvSpPr>
          <p:nvPr>
            <p:ph type="sldNum" sz="quarter" idx="10"/>
          </p:nvPr>
        </p:nvSpPr>
        <p:spPr/>
        <p:txBody>
          <a:bodyPr/>
          <a:lstStyle/>
          <a:p>
            <a:fld id="{A9807B86-90E8-4A62-8CE4-9F15D16749B5}" type="slidenum">
              <a:rPr lang="en-US" smtClean="0"/>
              <a:pPr/>
              <a:t>79</a:t>
            </a:fld>
            <a:endParaRPr lang="en-US" dirty="0"/>
          </a:p>
        </p:txBody>
      </p:sp>
    </p:spTree>
    <p:extLst>
      <p:ext uri="{BB962C8B-B14F-4D97-AF65-F5344CB8AC3E}">
        <p14:creationId xmlns:p14="http://schemas.microsoft.com/office/powerpoint/2010/main" val="367771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2B837-EF8A-4FE9-A595-8D427EA6D8C5}" type="slidenum">
              <a:rPr lang="en-US" smtClean="0"/>
              <a:t>8</a:t>
            </a:fld>
            <a:endParaRPr lang="en-US" dirty="0"/>
          </a:p>
        </p:txBody>
      </p:sp>
    </p:spTree>
    <p:extLst>
      <p:ext uri="{BB962C8B-B14F-4D97-AF65-F5344CB8AC3E}">
        <p14:creationId xmlns:p14="http://schemas.microsoft.com/office/powerpoint/2010/main" val="712610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first….if the person is not able to manage his/her</a:t>
            </a:r>
            <a:r>
              <a:rPr lang="en-US" baseline="0" dirty="0"/>
              <a:t> own safety then they will not tolerate trauma specific treatment interventions.  </a:t>
            </a:r>
          </a:p>
          <a:p>
            <a:endParaRPr lang="en-US" dirty="0"/>
          </a:p>
        </p:txBody>
      </p:sp>
      <p:sp>
        <p:nvSpPr>
          <p:cNvPr id="4" name="Slide Number Placeholder 3"/>
          <p:cNvSpPr>
            <a:spLocks noGrp="1"/>
          </p:cNvSpPr>
          <p:nvPr>
            <p:ph type="sldNum" sz="quarter" idx="10"/>
          </p:nvPr>
        </p:nvSpPr>
        <p:spPr/>
        <p:txBody>
          <a:bodyPr/>
          <a:lstStyle/>
          <a:p>
            <a:fld id="{A9807B86-90E8-4A62-8CE4-9F15D16749B5}" type="slidenum">
              <a:rPr lang="en-US" smtClean="0"/>
              <a:pPr/>
              <a:t>80</a:t>
            </a:fld>
            <a:endParaRPr lang="en-US" dirty="0"/>
          </a:p>
        </p:txBody>
      </p:sp>
    </p:spTree>
    <p:extLst>
      <p:ext uri="{BB962C8B-B14F-4D97-AF65-F5344CB8AC3E}">
        <p14:creationId xmlns:p14="http://schemas.microsoft.com/office/powerpoint/2010/main" val="4010814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guidelines support several trauma</a:t>
            </a:r>
            <a:r>
              <a:rPr lang="en-US" baseline="0" dirty="0"/>
              <a:t> focused psychological interventions as first line treatments for adults with PTSD and all except IOM recognize at least some benefit of pharmacological treatments for PTSD.</a:t>
            </a:r>
            <a:endParaRPr lang="en-US" dirty="0"/>
          </a:p>
        </p:txBody>
      </p:sp>
      <p:sp>
        <p:nvSpPr>
          <p:cNvPr id="4" name="Slide Number Placeholder 3"/>
          <p:cNvSpPr>
            <a:spLocks noGrp="1"/>
          </p:cNvSpPr>
          <p:nvPr>
            <p:ph type="sldNum" sz="quarter" idx="10"/>
          </p:nvPr>
        </p:nvSpPr>
        <p:spPr/>
        <p:txBody>
          <a:bodyPr/>
          <a:lstStyle/>
          <a:p>
            <a:fld id="{0372B837-EF8A-4FE9-A595-8D427EA6D8C5}" type="slidenum">
              <a:rPr lang="en-US" smtClean="0"/>
              <a:t>88</a:t>
            </a:fld>
            <a:endParaRPr lang="en-US" dirty="0"/>
          </a:p>
        </p:txBody>
      </p:sp>
    </p:spTree>
    <p:extLst>
      <p:ext uri="{BB962C8B-B14F-4D97-AF65-F5344CB8AC3E}">
        <p14:creationId xmlns:p14="http://schemas.microsoft.com/office/powerpoint/2010/main" val="578919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E2E2E"/>
                </a:solidFill>
                <a:effectLst/>
                <a:latin typeface="Arial" panose="020B0604020202020204" pitchFamily="34" charset="0"/>
              </a:rPr>
              <a:t>The PCL-5 is a 20-item self-report measure that assesses the 20 </a:t>
            </a:r>
            <a:r>
              <a:rPr lang="en-US" b="0" i="1" dirty="0">
                <a:solidFill>
                  <a:srgbClr val="2E2E2E"/>
                </a:solidFill>
                <a:effectLst/>
                <a:latin typeface="Arial" panose="020B0604020202020204" pitchFamily="34" charset="0"/>
              </a:rPr>
              <a:t>DSM-5</a:t>
            </a:r>
            <a:r>
              <a:rPr lang="en-US" b="0" i="0" dirty="0">
                <a:solidFill>
                  <a:srgbClr val="2E2E2E"/>
                </a:solidFill>
                <a:effectLst/>
                <a:latin typeface="Arial" panose="020B0604020202020204" pitchFamily="34" charset="0"/>
              </a:rPr>
              <a:t> symptoms of PTSD. The PCL-5 has a variety of purposes, including:</a:t>
            </a:r>
          </a:p>
          <a:p>
            <a:pPr algn="l">
              <a:buFont typeface="Arial" panose="020B0604020202020204" pitchFamily="34" charset="0"/>
              <a:buChar char="•"/>
            </a:pPr>
            <a:r>
              <a:rPr lang="en-US" b="0" i="0" dirty="0">
                <a:solidFill>
                  <a:srgbClr val="2E2E2E"/>
                </a:solidFill>
                <a:effectLst/>
                <a:latin typeface="Arial" panose="020B0604020202020204" pitchFamily="34" charset="0"/>
              </a:rPr>
              <a:t>Monitoring symptom change during and after treatment</a:t>
            </a:r>
          </a:p>
          <a:p>
            <a:pPr algn="l">
              <a:buFont typeface="Arial" panose="020B0604020202020204" pitchFamily="34" charset="0"/>
              <a:buChar char="•"/>
            </a:pPr>
            <a:r>
              <a:rPr lang="en-US" b="0" i="0" dirty="0">
                <a:solidFill>
                  <a:srgbClr val="2E2E2E"/>
                </a:solidFill>
                <a:effectLst/>
                <a:latin typeface="Arial" panose="020B0604020202020204" pitchFamily="34" charset="0"/>
              </a:rPr>
              <a:t>Screening individuals for PTSD</a:t>
            </a:r>
          </a:p>
          <a:p>
            <a:pPr algn="l">
              <a:buFont typeface="Arial" panose="020B0604020202020204" pitchFamily="34" charset="0"/>
              <a:buChar char="•"/>
            </a:pPr>
            <a:r>
              <a:rPr lang="en-US" b="0" i="0" dirty="0">
                <a:solidFill>
                  <a:srgbClr val="2E2E2E"/>
                </a:solidFill>
                <a:effectLst/>
                <a:latin typeface="Arial" panose="020B0604020202020204" pitchFamily="34" charset="0"/>
              </a:rPr>
              <a:t>Making a provisional PTSD diagnosis</a:t>
            </a:r>
          </a:p>
          <a:p>
            <a:pPr algn="l"/>
            <a:r>
              <a:rPr lang="en-US" b="0" i="0" dirty="0">
                <a:solidFill>
                  <a:srgbClr val="2E2E2E"/>
                </a:solidFill>
                <a:effectLst/>
                <a:latin typeface="Arial" panose="020B0604020202020204" pitchFamily="34" charset="0"/>
              </a:rPr>
              <a:t>The gold standard for diagnosing PTSD is a structured clinical interview such as the Clinician-Administered PTSD Scale (CAPS-5). When necessary, the PCL-5 can be scored to provide a provisional PTSD diagnosis.</a:t>
            </a:r>
          </a:p>
          <a:p>
            <a:endParaRPr lang="en-US" dirty="0"/>
          </a:p>
        </p:txBody>
      </p:sp>
      <p:sp>
        <p:nvSpPr>
          <p:cNvPr id="4" name="Slide Number Placeholder 3"/>
          <p:cNvSpPr>
            <a:spLocks noGrp="1"/>
          </p:cNvSpPr>
          <p:nvPr>
            <p:ph type="sldNum" sz="quarter" idx="5"/>
          </p:nvPr>
        </p:nvSpPr>
        <p:spPr/>
        <p:txBody>
          <a:bodyPr/>
          <a:lstStyle/>
          <a:p>
            <a:fld id="{0372B837-EF8A-4FE9-A595-8D427EA6D8C5}" type="slidenum">
              <a:rPr lang="en-US" smtClean="0"/>
              <a:t>91</a:t>
            </a:fld>
            <a:endParaRPr lang="en-US" dirty="0"/>
          </a:p>
        </p:txBody>
      </p:sp>
    </p:spTree>
    <p:extLst>
      <p:ext uri="{BB962C8B-B14F-4D97-AF65-F5344CB8AC3E}">
        <p14:creationId xmlns:p14="http://schemas.microsoft.com/office/powerpoint/2010/main" val="45715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certain types of traumatic event exposure which can make a person very much at risk of developing a</a:t>
            </a:r>
            <a:r>
              <a:rPr lang="en-US" baseline="0" dirty="0"/>
              <a:t> PTSD reaction….e.g. rape is very likely to cause PTSD.  Nevertheless, many people are very resilient to all kinds of severe stressors.  </a:t>
            </a:r>
          </a:p>
          <a:p>
            <a:r>
              <a:rPr lang="en-US" baseline="0" dirty="0"/>
              <a:t>Initially after a traumatic event exposure it is important to support their person to make sure he/she can sleep and eat and take care of his/herself.  </a:t>
            </a:r>
          </a:p>
          <a:p>
            <a:endParaRPr lang="en-US" baseline="0" dirty="0"/>
          </a:p>
          <a:p>
            <a:r>
              <a:rPr lang="en-US" baseline="0" dirty="0"/>
              <a:t>If flashbacks, nightmares, vigilance/hyperarousal, avoidance, or mood changes persist  or the person is not able to resume normal function/development after the trauma then consider an acute or post traumatic reaction. </a:t>
            </a:r>
          </a:p>
          <a:p>
            <a:endParaRPr lang="en-US" dirty="0"/>
          </a:p>
        </p:txBody>
      </p:sp>
      <p:sp>
        <p:nvSpPr>
          <p:cNvPr id="4" name="Slide Number Placeholder 3"/>
          <p:cNvSpPr>
            <a:spLocks noGrp="1"/>
          </p:cNvSpPr>
          <p:nvPr>
            <p:ph type="sldNum" sz="quarter" idx="10"/>
          </p:nvPr>
        </p:nvSpPr>
        <p:spPr/>
        <p:txBody>
          <a:bodyPr/>
          <a:lstStyle/>
          <a:p>
            <a:fld id="{A9807B86-90E8-4A62-8CE4-9F15D16749B5}" type="slidenum">
              <a:rPr lang="en-US" smtClean="0"/>
              <a:pPr/>
              <a:t>10</a:t>
            </a:fld>
            <a:endParaRPr lang="en-US" dirty="0"/>
          </a:p>
        </p:txBody>
      </p:sp>
    </p:spTree>
    <p:extLst>
      <p:ext uri="{BB962C8B-B14F-4D97-AF65-F5344CB8AC3E}">
        <p14:creationId xmlns:p14="http://schemas.microsoft.com/office/powerpoint/2010/main" val="3452807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EE643F-2B20-464B-BA61-E84120CA941C}" type="slidenum">
              <a:rPr lang="en-US" smtClean="0"/>
              <a:pPr/>
              <a:t>11</a:t>
            </a:fld>
            <a:endParaRPr lang="en-US" dirty="0"/>
          </a:p>
        </p:txBody>
      </p:sp>
    </p:spTree>
    <p:extLst>
      <p:ext uri="{BB962C8B-B14F-4D97-AF65-F5344CB8AC3E}">
        <p14:creationId xmlns:p14="http://schemas.microsoft.com/office/powerpoint/2010/main" val="18972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2B837-EF8A-4FE9-A595-8D427EA6D8C5}" type="slidenum">
              <a:rPr lang="en-US" smtClean="0"/>
              <a:t>15</a:t>
            </a:fld>
            <a:endParaRPr lang="en-US" dirty="0"/>
          </a:p>
        </p:txBody>
      </p:sp>
    </p:spTree>
    <p:extLst>
      <p:ext uri="{BB962C8B-B14F-4D97-AF65-F5344CB8AC3E}">
        <p14:creationId xmlns:p14="http://schemas.microsoft.com/office/powerpoint/2010/main" val="220832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2B837-EF8A-4FE9-A595-8D427EA6D8C5}" type="slidenum">
              <a:rPr lang="en-US" smtClean="0"/>
              <a:t>36</a:t>
            </a:fld>
            <a:endParaRPr lang="en-US" dirty="0"/>
          </a:p>
        </p:txBody>
      </p:sp>
    </p:spTree>
    <p:extLst>
      <p:ext uri="{BB962C8B-B14F-4D97-AF65-F5344CB8AC3E}">
        <p14:creationId xmlns:p14="http://schemas.microsoft.com/office/powerpoint/2010/main" val="3905559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2B837-EF8A-4FE9-A595-8D427EA6D8C5}" type="slidenum">
              <a:rPr lang="en-US" smtClean="0"/>
              <a:t>37</a:t>
            </a:fld>
            <a:endParaRPr lang="en-US" dirty="0"/>
          </a:p>
        </p:txBody>
      </p:sp>
    </p:spTree>
    <p:extLst>
      <p:ext uri="{BB962C8B-B14F-4D97-AF65-F5344CB8AC3E}">
        <p14:creationId xmlns:p14="http://schemas.microsoft.com/office/powerpoint/2010/main" val="1753769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2B837-EF8A-4FE9-A595-8D427EA6D8C5}" type="slidenum">
              <a:rPr lang="en-US" smtClean="0"/>
              <a:t>38</a:t>
            </a:fld>
            <a:endParaRPr lang="en-US" dirty="0"/>
          </a:p>
        </p:txBody>
      </p:sp>
    </p:spTree>
    <p:extLst>
      <p:ext uri="{BB962C8B-B14F-4D97-AF65-F5344CB8AC3E}">
        <p14:creationId xmlns:p14="http://schemas.microsoft.com/office/powerpoint/2010/main" val="95383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2B837-EF8A-4FE9-A595-8D427EA6D8C5}" type="slidenum">
              <a:rPr lang="en-US" smtClean="0"/>
              <a:t>39</a:t>
            </a:fld>
            <a:endParaRPr lang="en-US" dirty="0"/>
          </a:p>
        </p:txBody>
      </p:sp>
    </p:spTree>
    <p:extLst>
      <p:ext uri="{BB962C8B-B14F-4D97-AF65-F5344CB8AC3E}">
        <p14:creationId xmlns:p14="http://schemas.microsoft.com/office/powerpoint/2010/main" val="1669945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BB4D955-D148-474D-B40B-44E6052D947E}"/>
              </a:ext>
            </a:extLst>
          </p:cNvPr>
          <p:cNvSpPr>
            <a:spLocks noGrp="1"/>
          </p:cNvSpPr>
          <p:nvPr>
            <p:ph type="ctrTitle" hasCustomPrompt="1"/>
          </p:nvPr>
        </p:nvSpPr>
        <p:spPr>
          <a:xfrm>
            <a:off x="914400" y="1436918"/>
            <a:ext cx="10363200" cy="1374773"/>
          </a:xfrm>
        </p:spPr>
        <p:txBody>
          <a:bodyPr anchor="ctr">
            <a:noAutofit/>
          </a:bodyPr>
          <a:lstStyle>
            <a:lvl1pPr algn="ctr">
              <a:defRPr lang="en-US" dirty="0">
                <a:solidFill>
                  <a:srgbClr val="771B61"/>
                </a:solidFill>
              </a:defRPr>
            </a:lvl1pPr>
          </a:lstStyle>
          <a:p>
            <a:r>
              <a:rPr lang="en-US"/>
              <a:t>Click to edit master title style</a:t>
            </a:r>
            <a:br>
              <a:rPr lang="en-US"/>
            </a:br>
            <a:r>
              <a:rPr lang="en-US"/>
              <a:t>Click to edit master title style</a:t>
            </a:r>
          </a:p>
        </p:txBody>
      </p:sp>
      <p:sp>
        <p:nvSpPr>
          <p:cNvPr id="11" name="Subtitle 2">
            <a:extLst>
              <a:ext uri="{FF2B5EF4-FFF2-40B4-BE49-F238E27FC236}">
                <a16:creationId xmlns:a16="http://schemas.microsoft.com/office/drawing/2014/main" id="{8DD7A64E-2521-4E50-AADB-7EF62DA157FF}"/>
              </a:ext>
            </a:extLst>
          </p:cNvPr>
          <p:cNvSpPr>
            <a:spLocks noGrp="1"/>
          </p:cNvSpPr>
          <p:nvPr>
            <p:ph type="subTitle" idx="1" hasCustomPrompt="1"/>
          </p:nvPr>
        </p:nvSpPr>
        <p:spPr>
          <a:xfrm>
            <a:off x="914400" y="3074078"/>
            <a:ext cx="10363200" cy="1155103"/>
          </a:xfrm>
        </p:spPr>
        <p:txBody>
          <a:bodyPr>
            <a:noAutofit/>
          </a:bodyPr>
          <a:lstStyle>
            <a:lvl1pPr marL="0" indent="0" algn="ctr">
              <a:buNone/>
              <a:defRPr sz="2800">
                <a:solidFill>
                  <a:srgbClr val="666D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or Presenter Name</a:t>
            </a:r>
          </a:p>
          <a:p>
            <a:r>
              <a:rPr lang="en-US"/>
              <a:t>Date (if necessary)</a:t>
            </a:r>
          </a:p>
        </p:txBody>
      </p:sp>
      <p:sp>
        <p:nvSpPr>
          <p:cNvPr id="4" name="Rectangle 3">
            <a:extLst>
              <a:ext uri="{FF2B5EF4-FFF2-40B4-BE49-F238E27FC236}">
                <a16:creationId xmlns:a16="http://schemas.microsoft.com/office/drawing/2014/main" id="{AD656F83-D274-374D-AC53-682264FE9BB3}"/>
              </a:ext>
            </a:extLst>
          </p:cNvPr>
          <p:cNvSpPr/>
          <p:nvPr userDrawn="1"/>
        </p:nvSpPr>
        <p:spPr>
          <a:xfrm>
            <a:off x="0" y="0"/>
            <a:ext cx="11277599" cy="413886"/>
          </a:xfrm>
          <a:prstGeom prst="rect">
            <a:avLst/>
          </a:prstGeom>
          <a:solidFill>
            <a:srgbClr val="771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E9375DC-D473-9A4F-9602-1CB4F4764409}"/>
              </a:ext>
            </a:extLst>
          </p:cNvPr>
          <p:cNvSpPr/>
          <p:nvPr userDrawn="1"/>
        </p:nvSpPr>
        <p:spPr>
          <a:xfrm>
            <a:off x="11277600" y="0"/>
            <a:ext cx="914400" cy="413886"/>
          </a:xfrm>
          <a:prstGeom prst="rect">
            <a:avLst/>
          </a:prstGeom>
          <a:solidFill>
            <a:srgbClr val="007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A0DAC8D1-F9AF-BA44-BDEF-64C2FC0AD75E}"/>
              </a:ext>
            </a:extLst>
          </p:cNvPr>
          <p:cNvCxnSpPr/>
          <p:nvPr userDrawn="1"/>
        </p:nvCxnSpPr>
        <p:spPr>
          <a:xfrm flipV="1">
            <a:off x="614014" y="6240849"/>
            <a:ext cx="0" cy="365760"/>
          </a:xfrm>
          <a:prstGeom prst="line">
            <a:avLst/>
          </a:prstGeom>
          <a:ln w="28575">
            <a:solidFill>
              <a:srgbClr val="771B61"/>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53B838BE-0E0E-C740-B817-8928A5AAF8E4}"/>
              </a:ext>
            </a:extLst>
          </p:cNvPr>
          <p:cNvSpPr>
            <a:spLocks noGrp="1"/>
          </p:cNvSpPr>
          <p:nvPr>
            <p:ph type="sldNum" sz="quarter" idx="4"/>
          </p:nvPr>
        </p:nvSpPr>
        <p:spPr>
          <a:xfrm>
            <a:off x="614014" y="6240850"/>
            <a:ext cx="925095" cy="365125"/>
          </a:xfrm>
          <a:prstGeom prst="rect">
            <a:avLst/>
          </a:prstGeom>
        </p:spPr>
        <p:txBody>
          <a:bodyPr vert="horz" lIns="91440" tIns="45720" rIns="91440" bIns="45720" rtlCol="0" anchor="ctr"/>
          <a:lstStyle>
            <a:lvl1pPr algn="l">
              <a:defRPr sz="1000">
                <a:solidFill>
                  <a:srgbClr val="808080"/>
                </a:solidFill>
                <a:latin typeface="Calibri" panose="020F0502020204030204" pitchFamily="34" charset="0"/>
                <a:cs typeface="Calibri" panose="020F0502020204030204" pitchFamily="34" charset="0"/>
              </a:defRPr>
            </a:lvl1pPr>
          </a:lstStyle>
          <a:p>
            <a:fld id="{89CE2B40-8763-45E4-9758-579B0FB876D0}" type="slidenum">
              <a:rPr lang="en-US" smtClean="0"/>
              <a:pPr/>
              <a:t>‹#›</a:t>
            </a:fld>
            <a:endParaRPr lang="en-US" dirty="0"/>
          </a:p>
        </p:txBody>
      </p:sp>
    </p:spTree>
    <p:extLst>
      <p:ext uri="{BB962C8B-B14F-4D97-AF65-F5344CB8AC3E}">
        <p14:creationId xmlns:p14="http://schemas.microsoft.com/office/powerpoint/2010/main" val="2296321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rtlCol="0">
            <a:normAutofit/>
          </a:bodyPr>
          <a:lstStyle/>
          <a:p>
            <a:pPr lvl="0"/>
            <a:endParaRPr lang="en-US" noProof="0" dirty="0"/>
          </a:p>
        </p:txBody>
      </p:sp>
      <p:sp>
        <p:nvSpPr>
          <p:cNvPr id="5" name="Footer Placeholder 4">
            <a:extLst>
              <a:ext uri="{FF2B5EF4-FFF2-40B4-BE49-F238E27FC236}">
                <a16:creationId xmlns:a16="http://schemas.microsoft.com/office/drawing/2014/main" id="{2785522F-125D-4190-B71A-6EC3F599C677}"/>
              </a:ext>
            </a:extLst>
          </p:cNvPr>
          <p:cNvSpPr>
            <a:spLocks noGrp="1"/>
          </p:cNvSpPr>
          <p:nvPr>
            <p:ph type="ftr" sz="quarter" idx="11"/>
          </p:nvPr>
        </p:nvSpPr>
        <p:spPr>
          <a:xfrm>
            <a:off x="4165600" y="6248400"/>
            <a:ext cx="3860800" cy="457200"/>
          </a:xfrm>
          <a:prstGeom prst="rect">
            <a:avLst/>
          </a:prstGeo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9C3942E-AF1B-445E-AE73-DD7CCE361D65}"/>
              </a:ext>
            </a:extLst>
          </p:cNvPr>
          <p:cNvSpPr>
            <a:spLocks noGrp="1"/>
          </p:cNvSpPr>
          <p:nvPr>
            <p:ph type="sldNum" sz="quarter" idx="12"/>
          </p:nvPr>
        </p:nvSpPr>
        <p:spPr>
          <a:xfrm>
            <a:off x="8737600" y="6248400"/>
            <a:ext cx="2540000" cy="457200"/>
          </a:xfrm>
        </p:spPr>
        <p:txBody>
          <a:bodyPr/>
          <a:lstStyle>
            <a:lvl1pPr>
              <a:defRPr/>
            </a:lvl1pPr>
          </a:lstStyle>
          <a:p>
            <a:fld id="{A470A1F8-0E50-487F-9131-E3F7E098202F}" type="slidenum">
              <a:rPr lang="en-US" altLang="en-US"/>
              <a:pPr/>
              <a:t>‹#›</a:t>
            </a:fld>
            <a:endParaRPr lang="en-US" altLang="en-US" dirty="0"/>
          </a:p>
        </p:txBody>
      </p:sp>
      <p:sp>
        <p:nvSpPr>
          <p:cNvPr id="7" name="Slide Number Placeholder 5">
            <a:extLst>
              <a:ext uri="{FF2B5EF4-FFF2-40B4-BE49-F238E27FC236}">
                <a16:creationId xmlns:a16="http://schemas.microsoft.com/office/drawing/2014/main" id="{846402E1-AE75-40BB-B11F-6DA8E5E757CA}"/>
              </a:ext>
            </a:extLst>
          </p:cNvPr>
          <p:cNvSpPr txBox="1">
            <a:spLocks/>
          </p:cNvSpPr>
          <p:nvPr userDrawn="1"/>
        </p:nvSpPr>
        <p:spPr>
          <a:xfrm>
            <a:off x="614015" y="6240850"/>
            <a:ext cx="560268"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80808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CE2B40-8763-45E4-9758-579B0FB876D0}" type="slidenum">
              <a:rPr lang="en-US" smtClean="0"/>
              <a:pPr/>
              <a:t>‹#›</a:t>
            </a:fld>
            <a:endParaRPr lang="en-US" dirty="0"/>
          </a:p>
        </p:txBody>
      </p:sp>
      <p:cxnSp>
        <p:nvCxnSpPr>
          <p:cNvPr id="8" name="Straight Connector 7">
            <a:extLst>
              <a:ext uri="{FF2B5EF4-FFF2-40B4-BE49-F238E27FC236}">
                <a16:creationId xmlns:a16="http://schemas.microsoft.com/office/drawing/2014/main" id="{36DDA00D-4734-49D6-B306-075AF8278A61}"/>
              </a:ext>
            </a:extLst>
          </p:cNvPr>
          <p:cNvCxnSpPr/>
          <p:nvPr userDrawn="1"/>
        </p:nvCxnSpPr>
        <p:spPr>
          <a:xfrm flipV="1">
            <a:off x="614014" y="6240849"/>
            <a:ext cx="0" cy="365760"/>
          </a:xfrm>
          <a:prstGeom prst="line">
            <a:avLst/>
          </a:prstGeom>
          <a:ln w="28575">
            <a:solidFill>
              <a:srgbClr val="771B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084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563562"/>
          </a:xfrm>
        </p:spPr>
        <p:txBody>
          <a:bodyPr/>
          <a:lstStyle/>
          <a:p>
            <a:r>
              <a:rPr lang="en-US"/>
              <a:t>Click to edit master title style</a:t>
            </a:r>
          </a:p>
        </p:txBody>
      </p:sp>
      <p:sp>
        <p:nvSpPr>
          <p:cNvPr id="3" name="Content Placeholder 2"/>
          <p:cNvSpPr>
            <a:spLocks noGrp="1"/>
          </p:cNvSpPr>
          <p:nvPr>
            <p:ph idx="1"/>
          </p:nvPr>
        </p:nvSpPr>
        <p:spPr>
          <a:xfrm>
            <a:off x="609600" y="1219201"/>
            <a:ext cx="10972800" cy="4906963"/>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800">
                <a:solidFill>
                  <a:srgbClr val="808080"/>
                </a:solidFill>
                <a:latin typeface="Century Gothic" pitchFamily="34" charset="0"/>
              </a:defRPr>
            </a:lvl1pPr>
          </a:lstStyle>
          <a:p>
            <a:fld id="{A45ED4B7-379D-46BE-AC1E-DD2E3D668CFC}" type="slidenum">
              <a:rPr lang="en-US" smtClean="0"/>
              <a:pPr/>
              <a:t>‹#›</a:t>
            </a:fld>
            <a:endParaRPr lang="en-US" dirty="0"/>
          </a:p>
        </p:txBody>
      </p:sp>
      <p:cxnSp>
        <p:nvCxnSpPr>
          <p:cNvPr id="9" name="Straight Connector 8"/>
          <p:cNvCxnSpPr/>
          <p:nvPr/>
        </p:nvCxnSpPr>
        <p:spPr>
          <a:xfrm>
            <a:off x="406400" y="914400"/>
            <a:ext cx="11338560" cy="0"/>
          </a:xfrm>
          <a:prstGeom prst="line">
            <a:avLst/>
          </a:prstGeom>
          <a:ln w="28575">
            <a:solidFill>
              <a:srgbClr val="900028"/>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D3B85044-A39A-4D56-A6E7-7C2C10E4128A}"/>
              </a:ext>
            </a:extLst>
          </p:cNvPr>
          <p:cNvSpPr txBox="1">
            <a:spLocks/>
          </p:cNvSpPr>
          <p:nvPr userDrawn="1"/>
        </p:nvSpPr>
        <p:spPr>
          <a:xfrm>
            <a:off x="614015" y="6240850"/>
            <a:ext cx="560268"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80808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CE2B40-8763-45E4-9758-579B0FB876D0}" type="slidenum">
              <a:rPr lang="en-US" smtClean="0"/>
              <a:pPr/>
              <a:t>‹#›</a:t>
            </a:fld>
            <a:endParaRPr lang="en-US" dirty="0"/>
          </a:p>
        </p:txBody>
      </p:sp>
      <p:cxnSp>
        <p:nvCxnSpPr>
          <p:cNvPr id="11" name="Straight Connector 10">
            <a:extLst>
              <a:ext uri="{FF2B5EF4-FFF2-40B4-BE49-F238E27FC236}">
                <a16:creationId xmlns:a16="http://schemas.microsoft.com/office/drawing/2014/main" id="{B800DD37-71F5-4E8B-926C-A2CA0A8B44F6}"/>
              </a:ext>
            </a:extLst>
          </p:cNvPr>
          <p:cNvCxnSpPr/>
          <p:nvPr userDrawn="1"/>
        </p:nvCxnSpPr>
        <p:spPr>
          <a:xfrm flipV="1">
            <a:off x="614014" y="6240849"/>
            <a:ext cx="0" cy="365760"/>
          </a:xfrm>
          <a:prstGeom prst="line">
            <a:avLst/>
          </a:prstGeom>
          <a:ln w="28575">
            <a:solidFill>
              <a:srgbClr val="771B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022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3E094F9-A906-4AF6-9C0A-6876C6A385EC}" type="datetimeFigureOut">
              <a:rPr lang="en-US" smtClean="0"/>
              <a:pPr/>
              <a:t>10/25/2022</a:t>
            </a:fld>
            <a:endParaRPr lang="en-US" dirty="0"/>
          </a:p>
        </p:txBody>
      </p:sp>
      <p:sp>
        <p:nvSpPr>
          <p:cNvPr id="7" name="Slide Number Placeholder 6"/>
          <p:cNvSpPr>
            <a:spLocks noGrp="1"/>
          </p:cNvSpPr>
          <p:nvPr>
            <p:ph type="sldNum" sz="quarter" idx="12"/>
          </p:nvPr>
        </p:nvSpPr>
        <p:spPr/>
        <p:txBody>
          <a:bodyPr/>
          <a:lstStyle/>
          <a:p>
            <a:fld id="{967F5048-D53A-4095-A966-CF27F5C41151}" type="slidenum">
              <a:rPr lang="en-US" smtClean="0"/>
              <a:pPr/>
              <a:t>‹#›</a:t>
            </a:fld>
            <a:endParaRPr lang="en-US" dirty="0"/>
          </a:p>
        </p:txBody>
      </p:sp>
      <p:sp>
        <p:nvSpPr>
          <p:cNvPr id="8" name="Slide Number Placeholder 5">
            <a:extLst>
              <a:ext uri="{FF2B5EF4-FFF2-40B4-BE49-F238E27FC236}">
                <a16:creationId xmlns:a16="http://schemas.microsoft.com/office/drawing/2014/main" id="{6C198FE5-7226-40DF-9420-AE01D3B0A007}"/>
              </a:ext>
            </a:extLst>
          </p:cNvPr>
          <p:cNvSpPr txBox="1">
            <a:spLocks/>
          </p:cNvSpPr>
          <p:nvPr userDrawn="1"/>
        </p:nvSpPr>
        <p:spPr>
          <a:xfrm>
            <a:off x="614015" y="6240850"/>
            <a:ext cx="560268"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80808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CE2B40-8763-45E4-9758-579B0FB876D0}" type="slidenum">
              <a:rPr lang="en-US" smtClean="0"/>
              <a:pPr/>
              <a:t>‹#›</a:t>
            </a:fld>
            <a:endParaRPr lang="en-US" dirty="0"/>
          </a:p>
        </p:txBody>
      </p:sp>
      <p:cxnSp>
        <p:nvCxnSpPr>
          <p:cNvPr id="9" name="Straight Connector 8">
            <a:extLst>
              <a:ext uri="{FF2B5EF4-FFF2-40B4-BE49-F238E27FC236}">
                <a16:creationId xmlns:a16="http://schemas.microsoft.com/office/drawing/2014/main" id="{3A8DAAC4-B778-4214-B885-6A11D735C2FA}"/>
              </a:ext>
            </a:extLst>
          </p:cNvPr>
          <p:cNvCxnSpPr/>
          <p:nvPr userDrawn="1"/>
        </p:nvCxnSpPr>
        <p:spPr>
          <a:xfrm flipV="1">
            <a:off x="614014" y="6240849"/>
            <a:ext cx="0" cy="365760"/>
          </a:xfrm>
          <a:prstGeom prst="line">
            <a:avLst/>
          </a:prstGeom>
          <a:ln w="28575">
            <a:solidFill>
              <a:srgbClr val="771B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557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a:t>10/25/2022</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a:t>‹#›</a:t>
            </a:fld>
            <a:endParaRPr lang="en-US" dirty="0"/>
          </a:p>
        </p:txBody>
      </p:sp>
      <p:sp>
        <p:nvSpPr>
          <p:cNvPr id="6" name="Slide Number Placeholder 5">
            <a:extLst>
              <a:ext uri="{FF2B5EF4-FFF2-40B4-BE49-F238E27FC236}">
                <a16:creationId xmlns:a16="http://schemas.microsoft.com/office/drawing/2014/main" id="{2E6ABF3F-D79B-4171-BE49-03D299E43715}"/>
              </a:ext>
            </a:extLst>
          </p:cNvPr>
          <p:cNvSpPr txBox="1">
            <a:spLocks/>
          </p:cNvSpPr>
          <p:nvPr userDrawn="1"/>
        </p:nvSpPr>
        <p:spPr>
          <a:xfrm>
            <a:off x="614015" y="6240850"/>
            <a:ext cx="560268"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80808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CE2B40-8763-45E4-9758-579B0FB876D0}" type="slidenum">
              <a:rPr lang="en-US" smtClean="0"/>
              <a:pPr/>
              <a:t>‹#›</a:t>
            </a:fld>
            <a:endParaRPr lang="en-US" dirty="0"/>
          </a:p>
        </p:txBody>
      </p:sp>
      <p:cxnSp>
        <p:nvCxnSpPr>
          <p:cNvPr id="7" name="Straight Connector 6">
            <a:extLst>
              <a:ext uri="{FF2B5EF4-FFF2-40B4-BE49-F238E27FC236}">
                <a16:creationId xmlns:a16="http://schemas.microsoft.com/office/drawing/2014/main" id="{8A49E96A-BFA9-4F96-B631-E56009B5B84C}"/>
              </a:ext>
            </a:extLst>
          </p:cNvPr>
          <p:cNvCxnSpPr/>
          <p:nvPr userDrawn="1"/>
        </p:nvCxnSpPr>
        <p:spPr>
          <a:xfrm flipV="1">
            <a:off x="614014" y="6240849"/>
            <a:ext cx="0" cy="365760"/>
          </a:xfrm>
          <a:prstGeom prst="line">
            <a:avLst/>
          </a:prstGeom>
          <a:ln w="28575">
            <a:solidFill>
              <a:srgbClr val="771B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613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563562"/>
          </a:xfrm>
        </p:spPr>
        <p:txBody>
          <a:bodyPr/>
          <a:lstStyle/>
          <a:p>
            <a:r>
              <a:rPr lang="en-US"/>
              <a:t>Click to edit master title style</a:t>
            </a:r>
          </a:p>
        </p:txBody>
      </p:sp>
      <p:sp>
        <p:nvSpPr>
          <p:cNvPr id="17"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800">
                <a:solidFill>
                  <a:srgbClr val="808080"/>
                </a:solidFill>
                <a:latin typeface="Century Gothic" pitchFamily="34" charset="0"/>
              </a:defRPr>
            </a:lvl1pPr>
          </a:lstStyle>
          <a:p>
            <a:fld id="{852776CA-DFA4-446F-A8F8-520067304B2E}" type="slidenum">
              <a:rPr lang="en-US" smtClean="0"/>
              <a:pPr/>
              <a:t>‹#›</a:t>
            </a:fld>
            <a:endParaRPr lang="en-US" dirty="0"/>
          </a:p>
        </p:txBody>
      </p:sp>
      <p:sp>
        <p:nvSpPr>
          <p:cNvPr id="9" name="Content Placeholder 2"/>
          <p:cNvSpPr>
            <a:spLocks noGrp="1"/>
          </p:cNvSpPr>
          <p:nvPr>
            <p:ph sz="half" idx="1"/>
          </p:nvPr>
        </p:nvSpPr>
        <p:spPr>
          <a:xfrm>
            <a:off x="609600" y="1219201"/>
            <a:ext cx="5384800" cy="4906963"/>
          </a:xfrm>
        </p:spPr>
        <p:txBody>
          <a:bodyPr>
            <a:normAutofit/>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14"/>
          </p:nvPr>
        </p:nvSpPr>
        <p:spPr>
          <a:xfrm>
            <a:off x="6197600" y="1219201"/>
            <a:ext cx="5384800" cy="4906963"/>
          </a:xfrm>
        </p:spPr>
        <p:txBody>
          <a:bodyPr>
            <a:normAutofit/>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406400" y="914400"/>
            <a:ext cx="1133856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692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v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3100388"/>
            <a:ext cx="9753600" cy="1362075"/>
          </a:xfrm>
        </p:spPr>
        <p:txBody>
          <a:bodyPr anchor="t">
            <a:normAutofit/>
          </a:bodyPr>
          <a:lstStyle>
            <a:lvl1pPr algn="l">
              <a:defRPr sz="3600" b="1" cap="none">
                <a:solidFill>
                  <a:srgbClr val="771B61"/>
                </a:solidFill>
              </a:defRPr>
            </a:lvl1pPr>
          </a:lstStyle>
          <a:p>
            <a:r>
              <a:rPr lang="en-US"/>
              <a:t>Click to edit master title style</a:t>
            </a:r>
          </a:p>
        </p:txBody>
      </p:sp>
      <p:sp>
        <p:nvSpPr>
          <p:cNvPr id="3" name="Text Placeholder 2"/>
          <p:cNvSpPr>
            <a:spLocks noGrp="1"/>
          </p:cNvSpPr>
          <p:nvPr>
            <p:ph type="body" idx="1"/>
          </p:nvPr>
        </p:nvSpPr>
        <p:spPr>
          <a:xfrm>
            <a:off x="1219200" y="2438401"/>
            <a:ext cx="9753600" cy="509587"/>
          </a:xfrm>
        </p:spPr>
        <p:txBody>
          <a:bodyPr anchor="b">
            <a:noAutofit/>
          </a:bodyPr>
          <a:lstStyle>
            <a:lvl1pPr marL="0" indent="0">
              <a:buNone/>
              <a:defRPr sz="2800">
                <a:solidFill>
                  <a:srgbClr val="666D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11" name="Straight Connector 10"/>
          <p:cNvCxnSpPr>
            <a:cxnSpLocks/>
          </p:cNvCxnSpPr>
          <p:nvPr/>
        </p:nvCxnSpPr>
        <p:spPr>
          <a:xfrm>
            <a:off x="1219200" y="3048000"/>
            <a:ext cx="9753600" cy="0"/>
          </a:xfrm>
          <a:prstGeom prst="line">
            <a:avLst/>
          </a:prstGeom>
          <a:ln w="28575">
            <a:solidFill>
              <a:srgbClr val="771B6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C9059F2-22A5-2446-85C0-82AEE4A1DFB0}"/>
              </a:ext>
            </a:extLst>
          </p:cNvPr>
          <p:cNvCxnSpPr>
            <a:cxnSpLocks/>
          </p:cNvCxnSpPr>
          <p:nvPr userDrawn="1"/>
        </p:nvCxnSpPr>
        <p:spPr>
          <a:xfrm>
            <a:off x="10972800" y="3048000"/>
            <a:ext cx="1222408" cy="0"/>
          </a:xfrm>
          <a:prstGeom prst="line">
            <a:avLst/>
          </a:prstGeom>
          <a:ln w="28575">
            <a:solidFill>
              <a:srgbClr val="007F6E"/>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072E4AAB-C9B0-0C4C-8A94-2F09585146AF}"/>
              </a:ext>
            </a:extLst>
          </p:cNvPr>
          <p:cNvSpPr>
            <a:spLocks noGrp="1"/>
          </p:cNvSpPr>
          <p:nvPr>
            <p:ph type="sldNum" sz="quarter" idx="4"/>
          </p:nvPr>
        </p:nvSpPr>
        <p:spPr>
          <a:xfrm>
            <a:off x="614014" y="6240850"/>
            <a:ext cx="925095" cy="365125"/>
          </a:xfrm>
          <a:prstGeom prst="rect">
            <a:avLst/>
          </a:prstGeom>
        </p:spPr>
        <p:txBody>
          <a:bodyPr vert="horz" lIns="91440" tIns="45720" rIns="91440" bIns="45720" rtlCol="0" anchor="ctr"/>
          <a:lstStyle>
            <a:lvl1pPr algn="l">
              <a:defRPr sz="1000">
                <a:solidFill>
                  <a:srgbClr val="808080"/>
                </a:solidFill>
                <a:latin typeface="Calibri" panose="020F0502020204030204" pitchFamily="34" charset="0"/>
                <a:cs typeface="Calibri" panose="020F0502020204030204" pitchFamily="34" charset="0"/>
              </a:defRPr>
            </a:lvl1pPr>
          </a:lstStyle>
          <a:p>
            <a:fld id="{89CE2B40-8763-45E4-9758-579B0FB876D0}" type="slidenum">
              <a:rPr lang="en-US" smtClean="0"/>
              <a:pPr/>
              <a:t>‹#›</a:t>
            </a:fld>
            <a:endParaRPr lang="en-US" dirty="0"/>
          </a:p>
        </p:txBody>
      </p:sp>
      <p:cxnSp>
        <p:nvCxnSpPr>
          <p:cNvPr id="17" name="Straight Connector 16">
            <a:extLst>
              <a:ext uri="{FF2B5EF4-FFF2-40B4-BE49-F238E27FC236}">
                <a16:creationId xmlns:a16="http://schemas.microsoft.com/office/drawing/2014/main" id="{A1278F4A-6FBD-BF47-8455-523BED3D8D6C}"/>
              </a:ext>
            </a:extLst>
          </p:cNvPr>
          <p:cNvCxnSpPr/>
          <p:nvPr userDrawn="1"/>
        </p:nvCxnSpPr>
        <p:spPr>
          <a:xfrm flipV="1">
            <a:off x="614014" y="6240849"/>
            <a:ext cx="0" cy="365760"/>
          </a:xfrm>
          <a:prstGeom prst="line">
            <a:avLst/>
          </a:prstGeom>
          <a:ln w="28575">
            <a:solidFill>
              <a:srgbClr val="771B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159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6524"/>
            <a:ext cx="10972800" cy="947680"/>
          </a:xfrm>
        </p:spPr>
        <p:txBody>
          <a:bodyPr>
            <a:noAutofit/>
          </a:bodyPr>
          <a:lstStyle>
            <a:lvl1pPr>
              <a:defRPr sz="3200">
                <a:solidFill>
                  <a:srgbClr val="771B61"/>
                </a:solidFill>
              </a:defRPr>
            </a:lvl1pPr>
          </a:lstStyle>
          <a:p>
            <a:r>
              <a:rPr lang="en-US"/>
              <a:t>Click to edit master title style</a:t>
            </a:r>
            <a:br>
              <a:rPr lang="en-US"/>
            </a:br>
            <a:r>
              <a:rPr lang="en-US"/>
              <a:t>Click to edit master title style</a:t>
            </a:r>
          </a:p>
        </p:txBody>
      </p:sp>
      <p:sp>
        <p:nvSpPr>
          <p:cNvPr id="3" name="Content Placeholder 2"/>
          <p:cNvSpPr>
            <a:spLocks noGrp="1"/>
          </p:cNvSpPr>
          <p:nvPr>
            <p:ph idx="1"/>
          </p:nvPr>
        </p:nvSpPr>
        <p:spPr>
          <a:xfrm>
            <a:off x="609600" y="1219201"/>
            <a:ext cx="10972800" cy="461009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EE163829-0BF0-8B43-BA14-BCD40F6FCD5E}"/>
              </a:ext>
            </a:extLst>
          </p:cNvPr>
          <p:cNvSpPr>
            <a:spLocks noGrp="1"/>
          </p:cNvSpPr>
          <p:nvPr>
            <p:ph type="sldNum" sz="quarter" idx="4"/>
          </p:nvPr>
        </p:nvSpPr>
        <p:spPr>
          <a:xfrm>
            <a:off x="614015" y="6240850"/>
            <a:ext cx="560268" cy="365125"/>
          </a:xfrm>
          <a:prstGeom prst="rect">
            <a:avLst/>
          </a:prstGeom>
        </p:spPr>
        <p:txBody>
          <a:bodyPr vert="horz" lIns="91440" tIns="45720" rIns="91440" bIns="45720" rtlCol="0" anchor="ctr"/>
          <a:lstStyle>
            <a:lvl1pPr algn="l">
              <a:defRPr sz="1000">
                <a:solidFill>
                  <a:srgbClr val="808080"/>
                </a:solidFill>
                <a:latin typeface="Calibri" panose="020F0502020204030204" pitchFamily="34" charset="0"/>
                <a:cs typeface="Calibri" panose="020F0502020204030204" pitchFamily="34" charset="0"/>
              </a:defRPr>
            </a:lvl1pPr>
          </a:lstStyle>
          <a:p>
            <a:fld id="{89CE2B40-8763-45E4-9758-579B0FB876D0}" type="slidenum">
              <a:rPr lang="en-US" smtClean="0"/>
              <a:pPr/>
              <a:t>‹#›</a:t>
            </a:fld>
            <a:endParaRPr lang="en-US" dirty="0"/>
          </a:p>
        </p:txBody>
      </p:sp>
      <p:cxnSp>
        <p:nvCxnSpPr>
          <p:cNvPr id="14" name="Straight Connector 13">
            <a:extLst>
              <a:ext uri="{FF2B5EF4-FFF2-40B4-BE49-F238E27FC236}">
                <a16:creationId xmlns:a16="http://schemas.microsoft.com/office/drawing/2014/main" id="{25A1967A-7C36-004C-ADE0-2436BD710BE8}"/>
              </a:ext>
            </a:extLst>
          </p:cNvPr>
          <p:cNvCxnSpPr/>
          <p:nvPr userDrawn="1"/>
        </p:nvCxnSpPr>
        <p:spPr>
          <a:xfrm flipV="1">
            <a:off x="614014" y="6240849"/>
            <a:ext cx="0" cy="365760"/>
          </a:xfrm>
          <a:prstGeom prst="line">
            <a:avLst/>
          </a:prstGeom>
          <a:ln w="28575">
            <a:solidFill>
              <a:srgbClr val="771B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109690"/>
      </p:ext>
    </p:extLst>
  </p:cSld>
  <p:clrMapOvr>
    <a:masterClrMapping/>
  </p:clrMapOvr>
  <p:extLst>
    <p:ext uri="{DCECCB84-F9BA-43D5-87BE-67443E8EF086}">
      <p15:sldGuideLst xmlns:p15="http://schemas.microsoft.com/office/powerpoint/2012/main">
        <p15:guide id="1" orient="horz" pos="367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6524"/>
            <a:ext cx="10972800" cy="947680"/>
          </a:xfrm>
        </p:spPr>
        <p:txBody>
          <a:bodyPr>
            <a:noAutofit/>
          </a:bodyPr>
          <a:lstStyle>
            <a:lvl1pPr>
              <a:defRPr sz="3200">
                <a:solidFill>
                  <a:srgbClr val="771B61"/>
                </a:solidFill>
              </a:defRPr>
            </a:lvl1pPr>
          </a:lstStyle>
          <a:p>
            <a:r>
              <a:rPr lang="en-US"/>
              <a:t>Click to edit master title style</a:t>
            </a:r>
            <a:br>
              <a:rPr lang="en-US"/>
            </a:br>
            <a:r>
              <a:rPr lang="en-US"/>
              <a:t>Click to edit master title style</a:t>
            </a:r>
          </a:p>
        </p:txBody>
      </p:sp>
      <p:sp>
        <p:nvSpPr>
          <p:cNvPr id="7" name="Content Placeholder 2">
            <a:extLst>
              <a:ext uri="{FF2B5EF4-FFF2-40B4-BE49-F238E27FC236}">
                <a16:creationId xmlns:a16="http://schemas.microsoft.com/office/drawing/2014/main" id="{20BBD402-8D1E-4F40-95BB-4442D26727D4}"/>
              </a:ext>
            </a:extLst>
          </p:cNvPr>
          <p:cNvSpPr>
            <a:spLocks noGrp="1"/>
          </p:cNvSpPr>
          <p:nvPr>
            <p:ph sz="half" idx="1"/>
          </p:nvPr>
        </p:nvSpPr>
        <p:spPr>
          <a:xfrm>
            <a:off x="609600" y="1219201"/>
            <a:ext cx="5384800" cy="4610099"/>
          </a:xfrm>
        </p:spPr>
        <p:txBody>
          <a:bodyPr>
            <a:normAutofit/>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5D4D444B-C205-4C7E-B75F-BF5429D6AE26}"/>
              </a:ext>
            </a:extLst>
          </p:cNvPr>
          <p:cNvSpPr>
            <a:spLocks noGrp="1"/>
          </p:cNvSpPr>
          <p:nvPr>
            <p:ph sz="half" idx="14"/>
          </p:nvPr>
        </p:nvSpPr>
        <p:spPr>
          <a:xfrm>
            <a:off x="6197600" y="1219201"/>
            <a:ext cx="5384800" cy="4610099"/>
          </a:xfrm>
        </p:spPr>
        <p:txBody>
          <a:bodyPr>
            <a:normAutofit/>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5347EB78-2C01-A246-BB80-7D52C5356B4D}"/>
              </a:ext>
            </a:extLst>
          </p:cNvPr>
          <p:cNvSpPr>
            <a:spLocks noGrp="1"/>
          </p:cNvSpPr>
          <p:nvPr>
            <p:ph type="sldNum" sz="quarter" idx="4"/>
          </p:nvPr>
        </p:nvSpPr>
        <p:spPr>
          <a:xfrm>
            <a:off x="614015" y="6240850"/>
            <a:ext cx="560268" cy="365125"/>
          </a:xfrm>
          <a:prstGeom prst="rect">
            <a:avLst/>
          </a:prstGeom>
        </p:spPr>
        <p:txBody>
          <a:bodyPr vert="horz" lIns="91440" tIns="45720" rIns="91440" bIns="45720" rtlCol="0" anchor="ctr"/>
          <a:lstStyle>
            <a:lvl1pPr algn="l">
              <a:defRPr sz="1000">
                <a:solidFill>
                  <a:srgbClr val="808080"/>
                </a:solidFill>
                <a:latin typeface="Calibri" panose="020F0502020204030204" pitchFamily="34" charset="0"/>
                <a:cs typeface="Calibri" panose="020F0502020204030204" pitchFamily="34" charset="0"/>
              </a:defRPr>
            </a:lvl1pPr>
          </a:lstStyle>
          <a:p>
            <a:fld id="{89CE2B40-8763-45E4-9758-579B0FB876D0}" type="slidenum">
              <a:rPr lang="en-US" smtClean="0"/>
              <a:pPr/>
              <a:t>‹#›</a:t>
            </a:fld>
            <a:endParaRPr lang="en-US" dirty="0"/>
          </a:p>
        </p:txBody>
      </p:sp>
      <p:cxnSp>
        <p:nvCxnSpPr>
          <p:cNvPr id="15" name="Straight Connector 14">
            <a:extLst>
              <a:ext uri="{FF2B5EF4-FFF2-40B4-BE49-F238E27FC236}">
                <a16:creationId xmlns:a16="http://schemas.microsoft.com/office/drawing/2014/main" id="{59B81C6C-F465-1243-9A71-3063A91061BA}"/>
              </a:ext>
            </a:extLst>
          </p:cNvPr>
          <p:cNvCxnSpPr/>
          <p:nvPr userDrawn="1"/>
        </p:nvCxnSpPr>
        <p:spPr>
          <a:xfrm flipV="1">
            <a:off x="614014" y="6240849"/>
            <a:ext cx="0" cy="365760"/>
          </a:xfrm>
          <a:prstGeom prst="line">
            <a:avLst/>
          </a:prstGeom>
          <a:ln w="28575">
            <a:solidFill>
              <a:srgbClr val="771B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135769"/>
      </p:ext>
    </p:extLst>
  </p:cSld>
  <p:clrMapOvr>
    <a:masterClrMapping/>
  </p:clrMapOvr>
  <p:extLst>
    <p:ext uri="{DCECCB84-F9BA-43D5-87BE-67443E8EF086}">
      <p15:sldGuideLst xmlns:p15="http://schemas.microsoft.com/office/powerpoint/2012/main">
        <p15:guide id="1" orient="horz" pos="36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FC22B381-A03B-4C24-9B7A-41935EDE60F8}"/>
              </a:ext>
            </a:extLst>
          </p:cNvPr>
          <p:cNvSpPr>
            <a:spLocks noGrp="1"/>
          </p:cNvSpPr>
          <p:nvPr>
            <p:ph type="body" idx="1" hasCustomPrompt="1"/>
          </p:nvPr>
        </p:nvSpPr>
        <p:spPr>
          <a:xfrm>
            <a:off x="609600" y="1219200"/>
            <a:ext cx="10972800"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a:extLst>
              <a:ext uri="{FF2B5EF4-FFF2-40B4-BE49-F238E27FC236}">
                <a16:creationId xmlns:a16="http://schemas.microsoft.com/office/drawing/2014/main" id="{97DAF842-388F-4E54-A2BE-6448B44EEF97}"/>
              </a:ext>
            </a:extLst>
          </p:cNvPr>
          <p:cNvSpPr>
            <a:spLocks noGrp="1"/>
          </p:cNvSpPr>
          <p:nvPr>
            <p:ph sz="half" idx="14"/>
          </p:nvPr>
        </p:nvSpPr>
        <p:spPr>
          <a:xfrm>
            <a:off x="609600" y="1905000"/>
            <a:ext cx="5386917" cy="3927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a:extLst>
              <a:ext uri="{FF2B5EF4-FFF2-40B4-BE49-F238E27FC236}">
                <a16:creationId xmlns:a16="http://schemas.microsoft.com/office/drawing/2014/main" id="{2BB9C45E-57F3-4E99-9D50-CFCB3EAE97EF}"/>
              </a:ext>
            </a:extLst>
          </p:cNvPr>
          <p:cNvSpPr>
            <a:spLocks noGrp="1"/>
          </p:cNvSpPr>
          <p:nvPr>
            <p:ph sz="quarter" idx="15"/>
          </p:nvPr>
        </p:nvSpPr>
        <p:spPr>
          <a:xfrm>
            <a:off x="6193368" y="1905000"/>
            <a:ext cx="5389033" cy="3927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7563F4F1-3D53-43F3-AC6F-C64D3FEB2B76}"/>
              </a:ext>
            </a:extLst>
          </p:cNvPr>
          <p:cNvSpPr>
            <a:spLocks noGrp="1"/>
          </p:cNvSpPr>
          <p:nvPr>
            <p:ph type="title" hasCustomPrompt="1"/>
          </p:nvPr>
        </p:nvSpPr>
        <p:spPr>
          <a:xfrm>
            <a:off x="609600" y="136524"/>
            <a:ext cx="10972800" cy="947680"/>
          </a:xfrm>
        </p:spPr>
        <p:txBody>
          <a:bodyPr>
            <a:noAutofit/>
          </a:bodyPr>
          <a:lstStyle>
            <a:lvl1pPr>
              <a:defRPr sz="3200">
                <a:solidFill>
                  <a:srgbClr val="771B61"/>
                </a:solidFill>
              </a:defRPr>
            </a:lvl1pPr>
          </a:lstStyle>
          <a:p>
            <a:r>
              <a:rPr lang="en-US"/>
              <a:t>Click to edit master title style</a:t>
            </a:r>
            <a:br>
              <a:rPr lang="en-US"/>
            </a:br>
            <a:r>
              <a:rPr lang="en-US"/>
              <a:t>Click to edit master title style</a:t>
            </a:r>
          </a:p>
        </p:txBody>
      </p:sp>
      <p:sp>
        <p:nvSpPr>
          <p:cNvPr id="11" name="Slide Number Placeholder 5">
            <a:extLst>
              <a:ext uri="{FF2B5EF4-FFF2-40B4-BE49-F238E27FC236}">
                <a16:creationId xmlns:a16="http://schemas.microsoft.com/office/drawing/2014/main" id="{3EE241B5-7C03-2944-8270-76E5107C2E7A}"/>
              </a:ext>
            </a:extLst>
          </p:cNvPr>
          <p:cNvSpPr>
            <a:spLocks noGrp="1"/>
          </p:cNvSpPr>
          <p:nvPr>
            <p:ph type="sldNum" sz="quarter" idx="4"/>
          </p:nvPr>
        </p:nvSpPr>
        <p:spPr>
          <a:xfrm>
            <a:off x="614015" y="6240850"/>
            <a:ext cx="560268" cy="365125"/>
          </a:xfrm>
          <a:prstGeom prst="rect">
            <a:avLst/>
          </a:prstGeom>
        </p:spPr>
        <p:txBody>
          <a:bodyPr vert="horz" lIns="91440" tIns="45720" rIns="91440" bIns="45720" rtlCol="0" anchor="ctr"/>
          <a:lstStyle>
            <a:lvl1pPr algn="l">
              <a:defRPr sz="1000">
                <a:solidFill>
                  <a:srgbClr val="808080"/>
                </a:solidFill>
                <a:latin typeface="Calibri" panose="020F0502020204030204" pitchFamily="34" charset="0"/>
                <a:cs typeface="Calibri" panose="020F0502020204030204" pitchFamily="34" charset="0"/>
              </a:defRPr>
            </a:lvl1pPr>
          </a:lstStyle>
          <a:p>
            <a:fld id="{89CE2B40-8763-45E4-9758-579B0FB876D0}" type="slidenum">
              <a:rPr lang="en-US" smtClean="0"/>
              <a:pPr/>
              <a:t>‹#›</a:t>
            </a:fld>
            <a:endParaRPr lang="en-US" dirty="0"/>
          </a:p>
        </p:txBody>
      </p:sp>
      <p:cxnSp>
        <p:nvCxnSpPr>
          <p:cNvPr id="17" name="Straight Connector 16">
            <a:extLst>
              <a:ext uri="{FF2B5EF4-FFF2-40B4-BE49-F238E27FC236}">
                <a16:creationId xmlns:a16="http://schemas.microsoft.com/office/drawing/2014/main" id="{7D133671-73DC-9841-BC2C-5A77E29169F3}"/>
              </a:ext>
            </a:extLst>
          </p:cNvPr>
          <p:cNvCxnSpPr/>
          <p:nvPr userDrawn="1"/>
        </p:nvCxnSpPr>
        <p:spPr>
          <a:xfrm flipV="1">
            <a:off x="614014" y="6240849"/>
            <a:ext cx="0" cy="365760"/>
          </a:xfrm>
          <a:prstGeom prst="line">
            <a:avLst/>
          </a:prstGeom>
          <a:ln w="28575">
            <a:solidFill>
              <a:srgbClr val="771B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238882"/>
      </p:ext>
    </p:extLst>
  </p:cSld>
  <p:clrMapOvr>
    <a:masterClrMapping/>
  </p:clrMapOvr>
  <p:extLst>
    <p:ext uri="{DCECCB84-F9BA-43D5-87BE-67443E8EF086}">
      <p15:sldGuideLst xmlns:p15="http://schemas.microsoft.com/office/powerpoint/2012/main">
        <p15:guide id="1" orient="horz" pos="367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rait Picture No Caption">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2389717" y="273051"/>
            <a:ext cx="7315200" cy="55562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Slide Number Placeholder 5">
            <a:extLst>
              <a:ext uri="{FF2B5EF4-FFF2-40B4-BE49-F238E27FC236}">
                <a16:creationId xmlns:a16="http://schemas.microsoft.com/office/drawing/2014/main" id="{4A54DE2B-FF1E-B147-AA8C-2C32AD23B23D}"/>
              </a:ext>
            </a:extLst>
          </p:cNvPr>
          <p:cNvSpPr>
            <a:spLocks noGrp="1"/>
          </p:cNvSpPr>
          <p:nvPr>
            <p:ph type="sldNum" sz="quarter" idx="4"/>
          </p:nvPr>
        </p:nvSpPr>
        <p:spPr>
          <a:xfrm>
            <a:off x="614015" y="6240850"/>
            <a:ext cx="560268" cy="365125"/>
          </a:xfrm>
          <a:prstGeom prst="rect">
            <a:avLst/>
          </a:prstGeom>
        </p:spPr>
        <p:txBody>
          <a:bodyPr vert="horz" lIns="91440" tIns="45720" rIns="91440" bIns="45720" rtlCol="0" anchor="ctr"/>
          <a:lstStyle>
            <a:lvl1pPr algn="l">
              <a:defRPr sz="1000">
                <a:solidFill>
                  <a:srgbClr val="808080"/>
                </a:solidFill>
                <a:latin typeface="Calibri" panose="020F0502020204030204" pitchFamily="34" charset="0"/>
                <a:cs typeface="Calibri" panose="020F0502020204030204" pitchFamily="34" charset="0"/>
              </a:defRPr>
            </a:lvl1pPr>
          </a:lstStyle>
          <a:p>
            <a:fld id="{89CE2B40-8763-45E4-9758-579B0FB876D0}" type="slidenum">
              <a:rPr lang="en-US" smtClean="0"/>
              <a:pPr/>
              <a:t>‹#›</a:t>
            </a:fld>
            <a:endParaRPr lang="en-US" dirty="0"/>
          </a:p>
        </p:txBody>
      </p:sp>
      <p:cxnSp>
        <p:nvCxnSpPr>
          <p:cNvPr id="11" name="Straight Connector 10">
            <a:extLst>
              <a:ext uri="{FF2B5EF4-FFF2-40B4-BE49-F238E27FC236}">
                <a16:creationId xmlns:a16="http://schemas.microsoft.com/office/drawing/2014/main" id="{27612D31-1054-4C44-B1D5-AC9E4F7AB31F}"/>
              </a:ext>
            </a:extLst>
          </p:cNvPr>
          <p:cNvCxnSpPr/>
          <p:nvPr userDrawn="1"/>
        </p:nvCxnSpPr>
        <p:spPr>
          <a:xfrm flipV="1">
            <a:off x="614014" y="6240849"/>
            <a:ext cx="0" cy="365760"/>
          </a:xfrm>
          <a:prstGeom prst="line">
            <a:avLst/>
          </a:prstGeom>
          <a:ln w="28575">
            <a:solidFill>
              <a:srgbClr val="771B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044446"/>
      </p:ext>
    </p:extLst>
  </p:cSld>
  <p:clrMapOvr>
    <a:masterClrMapping/>
  </p:clrMapOvr>
  <p:extLst>
    <p:ext uri="{DCECCB84-F9BA-43D5-87BE-67443E8EF086}">
      <p15:sldGuideLst xmlns:p15="http://schemas.microsoft.com/office/powerpoint/2012/main">
        <p15:guide id="1" orient="horz" pos="367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ndscape Picture No Caption">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609600" y="273051"/>
            <a:ext cx="10972800" cy="5556249"/>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Slide Number Placeholder 5">
            <a:extLst>
              <a:ext uri="{FF2B5EF4-FFF2-40B4-BE49-F238E27FC236}">
                <a16:creationId xmlns:a16="http://schemas.microsoft.com/office/drawing/2014/main" id="{3A88B405-AA68-BC41-8F2C-C7C6FA5615E1}"/>
              </a:ext>
            </a:extLst>
          </p:cNvPr>
          <p:cNvSpPr>
            <a:spLocks noGrp="1"/>
          </p:cNvSpPr>
          <p:nvPr>
            <p:ph type="sldNum" sz="quarter" idx="4"/>
          </p:nvPr>
        </p:nvSpPr>
        <p:spPr>
          <a:xfrm>
            <a:off x="614015" y="6240850"/>
            <a:ext cx="560268" cy="365125"/>
          </a:xfrm>
          <a:prstGeom prst="rect">
            <a:avLst/>
          </a:prstGeom>
        </p:spPr>
        <p:txBody>
          <a:bodyPr vert="horz" lIns="91440" tIns="45720" rIns="91440" bIns="45720" rtlCol="0" anchor="ctr"/>
          <a:lstStyle>
            <a:lvl1pPr algn="l">
              <a:defRPr sz="1000">
                <a:solidFill>
                  <a:srgbClr val="808080"/>
                </a:solidFill>
                <a:latin typeface="Calibri" panose="020F0502020204030204" pitchFamily="34" charset="0"/>
                <a:cs typeface="Calibri" panose="020F0502020204030204" pitchFamily="34" charset="0"/>
              </a:defRPr>
            </a:lvl1pPr>
          </a:lstStyle>
          <a:p>
            <a:fld id="{89CE2B40-8763-45E4-9758-579B0FB876D0}" type="slidenum">
              <a:rPr lang="en-US" smtClean="0"/>
              <a:pPr/>
              <a:t>‹#›</a:t>
            </a:fld>
            <a:endParaRPr lang="en-US" dirty="0"/>
          </a:p>
        </p:txBody>
      </p:sp>
      <p:cxnSp>
        <p:nvCxnSpPr>
          <p:cNvPr id="11" name="Straight Connector 10">
            <a:extLst>
              <a:ext uri="{FF2B5EF4-FFF2-40B4-BE49-F238E27FC236}">
                <a16:creationId xmlns:a16="http://schemas.microsoft.com/office/drawing/2014/main" id="{B48B6E98-AB44-1041-9122-4A99314B19B3}"/>
              </a:ext>
            </a:extLst>
          </p:cNvPr>
          <p:cNvCxnSpPr/>
          <p:nvPr userDrawn="1"/>
        </p:nvCxnSpPr>
        <p:spPr>
          <a:xfrm flipV="1">
            <a:off x="614014" y="6240849"/>
            <a:ext cx="0" cy="365760"/>
          </a:xfrm>
          <a:prstGeom prst="line">
            <a:avLst/>
          </a:prstGeom>
          <a:ln w="28575">
            <a:solidFill>
              <a:srgbClr val="771B61"/>
            </a:solidFill>
          </a:ln>
        </p:spPr>
        <p:style>
          <a:lnRef idx="1">
            <a:schemeClr val="accent1"/>
          </a:lnRef>
          <a:fillRef idx="0">
            <a:schemeClr val="accent1"/>
          </a:fillRef>
          <a:effectRef idx="0">
            <a:schemeClr val="accent1"/>
          </a:effectRef>
          <a:fontRef idx="minor">
            <a:schemeClr val="tx1"/>
          </a:fontRef>
        </p:style>
      </p:cxnSp>
      <p:sp>
        <p:nvSpPr>
          <p:cNvPr id="12" name="Content Placeholder 4">
            <a:extLst>
              <a:ext uri="{FF2B5EF4-FFF2-40B4-BE49-F238E27FC236}">
                <a16:creationId xmlns:a16="http://schemas.microsoft.com/office/drawing/2014/main" id="{63802220-7AD4-804F-95A3-2FF0F21003D9}"/>
              </a:ext>
            </a:extLst>
          </p:cNvPr>
          <p:cNvSpPr>
            <a:spLocks noGrp="1"/>
          </p:cNvSpPr>
          <p:nvPr>
            <p:ph sz="quarter" idx="10" hasCustomPrompt="1"/>
          </p:nvPr>
        </p:nvSpPr>
        <p:spPr>
          <a:xfrm>
            <a:off x="1193533" y="6240849"/>
            <a:ext cx="4231370" cy="365125"/>
          </a:xfrm>
        </p:spPr>
        <p:txBody>
          <a:bodyPr anchor="ctr">
            <a:noAutofit/>
          </a:bodyPr>
          <a:lstStyle>
            <a:lvl1pPr marL="0" indent="0" algn="l">
              <a:buNone/>
              <a:defRPr sz="1000">
                <a:solidFill>
                  <a:srgbClr val="666D70"/>
                </a:solidFill>
              </a:defRPr>
            </a:lvl1pPr>
            <a:lvl2pPr marL="457200" indent="0" algn="l">
              <a:buNone/>
              <a:defRPr sz="1000">
                <a:solidFill>
                  <a:schemeClr val="tx2"/>
                </a:solidFill>
              </a:defRPr>
            </a:lvl2pPr>
            <a:lvl3pPr marL="914400" indent="0" algn="l">
              <a:buNone/>
              <a:defRPr sz="1000">
                <a:solidFill>
                  <a:schemeClr val="tx2"/>
                </a:solidFill>
              </a:defRPr>
            </a:lvl3pPr>
            <a:lvl4pPr marL="1371600" indent="0" algn="l">
              <a:buNone/>
              <a:defRPr sz="1000">
                <a:solidFill>
                  <a:schemeClr val="tx2"/>
                </a:solidFill>
              </a:defRPr>
            </a:lvl4pPr>
            <a:lvl5pPr marL="1828800" indent="0" algn="l">
              <a:buNone/>
              <a:defRPr sz="1000">
                <a:solidFill>
                  <a:schemeClr val="tx2"/>
                </a:solidFill>
              </a:defRPr>
            </a:lvl5pPr>
          </a:lstStyle>
          <a:p>
            <a:pPr lvl="0"/>
            <a:r>
              <a:rPr lang="en-US"/>
              <a:t>&lt;citation&gt;</a:t>
            </a:r>
          </a:p>
        </p:txBody>
      </p:sp>
    </p:spTree>
    <p:extLst>
      <p:ext uri="{BB962C8B-B14F-4D97-AF65-F5344CB8AC3E}">
        <p14:creationId xmlns:p14="http://schemas.microsoft.com/office/powerpoint/2010/main" val="2747106117"/>
      </p:ext>
    </p:extLst>
  </p:cSld>
  <p:clrMapOvr>
    <a:masterClrMapping/>
  </p:clrMapOvr>
  <p:extLst>
    <p:ext uri="{DCECCB84-F9BA-43D5-87BE-67443E8EF086}">
      <p15:sldGuideLst xmlns:p15="http://schemas.microsoft.com/office/powerpoint/2012/main">
        <p15:guide id="1" orient="horz" pos="36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3E094F9-A906-4AF6-9C0A-6876C6A385EC}" type="datetimeFigureOut">
              <a:rPr lang="en-US" smtClean="0"/>
              <a:pPr/>
              <a:t>10/25/2022</a:t>
            </a:fld>
            <a:endParaRPr lang="en-US" dirty="0"/>
          </a:p>
        </p:txBody>
      </p:sp>
      <p:sp>
        <p:nvSpPr>
          <p:cNvPr id="6" name="Slide Number Placeholder 5"/>
          <p:cNvSpPr>
            <a:spLocks noGrp="1"/>
          </p:cNvSpPr>
          <p:nvPr>
            <p:ph type="sldNum" sz="quarter" idx="12"/>
          </p:nvPr>
        </p:nvSpPr>
        <p:spPr/>
        <p:txBody>
          <a:bodyPr/>
          <a:lstStyle/>
          <a:p>
            <a:fld id="{967F5048-D53A-4095-A966-CF27F5C41151}" type="slidenum">
              <a:rPr lang="en-US" smtClean="0"/>
              <a:pPr/>
              <a:t>‹#›</a:t>
            </a:fld>
            <a:endParaRPr lang="en-US" dirty="0"/>
          </a:p>
        </p:txBody>
      </p:sp>
      <p:cxnSp>
        <p:nvCxnSpPr>
          <p:cNvPr id="7" name="Straight Connector 6">
            <a:extLst>
              <a:ext uri="{FF2B5EF4-FFF2-40B4-BE49-F238E27FC236}">
                <a16:creationId xmlns:a16="http://schemas.microsoft.com/office/drawing/2014/main" id="{83945B84-524C-454C-A417-9B367CB224CB}"/>
              </a:ext>
            </a:extLst>
          </p:cNvPr>
          <p:cNvCxnSpPr/>
          <p:nvPr userDrawn="1"/>
        </p:nvCxnSpPr>
        <p:spPr>
          <a:xfrm flipV="1">
            <a:off x="614014" y="6358078"/>
            <a:ext cx="0" cy="365760"/>
          </a:xfrm>
          <a:prstGeom prst="line">
            <a:avLst/>
          </a:prstGeom>
          <a:ln w="28575">
            <a:solidFill>
              <a:srgbClr val="771B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921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563562"/>
          </a:xfrm>
        </p:spPr>
        <p:txBody>
          <a:bodyPr/>
          <a:lstStyle/>
          <a:p>
            <a:r>
              <a:rPr lang="en-US"/>
              <a:t>Click to edit master title style</a:t>
            </a:r>
          </a:p>
        </p:txBody>
      </p:sp>
      <p:sp>
        <p:nvSpPr>
          <p:cNvPr id="3" name="Content Placeholder 2"/>
          <p:cNvSpPr>
            <a:spLocks noGrp="1"/>
          </p:cNvSpPr>
          <p:nvPr>
            <p:ph idx="1"/>
          </p:nvPr>
        </p:nvSpPr>
        <p:spPr>
          <a:xfrm>
            <a:off x="609600" y="1219201"/>
            <a:ext cx="10972800" cy="4906963"/>
          </a:xfrm>
        </p:spPr>
        <p:txBody>
          <a:bodyPr>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800">
                <a:solidFill>
                  <a:srgbClr val="808080"/>
                </a:solidFill>
                <a:latin typeface="Century Gothic" pitchFamily="34" charset="0"/>
              </a:defRPr>
            </a:lvl1pPr>
          </a:lstStyle>
          <a:p>
            <a:fld id="{F252228A-7544-450C-8842-6466AD6B652E}" type="slidenum">
              <a:rPr lang="en-US" smtClean="0"/>
              <a:pPr/>
              <a:t>‹#›</a:t>
            </a:fld>
            <a:endParaRPr lang="en-US" dirty="0"/>
          </a:p>
        </p:txBody>
      </p:sp>
      <p:cxnSp>
        <p:nvCxnSpPr>
          <p:cNvPr id="9" name="Straight Connector 8"/>
          <p:cNvCxnSpPr/>
          <p:nvPr userDrawn="1"/>
        </p:nvCxnSpPr>
        <p:spPr>
          <a:xfrm>
            <a:off x="406400" y="914400"/>
            <a:ext cx="1133856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702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800">
                <a:solidFill>
                  <a:schemeClr val="tx1">
                    <a:tint val="75000"/>
                  </a:schemeClr>
                </a:solidFill>
                <a:latin typeface="Century Gothic" pitchFamily="34" charset="0"/>
              </a:defRPr>
            </a:lvl1pPr>
          </a:lstStyle>
          <a:p>
            <a:fld id="{89CE2B40-8763-45E4-9758-579B0FB876D0}"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7CFF2A4-7B33-AF4F-9115-88D2C0AF5312}"/>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b="22824"/>
          <a:stretch/>
        </p:blipFill>
        <p:spPr>
          <a:xfrm>
            <a:off x="914400" y="5931877"/>
            <a:ext cx="1112964" cy="713956"/>
          </a:xfrm>
          <a:prstGeom prst="rect">
            <a:avLst/>
          </a:prstGeom>
        </p:spPr>
      </p:pic>
      <p:pic>
        <p:nvPicPr>
          <p:cNvPr id="9" name="Picture 8" descr="Logo, company name&#10;&#10;Description automatically generated">
            <a:extLst>
              <a:ext uri="{FF2B5EF4-FFF2-40B4-BE49-F238E27FC236}">
                <a16:creationId xmlns:a16="http://schemas.microsoft.com/office/drawing/2014/main" id="{55FBA47D-67B7-CB41-8D68-7F683A97FA9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189717" y="6103776"/>
            <a:ext cx="2656843" cy="542057"/>
          </a:xfrm>
          <a:prstGeom prst="rect">
            <a:avLst/>
          </a:prstGeom>
        </p:spPr>
      </p:pic>
      <p:sp>
        <p:nvSpPr>
          <p:cNvPr id="10" name="Slide Number Placeholder 5">
            <a:extLst>
              <a:ext uri="{FF2B5EF4-FFF2-40B4-BE49-F238E27FC236}">
                <a16:creationId xmlns:a16="http://schemas.microsoft.com/office/drawing/2014/main" id="{9D80B981-2B1A-449D-98C1-F279A51786B8}"/>
              </a:ext>
            </a:extLst>
          </p:cNvPr>
          <p:cNvSpPr txBox="1">
            <a:spLocks/>
          </p:cNvSpPr>
          <p:nvPr userDrawn="1"/>
        </p:nvSpPr>
        <p:spPr>
          <a:xfrm>
            <a:off x="614015" y="6240850"/>
            <a:ext cx="560268"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80808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CE2B40-8763-45E4-9758-579B0FB876D0}" type="slidenum">
              <a:rPr lang="en-US" smtClean="0"/>
              <a:pPr/>
              <a:t>‹#›</a:t>
            </a:fld>
            <a:endParaRPr lang="en-US" dirty="0"/>
          </a:p>
        </p:txBody>
      </p:sp>
      <p:cxnSp>
        <p:nvCxnSpPr>
          <p:cNvPr id="11" name="Straight Connector 10">
            <a:extLst>
              <a:ext uri="{FF2B5EF4-FFF2-40B4-BE49-F238E27FC236}">
                <a16:creationId xmlns:a16="http://schemas.microsoft.com/office/drawing/2014/main" id="{12D64985-01E3-4F40-BE3B-047B17B3672E}"/>
              </a:ext>
            </a:extLst>
          </p:cNvPr>
          <p:cNvCxnSpPr/>
          <p:nvPr userDrawn="1"/>
        </p:nvCxnSpPr>
        <p:spPr>
          <a:xfrm flipV="1">
            <a:off x="614014" y="6240849"/>
            <a:ext cx="0" cy="365760"/>
          </a:xfrm>
          <a:prstGeom prst="line">
            <a:avLst/>
          </a:prstGeom>
          <a:ln w="28575">
            <a:solidFill>
              <a:srgbClr val="771B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465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0" r:id="rId4"/>
    <p:sldLayoutId id="2147483669" r:id="rId5"/>
    <p:sldLayoutId id="2147483666" r:id="rId6"/>
    <p:sldLayoutId id="2147483667" r:id="rId7"/>
    <p:sldLayoutId id="2147483672" r:id="rId8"/>
    <p:sldLayoutId id="2147483673" r:id="rId9"/>
    <p:sldLayoutId id="2147483676" r:id="rId10"/>
    <p:sldLayoutId id="2147483678" r:id="rId11"/>
    <p:sldLayoutId id="2147483679" r:id="rId12"/>
    <p:sldLayoutId id="2147483680" r:id="rId13"/>
    <p:sldLayoutId id="2147483681" r:id="rId14"/>
  </p:sldLayoutIdLst>
  <p:hf hdr="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ojp.gov/pdffiles1/ojjdp/227744.pdf"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ojp.gov/pdffiles1/ojjdp/227744.pdf"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ojp.gov/pdffiles1/ojjdp/227744.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ojp.gov/pdffiles1/ojjdp/227744.pdf"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ojp.gov/pdffiles1/ojjdp/227744.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stopbullying.gov/cyberbullying/what-is-it"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psychcentral.com/lib/how-intergenerational-trauma-impacts-families"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hyperlink" Target="https://www.ncbi.nlm.nih.gov/pmc/articles/PMC6127768/#wps20568-bib-0093" TargetMode="Externa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2" Type="http://schemas.openxmlformats.org/officeDocument/2006/relationships/hyperlink" Target="https://psychcentral.com/lib/how-intergenerational-trauma-impacts-families"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simplebooklet.com/findingsfromphiladelphiaacesurveyandcomparedacequestions#!"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s://simplebooklet.com/findingsfromphiladelphiaacesurveyandcomparedacequestions#!"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hyperlink" Target="https://www.cdc.gov/violenceprevention/aces/riskprotectivefactors.html" TargetMode="External"/><Relationship Id="rId7" Type="http://schemas.openxmlformats.org/officeDocument/2006/relationships/diagramColors" Target="../diagrams/colors9.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hyperlink" Target="https://www.cdc.gov/violenceprevention/aces/riskprotectivefactors.html" TargetMode="External"/><Relationship Id="rId7" Type="http://schemas.openxmlformats.org/officeDocument/2006/relationships/diagramColors" Target="../diagrams/colors10.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hyperlink" Target="https://www.cdc.gov/violenceprevention/aces/riskprotectivefactors.html" TargetMode="External"/><Relationship Id="rId7" Type="http://schemas.openxmlformats.org/officeDocument/2006/relationships/diagramColors" Target="../diagrams/colors1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hyperlink" Target="https://www.cdhttps/www.cdc.gov/violenceprevention/aces/riskprotectivefactors.htmlc.gov/violenceprevention/aces/riskprotectivefactors.html" TargetMode="External"/><Relationship Id="rId7" Type="http://schemas.openxmlformats.org/officeDocument/2006/relationships/diagramColors" Target="../diagrams/colors1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hyperlink" Target="https://store.samhsa.gov/sites/default/files/d7/priv/sma14-4816.pdf" TargetMode="External"/><Relationship Id="rId7" Type="http://schemas.openxmlformats.org/officeDocument/2006/relationships/diagramColors" Target="../diagrams/colors1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3.xml.rels><?xml version="1.0" encoding="UTF-8" standalone="yes"?>
<Relationships xmlns="http://schemas.openxmlformats.org/package/2006/relationships"><Relationship Id="rId3" Type="http://schemas.openxmlformats.org/officeDocument/2006/relationships/hyperlink" Target="http://www.dshs.wa.gov/rda/" TargetMode="Externa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www.dshs.wa.gov/rda/" TargetMode="Externa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hyperlink" Target="https://doi.org/10.4236/ojn.2019.99074" TargetMode="Externa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6.xml.rels><?xml version="1.0" encoding="UTF-8" standalone="yes"?>
<Relationships xmlns="http://schemas.openxmlformats.org/package/2006/relationships"><Relationship Id="rId2" Type="http://schemas.openxmlformats.org/officeDocument/2006/relationships/hyperlink" Target="https://www.getsmartaboutdrugs.gov/sites/getsmartaboutdrugs.com/files/publications/DEA_PrescriptionForDisaster-2018ed_508_0.pdf"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2.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hyperlink" Target="http://www.samhsa.gov/nctic/trauma-interventions" TargetMode="External"/><Relationship Id="rId7" Type="http://schemas.openxmlformats.org/officeDocument/2006/relationships/diagramColors" Target="../diagrams/colors17.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https://store.samhsa.gov/sites/default/files/d7/priv/sma14-4816.pdf" TargetMode="Externa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1.xml.rels><?xml version="1.0" encoding="UTF-8" standalone="yes"?>
<Relationships xmlns="http://schemas.openxmlformats.org/package/2006/relationships"><Relationship Id="rId2" Type="http://schemas.openxmlformats.org/officeDocument/2006/relationships/hyperlink" Target="http://www.nctsn.org/"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hyperlink" Target="http://www.nctsn.org/"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s://store.samhsa.gov/sites/default/files/d7/priv/sma14-4816.pdf" TargetMode="Externa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hyperlink" Target="https://store.samhsa.gov/sites/default/files/d7/priv/sma14-4816.pdf" TargetMode="Externa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hyperlink" Target="https://store.samhsa.gov/sites/default/files/d7/priv/sma14-4816.pdf" TargetMode="Externa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hyperlink" Target="https://store.samhsa.gov/sites/default/files/d7/priv/sma14-4816.pdf" TargetMode="Externa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hyperlink" Target="https://store.samhsa.gov/sites/default/files/d7/priv/sma14-4816.pdf" TargetMode="Externa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hyperlink" Target="https://store.samhsa.gov/sites/default/files/d7/priv/sma14-4816.pdf" TargetMode="Externa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1.xml.rels><?xml version="1.0" encoding="UTF-8" standalone="yes"?>
<Relationships xmlns="http://schemas.openxmlformats.org/package/2006/relationships"><Relationship Id="rId3" Type="http://schemas.openxmlformats.org/officeDocument/2006/relationships/hyperlink" Target="https://nida.nih.gov/publications/preventing-drug-use-among-children-adolescents/prevention-principle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8" Type="http://schemas.openxmlformats.org/officeDocument/2006/relationships/hyperlink" Target="https://nida.nih.gov/publications/preventing-drug-use-among-children-adolescents/prevention-principles" TargetMode="External"/><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73.xml.rels><?xml version="1.0" encoding="UTF-8" standalone="yes"?>
<Relationships xmlns="http://schemas.openxmlformats.org/package/2006/relationships"><Relationship Id="rId3" Type="http://schemas.openxmlformats.org/officeDocument/2006/relationships/hyperlink" Target="https://nida.nih.gov/publications/preventing-drug-use-among-children-adolescents/prevention-principle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hyperlink" Target="https://www.uptodate.com/contents/approach-to-treating-posttraumatic-stress-disorder-in-children-and-adolescents#H3748138541" TargetMode="Externa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hyperlink" Target="https://www.nctsn.org/sites/default/files/interventions/cbits_fact_sheet.pdf" TargetMode="External"/><Relationship Id="rId2" Type="http://schemas.openxmlformats.org/officeDocument/2006/relationships/hyperlink" Target="https://www.childwelfare.gov/pubPDFs/trauma.pdf" TargetMode="External"/><Relationship Id="rId1" Type="http://schemas.openxmlformats.org/officeDocument/2006/relationships/slideLayout" Target="../slideLayouts/slideLayout3.xml"/><Relationship Id="rId4" Type="http://schemas.openxmlformats.org/officeDocument/2006/relationships/hyperlink" Target="https://www.nctsn.org/sites/default/files/interventions/tgcta_fact_sheet.pdf"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www.nctsn.org/sites/default/files/interventions/rrft_fact_sheet.pdf" TargetMode="External"/><Relationship Id="rId2" Type="http://schemas.openxmlformats.org/officeDocument/2006/relationships/hyperlink" Target="https://www.treatment-innovations.org/ss-description.html" TargetMode="Externa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83.xml.rels><?xml version="1.0" encoding="UTF-8" standalone="yes"?>
<Relationships xmlns="http://schemas.openxmlformats.org/package/2006/relationships"><Relationship Id="rId2" Type="http://schemas.openxmlformats.org/officeDocument/2006/relationships/hyperlink" Target="https://store.samhsa.gov/sites/default/files/d7/priv/sma14-4816.pdf" TargetMode="Externa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hyperlink" Target="https://store.samhsa.gov/sites/default/files/d7/priv/sma14-4816.pdf" TargetMode="Externa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9.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hyperlink" Target="http://www.effectivehealthcare.ahrq.gov/reports/final.cf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hyperlink" Target="https://store.samhsa.gov/sites/default/files/d7/priv/sma14-4816.pdf"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0.xml.rels><?xml version="1.0" encoding="UTF-8" standalone="yes"?>
<Relationships xmlns="http://schemas.openxmlformats.org/package/2006/relationships"><Relationship Id="rId8" Type="http://schemas.openxmlformats.org/officeDocument/2006/relationships/hyperlink" Target="https://depts.washington.edu/uwhatc/CBT/Assessment/Child%20and%20Adolescent%20Trauma%20Screen%20(CATS)%20Youth-Self%20Report%20(7-17%20years).pdf" TargetMode="External"/><Relationship Id="rId13" Type="http://schemas.openxmlformats.org/officeDocument/2006/relationships/hyperlink" Target="https://www.nimh.nih.gov/research/research-conducted-at-nimh/asq-toolkit-materials/inpatient/pdfs/covid-19_youth_suicide_risk_screening_pathway_160183.pdf" TargetMode="External"/><Relationship Id="rId3" Type="http://schemas.openxmlformats.org/officeDocument/2006/relationships/hyperlink" Target="https://centerforyouthwellness.org/wp-content/uploads/2018/06/CYW-ACE-Q-TEEN-1-copy.pdf" TargetMode="External"/><Relationship Id="rId7" Type="http://schemas.openxmlformats.org/officeDocument/2006/relationships/hyperlink" Target="https://www.ptsd.va.gov/professional/assessment/child/ucla_child_reaction_dsm-5.asp" TargetMode="External"/><Relationship Id="rId12" Type="http://schemas.openxmlformats.org/officeDocument/2006/relationships/hyperlink" Target="https://www.nimh.nih.gov/research/research-conducted-at-nimh/asq-toolkit-materials/asq-tool/screening_tool_asq_nimh_toolkit_155867.pdf" TargetMode="External"/><Relationship Id="rId2" Type="http://schemas.openxmlformats.org/officeDocument/2006/relationships/hyperlink" Target="https://centerforyouthwellness.org/wp-content/uploads/2018/06/CYW-ACE-Q-CHILD-copy.pdf" TargetMode="External"/><Relationship Id="rId1" Type="http://schemas.openxmlformats.org/officeDocument/2006/relationships/slideLayout" Target="../slideLayouts/slideLayout3.xml"/><Relationship Id="rId6" Type="http://schemas.openxmlformats.org/officeDocument/2006/relationships/hyperlink" Target="https://www.ptsd.va.gov/professional/assessment/child/caps-ca.asp" TargetMode="External"/><Relationship Id="rId11" Type="http://schemas.openxmlformats.org/officeDocument/2006/relationships/hyperlink" Target="https://www.psychiatry.org/File%20Library/Psychiatrists/Practice/DSM/APA_DSM5_Severity-of-Dissociative-Symptoms-Child-Age-11-to-17.pdf" TargetMode="External"/><Relationship Id="rId5" Type="http://schemas.openxmlformats.org/officeDocument/2006/relationships/hyperlink" Target="https://istss.org/getattachment/Clinical-Resources/Assessing-Trauma/Child-PTSD-Symptom-Scale-for-DSM-5-(CPSS-5)/CPSS-5-Scoring-Psychometrics.pdf?lang=en-US" TargetMode="External"/><Relationship Id="rId10" Type="http://schemas.openxmlformats.org/officeDocument/2006/relationships/hyperlink" Target="https://www.psychiatry.org/File%20Library/Psychiatrists/Practice/DSM/APA_DSM5_Severity-of-Acute-Stress-Symptoms-Child-Age-11-to-17.pdf" TargetMode="External"/><Relationship Id="rId4" Type="http://schemas.openxmlformats.org/officeDocument/2006/relationships/hyperlink" Target="https://centerforyouthwellness.org/wp-content/uploads/2018/06/CYW-ACE-Q-TEEN-SR-1-copy.pdf" TargetMode="External"/><Relationship Id="rId9" Type="http://schemas.openxmlformats.org/officeDocument/2006/relationships/hyperlink" Target="https://www.psychiatry.org/File%20Library/Psychiatrists/Practice/DSM/APA_DSM5_Severity-of-Post-Traumatic-Stress-Symptoms-Child-Age-11-to-17.pdf"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hyperlink" Target="mailto:sedlockr@ccbh.com" TargetMode="External"/><Relationship Id="rId2" Type="http://schemas.openxmlformats.org/officeDocument/2006/relationships/image" Target="../media/image2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650723-F50E-7046-86FF-C962F089598B}"/>
              </a:ext>
            </a:extLst>
          </p:cNvPr>
          <p:cNvSpPr>
            <a:spLocks noGrp="1"/>
          </p:cNvSpPr>
          <p:nvPr>
            <p:ph type="ctrTitle"/>
          </p:nvPr>
        </p:nvSpPr>
        <p:spPr/>
        <p:txBody>
          <a:bodyPr/>
          <a:lstStyle/>
          <a:p>
            <a:r>
              <a:rPr lang="en-US" dirty="0">
                <a:ea typeface="Calibri"/>
                <a:cs typeface="Calibri"/>
              </a:rPr>
              <a:t>Adolescents, Trauma, and </a:t>
            </a:r>
            <a:br>
              <a:rPr lang="en-US" dirty="0">
                <a:ea typeface="Calibri"/>
                <a:cs typeface="Calibri"/>
              </a:rPr>
            </a:br>
            <a:r>
              <a:rPr lang="en-US" dirty="0">
                <a:ea typeface="Calibri"/>
                <a:cs typeface="Calibri"/>
              </a:rPr>
              <a:t>Substance Use</a:t>
            </a:r>
            <a:endParaRPr lang="en-US" dirty="0"/>
          </a:p>
        </p:txBody>
      </p:sp>
      <p:sp>
        <p:nvSpPr>
          <p:cNvPr id="6" name="Subtitle 5">
            <a:extLst>
              <a:ext uri="{FF2B5EF4-FFF2-40B4-BE49-F238E27FC236}">
                <a16:creationId xmlns:a16="http://schemas.microsoft.com/office/drawing/2014/main" id="{5C9F6C08-8E27-3E4D-B16A-F4B538356105}"/>
              </a:ext>
            </a:extLst>
          </p:cNvPr>
          <p:cNvSpPr>
            <a:spLocks noGrp="1"/>
          </p:cNvSpPr>
          <p:nvPr>
            <p:ph type="subTitle" idx="1"/>
          </p:nvPr>
        </p:nvSpPr>
        <p:spPr/>
        <p:txBody>
          <a:bodyPr vert="horz" lIns="91440" tIns="45720" rIns="91440" bIns="45720" rtlCol="0" anchor="t">
            <a:noAutofit/>
          </a:bodyPr>
          <a:lstStyle/>
          <a:p>
            <a:r>
              <a:rPr lang="en-US" dirty="0">
                <a:ea typeface="Calibri"/>
                <a:cs typeface="Calibri"/>
              </a:rPr>
              <a:t>Rebekah Sedlock, DSW, LCSW (she, her, hers)</a:t>
            </a:r>
          </a:p>
          <a:p>
            <a:endParaRPr lang="en-US" dirty="0">
              <a:ea typeface="Calibri"/>
              <a:cs typeface="Calibri"/>
            </a:endParaRPr>
          </a:p>
        </p:txBody>
      </p:sp>
      <p:sp>
        <p:nvSpPr>
          <p:cNvPr id="4" name="Slide Number Placeholder 3">
            <a:extLst>
              <a:ext uri="{FF2B5EF4-FFF2-40B4-BE49-F238E27FC236}">
                <a16:creationId xmlns:a16="http://schemas.microsoft.com/office/drawing/2014/main" id="{FE17A61D-6958-894D-82DA-C9904E6D4AEB}"/>
              </a:ext>
            </a:extLst>
          </p:cNvPr>
          <p:cNvSpPr>
            <a:spLocks noGrp="1"/>
          </p:cNvSpPr>
          <p:nvPr>
            <p:ph type="sldNum" sz="quarter" idx="4"/>
          </p:nvPr>
        </p:nvSpPr>
        <p:spPr/>
        <p:txBody>
          <a:bodyPr/>
          <a:lstStyle/>
          <a:p>
            <a:fld id="{89CE2B40-8763-45E4-9758-579B0FB876D0}" type="slidenum">
              <a:rPr lang="en-US" smtClean="0"/>
              <a:pPr/>
              <a:t>1</a:t>
            </a:fld>
            <a:endParaRPr lang="en-US" dirty="0"/>
          </a:p>
        </p:txBody>
      </p:sp>
    </p:spTree>
    <p:extLst>
      <p:ext uri="{BB962C8B-B14F-4D97-AF65-F5344CB8AC3E}">
        <p14:creationId xmlns:p14="http://schemas.microsoft.com/office/powerpoint/2010/main" val="3276957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4"/>
            <a:ext cx="10972800" cy="947680"/>
          </a:xfrm>
        </p:spPr>
        <p:txBody>
          <a:bodyPr anchor="ctr">
            <a:normAutofit/>
          </a:bodyPr>
          <a:lstStyle/>
          <a:p>
            <a:r>
              <a:rPr lang="en-US" sz="3000" dirty="0"/>
              <a:t>How do you know if you need specific traumatic stress treatment?</a:t>
            </a:r>
          </a:p>
        </p:txBody>
      </p:sp>
      <p:sp>
        <p:nvSpPr>
          <p:cNvPr id="3" name="Content Placeholder 2"/>
          <p:cNvSpPr>
            <a:spLocks noGrp="1"/>
          </p:cNvSpPr>
          <p:nvPr>
            <p:ph idx="1"/>
          </p:nvPr>
        </p:nvSpPr>
        <p:spPr>
          <a:xfrm>
            <a:off x="609600" y="1219201"/>
            <a:ext cx="10972800" cy="4610099"/>
          </a:xfrm>
        </p:spPr>
        <p:txBody>
          <a:bodyPr>
            <a:normAutofit/>
          </a:bodyPr>
          <a:lstStyle/>
          <a:p>
            <a:pPr>
              <a:lnSpc>
                <a:spcPct val="90000"/>
              </a:lnSpc>
            </a:pPr>
            <a:r>
              <a:rPr lang="en-US" sz="2400" dirty="0"/>
              <a:t>Anyone exposed to a traumatic stress could develop symptoms, BUT not everyone does.</a:t>
            </a:r>
          </a:p>
          <a:p>
            <a:pPr lvl="1">
              <a:lnSpc>
                <a:spcPct val="90000"/>
              </a:lnSpc>
            </a:pPr>
            <a:r>
              <a:rPr lang="en-US" sz="2400" dirty="0"/>
              <a:t>In fact, only 8–10% of those exposed will develop PTSD.</a:t>
            </a:r>
          </a:p>
          <a:p>
            <a:pPr lvl="1">
              <a:lnSpc>
                <a:spcPct val="90000"/>
              </a:lnSpc>
            </a:pPr>
            <a:r>
              <a:rPr lang="en-US" sz="2400" dirty="0"/>
              <a:t>We should all learn to recognize resilience and strengths people have in the face of extreme traumatic stress.</a:t>
            </a:r>
          </a:p>
          <a:p>
            <a:pPr lvl="1">
              <a:lnSpc>
                <a:spcPct val="90000"/>
              </a:lnSpc>
            </a:pPr>
            <a:endParaRPr lang="en-US" sz="2400" dirty="0"/>
          </a:p>
          <a:p>
            <a:pPr>
              <a:lnSpc>
                <a:spcPct val="90000"/>
              </a:lnSpc>
            </a:pPr>
            <a:r>
              <a:rPr lang="en-US" sz="2400" dirty="0"/>
              <a:t>It is best to see if the symptoms will last after a traumatic stress exposure.</a:t>
            </a:r>
          </a:p>
          <a:p>
            <a:pPr lvl="1">
              <a:lnSpc>
                <a:spcPct val="90000"/>
              </a:lnSpc>
            </a:pPr>
            <a:r>
              <a:rPr lang="en-US" sz="2400" dirty="0"/>
              <a:t>In the month after a traumatic stress exposure allow the person time to naturally process and integrate what happened.</a:t>
            </a:r>
          </a:p>
          <a:p>
            <a:pPr lvl="1">
              <a:lnSpc>
                <a:spcPct val="90000"/>
              </a:lnSpc>
            </a:pPr>
            <a:r>
              <a:rPr lang="en-US" sz="2400" dirty="0"/>
              <a:t>Provide support and education.</a:t>
            </a:r>
          </a:p>
          <a:p>
            <a:pPr lvl="1">
              <a:lnSpc>
                <a:spcPct val="90000"/>
              </a:lnSpc>
            </a:pPr>
            <a:r>
              <a:rPr lang="en-US" sz="2400" dirty="0"/>
              <a:t>Monitor for signs of depression, acute or post-traumatic stress symptoms, or severe dissociation.</a:t>
            </a:r>
          </a:p>
          <a:p>
            <a:pPr marL="457200" lvl="1" indent="0">
              <a:lnSpc>
                <a:spcPct val="90000"/>
              </a:lnSpc>
              <a:buNone/>
            </a:pPr>
            <a:endParaRPr lang="en-US" sz="2400" dirty="0"/>
          </a:p>
        </p:txBody>
      </p:sp>
      <p:sp>
        <p:nvSpPr>
          <p:cNvPr id="10" name="Slide Number Placeholder 4">
            <a:extLst>
              <a:ext uri="{FF2B5EF4-FFF2-40B4-BE49-F238E27FC236}">
                <a16:creationId xmlns:a16="http://schemas.microsoft.com/office/drawing/2014/main" id="{DA2FC50E-31C1-48B8-8A12-94AEB3046422}"/>
              </a:ext>
            </a:extLst>
          </p:cNvPr>
          <p:cNvSpPr>
            <a:spLocks noGrp="1"/>
          </p:cNvSpPr>
          <p:nvPr>
            <p:ph type="sldNum" sz="quarter" idx="4"/>
          </p:nvPr>
        </p:nvSpPr>
        <p:spPr>
          <a:xfrm>
            <a:off x="614015" y="6240850"/>
            <a:ext cx="560268" cy="365125"/>
          </a:xfrm>
        </p:spPr>
        <p:txBody>
          <a:bodyPr/>
          <a:lstStyle/>
          <a:p>
            <a:pPr>
              <a:spcAft>
                <a:spcPts val="600"/>
              </a:spcAft>
            </a:pPr>
            <a:fld id="{89CE2B40-8763-45E4-9758-579B0FB876D0}" type="slidenum">
              <a:rPr lang="en-US" smtClean="0"/>
              <a:pPr>
                <a:spcAft>
                  <a:spcPts val="600"/>
                </a:spcAft>
              </a:pPr>
              <a:t>10</a:t>
            </a:fld>
            <a:endParaRPr lang="en-US" dirty="0"/>
          </a:p>
        </p:txBody>
      </p:sp>
    </p:spTree>
    <p:extLst>
      <p:ext uri="{BB962C8B-B14F-4D97-AF65-F5344CB8AC3E}">
        <p14:creationId xmlns:p14="http://schemas.microsoft.com/office/powerpoint/2010/main" val="1341681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136524"/>
            <a:ext cx="10972800" cy="947680"/>
          </a:xfrm>
        </p:spPr>
        <p:txBody>
          <a:bodyPr anchor="ctr">
            <a:normAutofit/>
          </a:bodyPr>
          <a:lstStyle/>
          <a:p>
            <a:pPr eaLnBrk="1" hangingPunct="1"/>
            <a:r>
              <a:rPr lang="en-US" altLang="en-US" dirty="0"/>
              <a:t>PTSD Is NOT the Only Post-Traumatic Outcome</a:t>
            </a:r>
          </a:p>
        </p:txBody>
      </p:sp>
      <p:sp>
        <p:nvSpPr>
          <p:cNvPr id="73" name="Slide Number Placeholder 4">
            <a:extLst>
              <a:ext uri="{FF2B5EF4-FFF2-40B4-BE49-F238E27FC236}">
                <a16:creationId xmlns:a16="http://schemas.microsoft.com/office/drawing/2014/main" id="{69673861-6303-47DC-BB12-432BBF8EC3D1}"/>
              </a:ext>
            </a:extLst>
          </p:cNvPr>
          <p:cNvSpPr>
            <a:spLocks noGrp="1"/>
          </p:cNvSpPr>
          <p:nvPr>
            <p:ph type="sldNum" sz="quarter" idx="4"/>
          </p:nvPr>
        </p:nvSpPr>
        <p:spPr>
          <a:xfrm>
            <a:off x="614015" y="6240850"/>
            <a:ext cx="560268" cy="365125"/>
          </a:xfrm>
        </p:spPr>
        <p:txBody>
          <a:bodyPr anchor="ctr">
            <a:normAutofit/>
          </a:bodyPr>
          <a:lstStyle/>
          <a:p>
            <a:pPr>
              <a:spcAft>
                <a:spcPts val="600"/>
              </a:spcAft>
            </a:pPr>
            <a:fld id="{89CE2B40-8763-45E4-9758-579B0FB876D0}" type="slidenum">
              <a:rPr lang="en-US" smtClean="0"/>
              <a:pPr>
                <a:spcAft>
                  <a:spcPts val="600"/>
                </a:spcAft>
              </a:pPr>
              <a:t>11</a:t>
            </a:fld>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414798868"/>
              </p:ext>
            </p:extLst>
          </p:nvPr>
        </p:nvGraphicFramePr>
        <p:xfrm>
          <a:off x="609600" y="1219201"/>
          <a:ext cx="10972800" cy="4610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4572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EE64-E6DF-DC5D-BF26-91F44A6B3FC4}"/>
              </a:ext>
            </a:extLst>
          </p:cNvPr>
          <p:cNvSpPr>
            <a:spLocks noGrp="1"/>
          </p:cNvSpPr>
          <p:nvPr>
            <p:ph type="title"/>
          </p:nvPr>
        </p:nvSpPr>
        <p:spPr/>
        <p:txBody>
          <a:bodyPr/>
          <a:lstStyle/>
          <a:p>
            <a:r>
              <a:rPr lang="en-US" dirty="0"/>
              <a:t>Trauma and Adolescents</a:t>
            </a:r>
          </a:p>
        </p:txBody>
      </p:sp>
      <p:sp>
        <p:nvSpPr>
          <p:cNvPr id="5" name="Slide Number Placeholder 4">
            <a:extLst>
              <a:ext uri="{FF2B5EF4-FFF2-40B4-BE49-F238E27FC236}">
                <a16:creationId xmlns:a16="http://schemas.microsoft.com/office/drawing/2014/main" id="{A57CB267-4CE1-847E-06A6-B15C4DB221FE}"/>
              </a:ext>
            </a:extLst>
          </p:cNvPr>
          <p:cNvSpPr>
            <a:spLocks noGrp="1"/>
          </p:cNvSpPr>
          <p:nvPr>
            <p:ph type="sldNum" sz="quarter" idx="4"/>
          </p:nvPr>
        </p:nvSpPr>
        <p:spPr/>
        <p:txBody>
          <a:bodyPr/>
          <a:lstStyle/>
          <a:p>
            <a:fld id="{89CE2B40-8763-45E4-9758-579B0FB876D0}" type="slidenum">
              <a:rPr lang="en-US" smtClean="0"/>
              <a:pPr/>
              <a:t>12</a:t>
            </a:fld>
            <a:endParaRPr lang="en-US" dirty="0"/>
          </a:p>
        </p:txBody>
      </p:sp>
    </p:spTree>
    <p:extLst>
      <p:ext uri="{BB962C8B-B14F-4D97-AF65-F5344CB8AC3E}">
        <p14:creationId xmlns:p14="http://schemas.microsoft.com/office/powerpoint/2010/main" val="598242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8D83-E36B-9305-16F2-1210AF61F192}"/>
              </a:ext>
            </a:extLst>
          </p:cNvPr>
          <p:cNvSpPr>
            <a:spLocks noGrp="1"/>
          </p:cNvSpPr>
          <p:nvPr>
            <p:ph type="title"/>
          </p:nvPr>
        </p:nvSpPr>
        <p:spPr/>
        <p:txBody>
          <a:bodyPr/>
          <a:lstStyle/>
          <a:p>
            <a:r>
              <a:rPr lang="en-US" dirty="0"/>
              <a:t>Exposure in Infancy</a:t>
            </a:r>
          </a:p>
        </p:txBody>
      </p:sp>
      <p:sp>
        <p:nvSpPr>
          <p:cNvPr id="3" name="Content Placeholder 2">
            <a:extLst>
              <a:ext uri="{FF2B5EF4-FFF2-40B4-BE49-F238E27FC236}">
                <a16:creationId xmlns:a16="http://schemas.microsoft.com/office/drawing/2014/main" id="{B96252B4-68E6-85C6-8E90-A53DE01C395B}"/>
              </a:ext>
            </a:extLst>
          </p:cNvPr>
          <p:cNvSpPr>
            <a:spLocks noGrp="1"/>
          </p:cNvSpPr>
          <p:nvPr>
            <p:ph sz="half" idx="1"/>
          </p:nvPr>
        </p:nvSpPr>
        <p:spPr/>
        <p:txBody>
          <a:bodyPr>
            <a:normAutofit/>
          </a:bodyPr>
          <a:lstStyle/>
          <a:p>
            <a:r>
              <a:rPr lang="en-US" dirty="0"/>
              <a:t>Assault by a sibling </a:t>
            </a:r>
          </a:p>
          <a:p>
            <a:r>
              <a:rPr lang="en-US" dirty="0"/>
              <a:t>Assault with no weapon or injury </a:t>
            </a:r>
          </a:p>
          <a:p>
            <a:r>
              <a:rPr lang="en-US" dirty="0"/>
              <a:t>Witnessing family assault</a:t>
            </a:r>
          </a:p>
        </p:txBody>
      </p:sp>
      <p:sp>
        <p:nvSpPr>
          <p:cNvPr id="6" name="Content Placeholder 5">
            <a:extLst>
              <a:ext uri="{FF2B5EF4-FFF2-40B4-BE49-F238E27FC236}">
                <a16:creationId xmlns:a16="http://schemas.microsoft.com/office/drawing/2014/main" id="{262F943D-ADD0-313D-5C1B-E6539FEDB1F5}"/>
              </a:ext>
            </a:extLst>
          </p:cNvPr>
          <p:cNvSpPr>
            <a:spLocks noGrp="1"/>
          </p:cNvSpPr>
          <p:nvPr>
            <p:ph sz="half" idx="14"/>
          </p:nvPr>
        </p:nvSpPr>
        <p:spPr/>
        <p:txBody>
          <a:bodyPr/>
          <a:lstStyle/>
          <a:p>
            <a:r>
              <a:rPr lang="en-US" dirty="0"/>
              <a:t>Additional exposure not in citation:</a:t>
            </a:r>
          </a:p>
          <a:p>
            <a:pPr lvl="1"/>
            <a:r>
              <a:rPr lang="en-US" dirty="0"/>
              <a:t>Sexual and physical abuse</a:t>
            </a:r>
          </a:p>
          <a:p>
            <a:pPr lvl="1"/>
            <a:r>
              <a:rPr lang="en-US" dirty="0"/>
              <a:t>Neglect (failure to have basic needs met, including no attention when crying)</a:t>
            </a:r>
          </a:p>
          <a:p>
            <a:pPr lvl="1"/>
            <a:r>
              <a:rPr lang="en-US" dirty="0"/>
              <a:t>Intimate partner violence (in or out of the womb)</a:t>
            </a:r>
          </a:p>
        </p:txBody>
      </p:sp>
      <p:sp>
        <p:nvSpPr>
          <p:cNvPr id="5" name="Slide Number Placeholder 4">
            <a:extLst>
              <a:ext uri="{FF2B5EF4-FFF2-40B4-BE49-F238E27FC236}">
                <a16:creationId xmlns:a16="http://schemas.microsoft.com/office/drawing/2014/main" id="{46F408CE-487E-CC7F-72DA-E0F6975F22BE}"/>
              </a:ext>
            </a:extLst>
          </p:cNvPr>
          <p:cNvSpPr>
            <a:spLocks noGrp="1"/>
          </p:cNvSpPr>
          <p:nvPr>
            <p:ph type="sldNum" sz="quarter" idx="4"/>
          </p:nvPr>
        </p:nvSpPr>
        <p:spPr/>
        <p:txBody>
          <a:bodyPr/>
          <a:lstStyle/>
          <a:p>
            <a:fld id="{89CE2B40-8763-45E4-9758-579B0FB876D0}" type="slidenum">
              <a:rPr lang="en-US" smtClean="0"/>
              <a:pPr/>
              <a:t>13</a:t>
            </a:fld>
            <a:endParaRPr lang="en-US" dirty="0"/>
          </a:p>
        </p:txBody>
      </p:sp>
      <p:sp>
        <p:nvSpPr>
          <p:cNvPr id="4" name="Content Placeholder 3">
            <a:extLst>
              <a:ext uri="{FF2B5EF4-FFF2-40B4-BE49-F238E27FC236}">
                <a16:creationId xmlns:a16="http://schemas.microsoft.com/office/drawing/2014/main" id="{300D384F-C37E-D4ED-6418-7A82F15EF809}"/>
              </a:ext>
            </a:extLst>
          </p:cNvPr>
          <p:cNvSpPr>
            <a:spLocks noGrp="1"/>
          </p:cNvSpPr>
          <p:nvPr>
            <p:ph sz="quarter" idx="4294967295"/>
          </p:nvPr>
        </p:nvSpPr>
        <p:spPr>
          <a:xfrm>
            <a:off x="2283422" y="6240849"/>
            <a:ext cx="5384799" cy="365125"/>
          </a:xfrm>
        </p:spPr>
        <p:txBody>
          <a:bodyPr>
            <a:normAutofit fontScale="47500" lnSpcReduction="20000"/>
          </a:bodyPr>
          <a:lstStyle/>
          <a:p>
            <a:pPr marL="0" indent="0">
              <a:buNone/>
            </a:pPr>
            <a:r>
              <a:rPr lang="en-US" dirty="0">
                <a:hlinkClick r:id="rId2"/>
              </a:rPr>
              <a:t>Children's Exposure to Violence: A Comprehensive National Survey (ojp.gov)</a:t>
            </a:r>
            <a:endParaRPr lang="en-US" dirty="0"/>
          </a:p>
        </p:txBody>
      </p:sp>
    </p:spTree>
    <p:extLst>
      <p:ext uri="{BB962C8B-B14F-4D97-AF65-F5344CB8AC3E}">
        <p14:creationId xmlns:p14="http://schemas.microsoft.com/office/powerpoint/2010/main" val="3701957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68E5-57BA-3D84-320C-5BA662C04310}"/>
              </a:ext>
            </a:extLst>
          </p:cNvPr>
          <p:cNvSpPr>
            <a:spLocks noGrp="1"/>
          </p:cNvSpPr>
          <p:nvPr>
            <p:ph type="title"/>
          </p:nvPr>
        </p:nvSpPr>
        <p:spPr/>
        <p:txBody>
          <a:bodyPr/>
          <a:lstStyle/>
          <a:p>
            <a:r>
              <a:rPr lang="en-US" dirty="0"/>
              <a:t>Exposure in the Toddler Years (Ages 2 to 5)</a:t>
            </a:r>
          </a:p>
        </p:txBody>
      </p:sp>
      <p:sp>
        <p:nvSpPr>
          <p:cNvPr id="3" name="Content Placeholder 2">
            <a:extLst>
              <a:ext uri="{FF2B5EF4-FFF2-40B4-BE49-F238E27FC236}">
                <a16:creationId xmlns:a16="http://schemas.microsoft.com/office/drawing/2014/main" id="{C7CE177F-25F6-9D6F-0F7C-83C71460616F}"/>
              </a:ext>
            </a:extLst>
          </p:cNvPr>
          <p:cNvSpPr>
            <a:spLocks noGrp="1"/>
          </p:cNvSpPr>
          <p:nvPr>
            <p:ph sz="half" idx="1"/>
          </p:nvPr>
        </p:nvSpPr>
        <p:spPr/>
        <p:txBody>
          <a:bodyPr/>
          <a:lstStyle/>
          <a:p>
            <a:r>
              <a:rPr lang="en-US" dirty="0"/>
              <a:t>Assault by a sibling </a:t>
            </a:r>
          </a:p>
          <a:p>
            <a:r>
              <a:rPr lang="en-US" dirty="0"/>
              <a:t>Assault with no weapon or injury </a:t>
            </a:r>
          </a:p>
          <a:p>
            <a:r>
              <a:rPr lang="en-US" dirty="0"/>
              <a:t>Bullying (physical) </a:t>
            </a:r>
          </a:p>
          <a:p>
            <a:r>
              <a:rPr lang="en-US" dirty="0"/>
              <a:t>Witnessing family assault</a:t>
            </a:r>
          </a:p>
        </p:txBody>
      </p:sp>
      <p:sp>
        <p:nvSpPr>
          <p:cNvPr id="6" name="Content Placeholder 5">
            <a:extLst>
              <a:ext uri="{FF2B5EF4-FFF2-40B4-BE49-F238E27FC236}">
                <a16:creationId xmlns:a16="http://schemas.microsoft.com/office/drawing/2014/main" id="{55334C4C-8318-16F4-1D3A-EAC8FABA4BF9}"/>
              </a:ext>
            </a:extLst>
          </p:cNvPr>
          <p:cNvSpPr>
            <a:spLocks noGrp="1"/>
          </p:cNvSpPr>
          <p:nvPr>
            <p:ph sz="half" idx="14"/>
          </p:nvPr>
        </p:nvSpPr>
        <p:spPr/>
        <p:txBody>
          <a:bodyPr/>
          <a:lstStyle/>
          <a:p>
            <a:r>
              <a:rPr lang="en-US" dirty="0"/>
              <a:t>Additional exposure not in citation:</a:t>
            </a:r>
          </a:p>
          <a:p>
            <a:pPr lvl="1"/>
            <a:r>
              <a:rPr lang="en-US" dirty="0"/>
              <a:t>Sexual and physical abuse</a:t>
            </a:r>
          </a:p>
          <a:p>
            <a:pPr lvl="1"/>
            <a:r>
              <a:rPr lang="en-US" dirty="0"/>
              <a:t>Neglect (failure to have basic needs met)</a:t>
            </a:r>
          </a:p>
          <a:p>
            <a:pPr marL="0" indent="0">
              <a:buNone/>
            </a:pPr>
            <a:endParaRPr lang="en-US" dirty="0"/>
          </a:p>
        </p:txBody>
      </p:sp>
      <p:sp>
        <p:nvSpPr>
          <p:cNvPr id="5" name="Slide Number Placeholder 4">
            <a:extLst>
              <a:ext uri="{FF2B5EF4-FFF2-40B4-BE49-F238E27FC236}">
                <a16:creationId xmlns:a16="http://schemas.microsoft.com/office/drawing/2014/main" id="{5FE8CF43-819F-C5C9-2009-937C1BB8D8AF}"/>
              </a:ext>
            </a:extLst>
          </p:cNvPr>
          <p:cNvSpPr>
            <a:spLocks noGrp="1"/>
          </p:cNvSpPr>
          <p:nvPr>
            <p:ph type="sldNum" sz="quarter" idx="4"/>
          </p:nvPr>
        </p:nvSpPr>
        <p:spPr/>
        <p:txBody>
          <a:bodyPr/>
          <a:lstStyle/>
          <a:p>
            <a:fld id="{89CE2B40-8763-45E4-9758-579B0FB876D0}" type="slidenum">
              <a:rPr lang="en-US" smtClean="0"/>
              <a:pPr/>
              <a:t>14</a:t>
            </a:fld>
            <a:endParaRPr lang="en-US" dirty="0"/>
          </a:p>
        </p:txBody>
      </p:sp>
      <p:sp>
        <p:nvSpPr>
          <p:cNvPr id="4" name="Content Placeholder 3">
            <a:extLst>
              <a:ext uri="{FF2B5EF4-FFF2-40B4-BE49-F238E27FC236}">
                <a16:creationId xmlns:a16="http://schemas.microsoft.com/office/drawing/2014/main" id="{7B8A85B8-726C-F5BC-9FDA-54B478B68EC8}"/>
              </a:ext>
            </a:extLst>
          </p:cNvPr>
          <p:cNvSpPr>
            <a:spLocks noGrp="1"/>
          </p:cNvSpPr>
          <p:nvPr>
            <p:ph sz="quarter" idx="4294967295"/>
          </p:nvPr>
        </p:nvSpPr>
        <p:spPr>
          <a:xfrm>
            <a:off x="2283427" y="6240849"/>
            <a:ext cx="5502827" cy="365125"/>
          </a:xfrm>
        </p:spPr>
        <p:txBody>
          <a:bodyPr>
            <a:normAutofit fontScale="47500" lnSpcReduction="20000"/>
          </a:bodyPr>
          <a:lstStyle/>
          <a:p>
            <a:pPr marL="0" indent="0">
              <a:buNone/>
            </a:pPr>
            <a:r>
              <a:rPr lang="en-US" dirty="0">
                <a:hlinkClick r:id="rId2"/>
              </a:rPr>
              <a:t>Children's Exposure to Violence: A Comprehensive National Survey (ojp.gov)</a:t>
            </a:r>
            <a:endParaRPr lang="en-US" dirty="0"/>
          </a:p>
        </p:txBody>
      </p:sp>
    </p:spTree>
    <p:extLst>
      <p:ext uri="{BB962C8B-B14F-4D97-AF65-F5344CB8AC3E}">
        <p14:creationId xmlns:p14="http://schemas.microsoft.com/office/powerpoint/2010/main" val="2073876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30101-4266-9C89-7154-9E77CEC9350C}"/>
              </a:ext>
            </a:extLst>
          </p:cNvPr>
          <p:cNvSpPr>
            <a:spLocks noGrp="1"/>
          </p:cNvSpPr>
          <p:nvPr>
            <p:ph type="title"/>
          </p:nvPr>
        </p:nvSpPr>
        <p:spPr/>
        <p:txBody>
          <a:bodyPr/>
          <a:lstStyle/>
          <a:p>
            <a:r>
              <a:rPr lang="en-US" dirty="0"/>
              <a:t>Exposure in the Middle Childhood (Ages 6 to 9)</a:t>
            </a:r>
          </a:p>
        </p:txBody>
      </p:sp>
      <p:sp>
        <p:nvSpPr>
          <p:cNvPr id="3" name="Content Placeholder 2">
            <a:extLst>
              <a:ext uri="{FF2B5EF4-FFF2-40B4-BE49-F238E27FC236}">
                <a16:creationId xmlns:a16="http://schemas.microsoft.com/office/drawing/2014/main" id="{01FBF425-8492-E038-BFA9-C7C1023E0B4C}"/>
              </a:ext>
            </a:extLst>
          </p:cNvPr>
          <p:cNvSpPr>
            <a:spLocks noGrp="1"/>
          </p:cNvSpPr>
          <p:nvPr>
            <p:ph sz="half" idx="1"/>
          </p:nvPr>
        </p:nvSpPr>
        <p:spPr/>
        <p:txBody>
          <a:bodyPr/>
          <a:lstStyle/>
          <a:p>
            <a:r>
              <a:rPr lang="en-US" dirty="0"/>
              <a:t>Assault by a sibling </a:t>
            </a:r>
          </a:p>
          <a:p>
            <a:r>
              <a:rPr lang="en-US" dirty="0"/>
              <a:t>Assault with no weapon or injury </a:t>
            </a:r>
          </a:p>
          <a:p>
            <a:r>
              <a:rPr lang="en-US" dirty="0"/>
              <a:t>Bullying (physical) </a:t>
            </a:r>
          </a:p>
          <a:p>
            <a:r>
              <a:rPr lang="en-US" dirty="0"/>
              <a:t>Emotional bullying/teasing</a:t>
            </a:r>
          </a:p>
        </p:txBody>
      </p:sp>
      <p:sp>
        <p:nvSpPr>
          <p:cNvPr id="6" name="Content Placeholder 5">
            <a:extLst>
              <a:ext uri="{FF2B5EF4-FFF2-40B4-BE49-F238E27FC236}">
                <a16:creationId xmlns:a16="http://schemas.microsoft.com/office/drawing/2014/main" id="{F99BE47D-425C-EAB3-90CB-C6A21B43A9BE}"/>
              </a:ext>
            </a:extLst>
          </p:cNvPr>
          <p:cNvSpPr>
            <a:spLocks noGrp="1"/>
          </p:cNvSpPr>
          <p:nvPr>
            <p:ph sz="half" idx="14"/>
          </p:nvPr>
        </p:nvSpPr>
        <p:spPr/>
        <p:txBody>
          <a:bodyPr>
            <a:normAutofit lnSpcReduction="10000"/>
          </a:bodyPr>
          <a:lstStyle/>
          <a:p>
            <a:r>
              <a:rPr lang="en-US" dirty="0"/>
              <a:t>Additional exposure not in citation:</a:t>
            </a:r>
          </a:p>
          <a:p>
            <a:pPr lvl="1"/>
            <a:r>
              <a:rPr lang="en-US" dirty="0"/>
              <a:t>Sexual, physical, emotional abuse</a:t>
            </a:r>
          </a:p>
          <a:p>
            <a:pPr lvl="1"/>
            <a:r>
              <a:rPr lang="en-US" dirty="0"/>
              <a:t>Active shooter drills (going through the motions has been upsetting for both students and teachers)</a:t>
            </a:r>
          </a:p>
          <a:p>
            <a:pPr lvl="1"/>
            <a:r>
              <a:rPr lang="en-US" dirty="0"/>
              <a:t>Secondary traumatic stress experienced after any school shooting</a:t>
            </a:r>
          </a:p>
        </p:txBody>
      </p:sp>
      <p:sp>
        <p:nvSpPr>
          <p:cNvPr id="5" name="Slide Number Placeholder 4">
            <a:extLst>
              <a:ext uri="{FF2B5EF4-FFF2-40B4-BE49-F238E27FC236}">
                <a16:creationId xmlns:a16="http://schemas.microsoft.com/office/drawing/2014/main" id="{7B254236-ED6E-A5AC-C241-213CE9C9A63B}"/>
              </a:ext>
            </a:extLst>
          </p:cNvPr>
          <p:cNvSpPr>
            <a:spLocks noGrp="1"/>
          </p:cNvSpPr>
          <p:nvPr>
            <p:ph type="sldNum" sz="quarter" idx="4"/>
          </p:nvPr>
        </p:nvSpPr>
        <p:spPr/>
        <p:txBody>
          <a:bodyPr/>
          <a:lstStyle/>
          <a:p>
            <a:fld id="{89CE2B40-8763-45E4-9758-579B0FB876D0}" type="slidenum">
              <a:rPr lang="en-US" smtClean="0"/>
              <a:pPr/>
              <a:t>15</a:t>
            </a:fld>
            <a:endParaRPr lang="en-US" dirty="0"/>
          </a:p>
        </p:txBody>
      </p:sp>
      <p:sp>
        <p:nvSpPr>
          <p:cNvPr id="4" name="Content Placeholder 3">
            <a:extLst>
              <a:ext uri="{FF2B5EF4-FFF2-40B4-BE49-F238E27FC236}">
                <a16:creationId xmlns:a16="http://schemas.microsoft.com/office/drawing/2014/main" id="{065DE3C0-8F6F-766B-B197-8AF58DB4D62F}"/>
              </a:ext>
            </a:extLst>
          </p:cNvPr>
          <p:cNvSpPr>
            <a:spLocks noGrp="1"/>
          </p:cNvSpPr>
          <p:nvPr>
            <p:ph sz="quarter" idx="4294967295"/>
          </p:nvPr>
        </p:nvSpPr>
        <p:spPr>
          <a:xfrm>
            <a:off x="2283423" y="6240849"/>
            <a:ext cx="5826103" cy="365125"/>
          </a:xfrm>
        </p:spPr>
        <p:txBody>
          <a:bodyPr>
            <a:normAutofit fontScale="47500" lnSpcReduction="20000"/>
          </a:bodyPr>
          <a:lstStyle/>
          <a:p>
            <a:pPr marL="0" indent="0">
              <a:buNone/>
            </a:pPr>
            <a:r>
              <a:rPr lang="en-US" dirty="0">
                <a:hlinkClick r:id="rId3"/>
              </a:rPr>
              <a:t>Children's Exposure to Violence: A Comprehensive National Survey (ojp.gov)</a:t>
            </a:r>
            <a:endParaRPr lang="en-US" dirty="0"/>
          </a:p>
        </p:txBody>
      </p:sp>
    </p:spTree>
    <p:extLst>
      <p:ext uri="{BB962C8B-B14F-4D97-AF65-F5344CB8AC3E}">
        <p14:creationId xmlns:p14="http://schemas.microsoft.com/office/powerpoint/2010/main" val="566075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F486-9732-0D1B-4A2B-4ED555C315C5}"/>
              </a:ext>
            </a:extLst>
          </p:cNvPr>
          <p:cNvSpPr>
            <a:spLocks noGrp="1"/>
          </p:cNvSpPr>
          <p:nvPr>
            <p:ph type="title"/>
          </p:nvPr>
        </p:nvSpPr>
        <p:spPr/>
        <p:txBody>
          <a:bodyPr/>
          <a:lstStyle/>
          <a:p>
            <a:r>
              <a:rPr lang="en-US" dirty="0"/>
              <a:t>Exposure in Preteens and Early Adolescence (Ages 10 to 13)</a:t>
            </a:r>
          </a:p>
        </p:txBody>
      </p:sp>
      <p:sp>
        <p:nvSpPr>
          <p:cNvPr id="3" name="Content Placeholder 2">
            <a:extLst>
              <a:ext uri="{FF2B5EF4-FFF2-40B4-BE49-F238E27FC236}">
                <a16:creationId xmlns:a16="http://schemas.microsoft.com/office/drawing/2014/main" id="{CC42C036-C89C-4E09-41AB-10401886C61D}"/>
              </a:ext>
            </a:extLst>
          </p:cNvPr>
          <p:cNvSpPr>
            <a:spLocks noGrp="1"/>
          </p:cNvSpPr>
          <p:nvPr>
            <p:ph sz="half" idx="1"/>
          </p:nvPr>
        </p:nvSpPr>
        <p:spPr/>
        <p:txBody>
          <a:bodyPr/>
          <a:lstStyle/>
          <a:p>
            <a:r>
              <a:rPr lang="en-US" dirty="0"/>
              <a:t>Assault with weapon </a:t>
            </a:r>
          </a:p>
          <a:p>
            <a:r>
              <a:rPr lang="en-US" dirty="0"/>
              <a:t>Sexual harassment (same rate ages 10 to 17) </a:t>
            </a:r>
          </a:p>
          <a:p>
            <a:r>
              <a:rPr lang="en-US" dirty="0"/>
              <a:t>Kidnapping </a:t>
            </a:r>
          </a:p>
          <a:p>
            <a:r>
              <a:rPr lang="en-US" dirty="0"/>
              <a:t>Witnessing family assault </a:t>
            </a:r>
          </a:p>
          <a:p>
            <a:r>
              <a:rPr lang="en-US" dirty="0"/>
              <a:t>Witnessing intimate partner (interparental) violence</a:t>
            </a:r>
          </a:p>
        </p:txBody>
      </p:sp>
      <p:sp>
        <p:nvSpPr>
          <p:cNvPr id="6" name="Content Placeholder 5">
            <a:extLst>
              <a:ext uri="{FF2B5EF4-FFF2-40B4-BE49-F238E27FC236}">
                <a16:creationId xmlns:a16="http://schemas.microsoft.com/office/drawing/2014/main" id="{D240FF2D-A199-2316-A70D-7077E125DD43}"/>
              </a:ext>
            </a:extLst>
          </p:cNvPr>
          <p:cNvSpPr>
            <a:spLocks noGrp="1"/>
          </p:cNvSpPr>
          <p:nvPr>
            <p:ph sz="half" idx="14"/>
          </p:nvPr>
        </p:nvSpPr>
        <p:spPr/>
        <p:txBody>
          <a:bodyPr>
            <a:normAutofit fontScale="92500" lnSpcReduction="10000"/>
          </a:bodyPr>
          <a:lstStyle/>
          <a:p>
            <a:r>
              <a:rPr lang="en-US" dirty="0"/>
              <a:t>Additional exposure not in citation:</a:t>
            </a:r>
          </a:p>
          <a:p>
            <a:pPr lvl="1"/>
            <a:r>
              <a:rPr lang="en-US" dirty="0"/>
              <a:t>Sexual, physical, emotional abuse</a:t>
            </a:r>
          </a:p>
          <a:p>
            <a:pPr lvl="1"/>
            <a:r>
              <a:rPr lang="en-US" dirty="0"/>
              <a:t>Active shooter drills (going through the motions has been upsetting for both students and teachers)</a:t>
            </a:r>
          </a:p>
          <a:p>
            <a:pPr lvl="1"/>
            <a:r>
              <a:rPr lang="en-US" dirty="0"/>
              <a:t>Secondary traumatic stress experienced after any school shooting</a:t>
            </a:r>
          </a:p>
          <a:p>
            <a:pPr lvl="1"/>
            <a:r>
              <a:rPr lang="en-US" dirty="0"/>
              <a:t>Human trafficking</a:t>
            </a:r>
          </a:p>
          <a:p>
            <a:endParaRPr lang="en-US" dirty="0"/>
          </a:p>
        </p:txBody>
      </p:sp>
      <p:sp>
        <p:nvSpPr>
          <p:cNvPr id="5" name="Slide Number Placeholder 4">
            <a:extLst>
              <a:ext uri="{FF2B5EF4-FFF2-40B4-BE49-F238E27FC236}">
                <a16:creationId xmlns:a16="http://schemas.microsoft.com/office/drawing/2014/main" id="{43F14029-3697-002A-B11F-D4B83B65D675}"/>
              </a:ext>
            </a:extLst>
          </p:cNvPr>
          <p:cNvSpPr>
            <a:spLocks noGrp="1"/>
          </p:cNvSpPr>
          <p:nvPr>
            <p:ph type="sldNum" sz="quarter" idx="4"/>
          </p:nvPr>
        </p:nvSpPr>
        <p:spPr/>
        <p:txBody>
          <a:bodyPr/>
          <a:lstStyle/>
          <a:p>
            <a:fld id="{89CE2B40-8763-45E4-9758-579B0FB876D0}" type="slidenum">
              <a:rPr lang="en-US" smtClean="0"/>
              <a:pPr/>
              <a:t>16</a:t>
            </a:fld>
            <a:endParaRPr lang="en-US" dirty="0"/>
          </a:p>
        </p:txBody>
      </p:sp>
      <p:sp>
        <p:nvSpPr>
          <p:cNvPr id="4" name="Content Placeholder 3">
            <a:extLst>
              <a:ext uri="{FF2B5EF4-FFF2-40B4-BE49-F238E27FC236}">
                <a16:creationId xmlns:a16="http://schemas.microsoft.com/office/drawing/2014/main" id="{D6B6F228-D66A-8D84-32FB-D03EE5BFCE8A}"/>
              </a:ext>
            </a:extLst>
          </p:cNvPr>
          <p:cNvSpPr>
            <a:spLocks noGrp="1"/>
          </p:cNvSpPr>
          <p:nvPr>
            <p:ph sz="quarter" idx="4294967295"/>
          </p:nvPr>
        </p:nvSpPr>
        <p:spPr>
          <a:xfrm>
            <a:off x="2283422" y="6240849"/>
            <a:ext cx="5384800" cy="365125"/>
          </a:xfrm>
        </p:spPr>
        <p:txBody>
          <a:bodyPr>
            <a:normAutofit fontScale="47500" lnSpcReduction="20000"/>
          </a:bodyPr>
          <a:lstStyle/>
          <a:p>
            <a:pPr marL="0" indent="0">
              <a:buNone/>
            </a:pPr>
            <a:r>
              <a:rPr lang="en-US" dirty="0">
                <a:hlinkClick r:id="rId2"/>
              </a:rPr>
              <a:t>Children's Exposure to Violence: A Comprehensive National Survey (ojp.gov)</a:t>
            </a:r>
            <a:endParaRPr lang="en-US" dirty="0"/>
          </a:p>
        </p:txBody>
      </p:sp>
    </p:spTree>
    <p:extLst>
      <p:ext uri="{BB962C8B-B14F-4D97-AF65-F5344CB8AC3E}">
        <p14:creationId xmlns:p14="http://schemas.microsoft.com/office/powerpoint/2010/main" val="3354758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CB0EA2-5EFF-D380-E5D3-9BF95045F7A7}"/>
              </a:ext>
            </a:extLst>
          </p:cNvPr>
          <p:cNvSpPr>
            <a:spLocks noGrp="1"/>
          </p:cNvSpPr>
          <p:nvPr>
            <p:ph type="title"/>
          </p:nvPr>
        </p:nvSpPr>
        <p:spPr/>
        <p:txBody>
          <a:bodyPr/>
          <a:lstStyle/>
          <a:p>
            <a:r>
              <a:rPr lang="en-US" dirty="0"/>
              <a:t>Exposure in Later Adolescence (Ages 14 to 17)</a:t>
            </a:r>
          </a:p>
        </p:txBody>
      </p:sp>
      <p:sp>
        <p:nvSpPr>
          <p:cNvPr id="4" name="Content Placeholder 3">
            <a:extLst>
              <a:ext uri="{FF2B5EF4-FFF2-40B4-BE49-F238E27FC236}">
                <a16:creationId xmlns:a16="http://schemas.microsoft.com/office/drawing/2014/main" id="{2CD19255-2877-83C9-A092-CE4F4F62DA04}"/>
              </a:ext>
            </a:extLst>
          </p:cNvPr>
          <p:cNvSpPr>
            <a:spLocks noGrp="1"/>
          </p:cNvSpPr>
          <p:nvPr>
            <p:ph sz="half" idx="1"/>
          </p:nvPr>
        </p:nvSpPr>
        <p:spPr/>
        <p:txBody>
          <a:bodyPr>
            <a:normAutofit/>
          </a:bodyPr>
          <a:lstStyle/>
          <a:p>
            <a:r>
              <a:rPr lang="en-US" dirty="0"/>
              <a:t>Assault with injury assault by peer (non-sibling) </a:t>
            </a:r>
          </a:p>
          <a:p>
            <a:r>
              <a:rPr lang="en-US" dirty="0"/>
              <a:t>Genital assault </a:t>
            </a:r>
          </a:p>
          <a:p>
            <a:r>
              <a:rPr lang="en-US" dirty="0"/>
              <a:t>Dating violence </a:t>
            </a:r>
          </a:p>
          <a:p>
            <a:r>
              <a:rPr lang="en-US" dirty="0"/>
              <a:t>Sexual victimizations of all types </a:t>
            </a:r>
          </a:p>
          <a:p>
            <a:r>
              <a:rPr lang="en-US" dirty="0"/>
              <a:t>Sexual assault </a:t>
            </a:r>
          </a:p>
          <a:p>
            <a:r>
              <a:rPr lang="en-US" dirty="0"/>
              <a:t>Sexual harassment (same rate ages 10 to 17)</a:t>
            </a:r>
          </a:p>
        </p:txBody>
      </p:sp>
      <p:sp>
        <p:nvSpPr>
          <p:cNvPr id="10" name="Content Placeholder 9">
            <a:extLst>
              <a:ext uri="{FF2B5EF4-FFF2-40B4-BE49-F238E27FC236}">
                <a16:creationId xmlns:a16="http://schemas.microsoft.com/office/drawing/2014/main" id="{B586B994-907F-F791-12FC-E36EB4AD73F1}"/>
              </a:ext>
            </a:extLst>
          </p:cNvPr>
          <p:cNvSpPr>
            <a:spLocks noGrp="1"/>
          </p:cNvSpPr>
          <p:nvPr>
            <p:ph sz="half" idx="14"/>
          </p:nvPr>
        </p:nvSpPr>
        <p:spPr/>
        <p:txBody>
          <a:bodyPr/>
          <a:lstStyle/>
          <a:p>
            <a:r>
              <a:rPr lang="en-US" dirty="0"/>
              <a:t>Flashing or sexual exposure </a:t>
            </a:r>
          </a:p>
          <a:p>
            <a:r>
              <a:rPr lang="en-US" dirty="0"/>
              <a:t>Unwanted online sexual solicitation </a:t>
            </a:r>
          </a:p>
          <a:p>
            <a:r>
              <a:rPr lang="en-US" dirty="0"/>
              <a:t>Any maltreatment </a:t>
            </a:r>
          </a:p>
          <a:p>
            <a:r>
              <a:rPr lang="en-US" dirty="0"/>
              <a:t>Physical abuse </a:t>
            </a:r>
          </a:p>
          <a:p>
            <a:r>
              <a:rPr lang="en-US" dirty="0"/>
              <a:t>Psychological or emotional abuse </a:t>
            </a:r>
          </a:p>
          <a:p>
            <a:r>
              <a:rPr lang="en-US" dirty="0"/>
              <a:t>Witnessing community assault </a:t>
            </a:r>
          </a:p>
          <a:p>
            <a:r>
              <a:rPr lang="en-US" dirty="0"/>
              <a:t>Exposure to shooting </a:t>
            </a:r>
          </a:p>
          <a:p>
            <a:r>
              <a:rPr lang="en-US" dirty="0"/>
              <a:t>School threat of bomb or attack</a:t>
            </a:r>
          </a:p>
        </p:txBody>
      </p:sp>
      <p:sp>
        <p:nvSpPr>
          <p:cNvPr id="5" name="Slide Number Placeholder 4">
            <a:extLst>
              <a:ext uri="{FF2B5EF4-FFF2-40B4-BE49-F238E27FC236}">
                <a16:creationId xmlns:a16="http://schemas.microsoft.com/office/drawing/2014/main" id="{9F7951B3-AF4A-2C29-1596-074A9EF547D5}"/>
              </a:ext>
            </a:extLst>
          </p:cNvPr>
          <p:cNvSpPr>
            <a:spLocks noGrp="1"/>
          </p:cNvSpPr>
          <p:nvPr>
            <p:ph type="sldNum" sz="quarter" idx="4"/>
          </p:nvPr>
        </p:nvSpPr>
        <p:spPr/>
        <p:txBody>
          <a:bodyPr/>
          <a:lstStyle/>
          <a:p>
            <a:fld id="{89CE2B40-8763-45E4-9758-579B0FB876D0}" type="slidenum">
              <a:rPr lang="en-US" smtClean="0"/>
              <a:pPr/>
              <a:t>17</a:t>
            </a:fld>
            <a:endParaRPr lang="en-US" dirty="0"/>
          </a:p>
        </p:txBody>
      </p:sp>
      <p:sp>
        <p:nvSpPr>
          <p:cNvPr id="9" name="Content Placeholder 8">
            <a:extLst>
              <a:ext uri="{FF2B5EF4-FFF2-40B4-BE49-F238E27FC236}">
                <a16:creationId xmlns:a16="http://schemas.microsoft.com/office/drawing/2014/main" id="{31D99E18-CECD-68C8-3C3C-F79DFC105C69}"/>
              </a:ext>
            </a:extLst>
          </p:cNvPr>
          <p:cNvSpPr>
            <a:spLocks noGrp="1"/>
          </p:cNvSpPr>
          <p:nvPr>
            <p:ph sz="quarter" idx="4294967295"/>
          </p:nvPr>
        </p:nvSpPr>
        <p:spPr>
          <a:xfrm>
            <a:off x="2283420" y="6240849"/>
            <a:ext cx="5539779" cy="365125"/>
          </a:xfrm>
        </p:spPr>
        <p:txBody>
          <a:bodyPr>
            <a:normAutofit fontScale="47500" lnSpcReduction="20000"/>
          </a:bodyPr>
          <a:lstStyle/>
          <a:p>
            <a:pPr marL="0" indent="0">
              <a:buNone/>
            </a:pPr>
            <a:r>
              <a:rPr lang="en-US" dirty="0">
                <a:hlinkClick r:id="rId2"/>
              </a:rPr>
              <a:t>Children's Exposure to Violence: A Comprehensive National Survey (ojp.gov)</a:t>
            </a:r>
            <a:endParaRPr lang="en-US" dirty="0"/>
          </a:p>
        </p:txBody>
      </p:sp>
    </p:spTree>
    <p:extLst>
      <p:ext uri="{BB962C8B-B14F-4D97-AF65-F5344CB8AC3E}">
        <p14:creationId xmlns:p14="http://schemas.microsoft.com/office/powerpoint/2010/main" val="4259036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C501D-7303-5D83-FFA5-0153EF252D0B}"/>
              </a:ext>
            </a:extLst>
          </p:cNvPr>
          <p:cNvSpPr>
            <a:spLocks noGrp="1"/>
          </p:cNvSpPr>
          <p:nvPr>
            <p:ph type="title"/>
          </p:nvPr>
        </p:nvSpPr>
        <p:spPr/>
        <p:txBody>
          <a:bodyPr/>
          <a:lstStyle/>
          <a:p>
            <a:r>
              <a:rPr lang="en-US" dirty="0"/>
              <a:t>Cyberbullying</a:t>
            </a:r>
          </a:p>
        </p:txBody>
      </p:sp>
      <p:sp>
        <p:nvSpPr>
          <p:cNvPr id="3" name="Content Placeholder 2">
            <a:extLst>
              <a:ext uri="{FF2B5EF4-FFF2-40B4-BE49-F238E27FC236}">
                <a16:creationId xmlns:a16="http://schemas.microsoft.com/office/drawing/2014/main" id="{B2164A6C-C545-F343-CA2F-254DDDCE098A}"/>
              </a:ext>
            </a:extLst>
          </p:cNvPr>
          <p:cNvSpPr>
            <a:spLocks noGrp="1"/>
          </p:cNvSpPr>
          <p:nvPr>
            <p:ph sz="half" idx="1"/>
          </p:nvPr>
        </p:nvSpPr>
        <p:spPr/>
        <p:txBody>
          <a:bodyPr/>
          <a:lstStyle/>
          <a:p>
            <a:pPr marL="0" indent="0">
              <a:buNone/>
            </a:pPr>
            <a:r>
              <a:rPr lang="en-US" dirty="0"/>
              <a:t>What is cyberbullying?</a:t>
            </a:r>
          </a:p>
          <a:p>
            <a:r>
              <a:rPr lang="en-US" dirty="0"/>
              <a:t>Bullying that takes place over digital devices (smartphones, computers, tablets)</a:t>
            </a:r>
          </a:p>
          <a:p>
            <a:r>
              <a:rPr lang="en-US" dirty="0"/>
              <a:t>Can be persistent (internet runs 24/7), permanent (electronic information is public and stays forever), and hard to notice (parents and teachers may not be aware it is occurring)</a:t>
            </a:r>
          </a:p>
        </p:txBody>
      </p:sp>
      <p:sp>
        <p:nvSpPr>
          <p:cNvPr id="4" name="Content Placeholder 3">
            <a:extLst>
              <a:ext uri="{FF2B5EF4-FFF2-40B4-BE49-F238E27FC236}">
                <a16:creationId xmlns:a16="http://schemas.microsoft.com/office/drawing/2014/main" id="{584B8B9F-CB12-FD41-0452-3E8586F95836}"/>
              </a:ext>
            </a:extLst>
          </p:cNvPr>
          <p:cNvSpPr>
            <a:spLocks noGrp="1"/>
          </p:cNvSpPr>
          <p:nvPr>
            <p:ph sz="half" idx="14"/>
          </p:nvPr>
        </p:nvSpPr>
        <p:spPr/>
        <p:txBody>
          <a:bodyPr>
            <a:normAutofit fontScale="92500" lnSpcReduction="20000"/>
          </a:bodyPr>
          <a:lstStyle/>
          <a:p>
            <a:pPr marL="0" indent="0">
              <a:buNone/>
            </a:pPr>
            <a:r>
              <a:rPr lang="en-US" dirty="0"/>
              <a:t>Where does cyberbullying occur?</a:t>
            </a:r>
          </a:p>
          <a:p>
            <a:pPr algn="l">
              <a:buFont typeface="Arial" panose="020B0604020202020204" pitchFamily="34" charset="0"/>
              <a:buChar char="•"/>
            </a:pPr>
            <a:r>
              <a:rPr lang="en-US" b="0" i="0" dirty="0">
                <a:solidFill>
                  <a:srgbClr val="1B1B1B"/>
                </a:solidFill>
                <a:effectLst/>
              </a:rPr>
              <a:t>Social media, such as Facebook, Instagram, Snapchat, and Tik Tok</a:t>
            </a:r>
          </a:p>
          <a:p>
            <a:pPr algn="l">
              <a:buFont typeface="Arial" panose="020B0604020202020204" pitchFamily="34" charset="0"/>
              <a:buChar char="•"/>
            </a:pPr>
            <a:r>
              <a:rPr lang="en-US" b="0" i="0" dirty="0">
                <a:solidFill>
                  <a:srgbClr val="1B1B1B"/>
                </a:solidFill>
                <a:effectLst/>
              </a:rPr>
              <a:t>Text messaging and messaging apps on mobile or tablet devices</a:t>
            </a:r>
          </a:p>
          <a:p>
            <a:pPr algn="l">
              <a:buFont typeface="Arial" panose="020B0604020202020204" pitchFamily="34" charset="0"/>
              <a:buChar char="•"/>
            </a:pPr>
            <a:r>
              <a:rPr lang="en-US" b="0" i="0" dirty="0">
                <a:solidFill>
                  <a:srgbClr val="1B1B1B"/>
                </a:solidFill>
                <a:effectLst/>
              </a:rPr>
              <a:t>Instant messaging, direct messaging, and online chatting over the internet</a:t>
            </a:r>
          </a:p>
          <a:p>
            <a:pPr algn="l">
              <a:buFont typeface="Arial" panose="020B0604020202020204" pitchFamily="34" charset="0"/>
              <a:buChar char="•"/>
            </a:pPr>
            <a:r>
              <a:rPr lang="en-US" b="0" i="0" dirty="0">
                <a:solidFill>
                  <a:srgbClr val="1B1B1B"/>
                </a:solidFill>
                <a:effectLst/>
              </a:rPr>
              <a:t>Online forums, chat rooms, and message boards, such as Reddit</a:t>
            </a:r>
          </a:p>
          <a:p>
            <a:pPr algn="l">
              <a:buFont typeface="Arial" panose="020B0604020202020204" pitchFamily="34" charset="0"/>
              <a:buChar char="•"/>
            </a:pPr>
            <a:r>
              <a:rPr lang="en-US" b="0" i="0" dirty="0">
                <a:solidFill>
                  <a:srgbClr val="1B1B1B"/>
                </a:solidFill>
                <a:effectLst/>
              </a:rPr>
              <a:t>Email</a:t>
            </a:r>
          </a:p>
          <a:p>
            <a:pPr algn="l">
              <a:buFont typeface="Arial" panose="020B0604020202020204" pitchFamily="34" charset="0"/>
              <a:buChar char="•"/>
            </a:pPr>
            <a:r>
              <a:rPr lang="en-US" b="0" i="0" dirty="0">
                <a:solidFill>
                  <a:srgbClr val="1B1B1B"/>
                </a:solidFill>
                <a:effectLst/>
              </a:rPr>
              <a:t>Online gaming communities</a:t>
            </a:r>
          </a:p>
        </p:txBody>
      </p:sp>
      <p:sp>
        <p:nvSpPr>
          <p:cNvPr id="5" name="Slide Number Placeholder 4">
            <a:extLst>
              <a:ext uri="{FF2B5EF4-FFF2-40B4-BE49-F238E27FC236}">
                <a16:creationId xmlns:a16="http://schemas.microsoft.com/office/drawing/2014/main" id="{B3C78691-DEAE-2FBE-AA9E-0B54B00BD129}"/>
              </a:ext>
            </a:extLst>
          </p:cNvPr>
          <p:cNvSpPr>
            <a:spLocks noGrp="1"/>
          </p:cNvSpPr>
          <p:nvPr>
            <p:ph type="sldNum" sz="quarter" idx="4"/>
          </p:nvPr>
        </p:nvSpPr>
        <p:spPr/>
        <p:txBody>
          <a:bodyPr/>
          <a:lstStyle/>
          <a:p>
            <a:fld id="{89CE2B40-8763-45E4-9758-579B0FB876D0}" type="slidenum">
              <a:rPr lang="en-US" smtClean="0"/>
              <a:pPr/>
              <a:t>18</a:t>
            </a:fld>
            <a:endParaRPr lang="en-US" dirty="0"/>
          </a:p>
        </p:txBody>
      </p:sp>
      <p:sp>
        <p:nvSpPr>
          <p:cNvPr id="6" name="Content Placeholder 5">
            <a:extLst>
              <a:ext uri="{FF2B5EF4-FFF2-40B4-BE49-F238E27FC236}">
                <a16:creationId xmlns:a16="http://schemas.microsoft.com/office/drawing/2014/main" id="{23961796-F8A2-DA21-5889-C13840A02C42}"/>
              </a:ext>
            </a:extLst>
          </p:cNvPr>
          <p:cNvSpPr>
            <a:spLocks noGrp="1"/>
          </p:cNvSpPr>
          <p:nvPr>
            <p:ph sz="quarter" idx="4294967295"/>
          </p:nvPr>
        </p:nvSpPr>
        <p:spPr>
          <a:xfrm>
            <a:off x="3465676" y="6240849"/>
            <a:ext cx="4231370" cy="365125"/>
          </a:xfrm>
        </p:spPr>
        <p:txBody>
          <a:bodyPr>
            <a:normAutofit/>
          </a:bodyPr>
          <a:lstStyle/>
          <a:p>
            <a:pPr marL="0" indent="0">
              <a:buNone/>
            </a:pPr>
            <a:r>
              <a:rPr lang="en-US" sz="1200" dirty="0">
                <a:hlinkClick r:id="rId2"/>
              </a:rPr>
              <a:t>https://www.stopbullying.gov/cyberbullying/what-is-it</a:t>
            </a:r>
            <a:endParaRPr lang="en-US" sz="1200" dirty="0"/>
          </a:p>
        </p:txBody>
      </p:sp>
    </p:spTree>
    <p:extLst>
      <p:ext uri="{BB962C8B-B14F-4D97-AF65-F5344CB8AC3E}">
        <p14:creationId xmlns:p14="http://schemas.microsoft.com/office/powerpoint/2010/main" val="715730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30DDF9-7E1F-FB4F-55A1-C497CB3631AF}"/>
              </a:ext>
            </a:extLst>
          </p:cNvPr>
          <p:cNvSpPr>
            <a:spLocks noGrp="1"/>
          </p:cNvSpPr>
          <p:nvPr>
            <p:ph type="title"/>
          </p:nvPr>
        </p:nvSpPr>
        <p:spPr/>
        <p:txBody>
          <a:bodyPr/>
          <a:lstStyle/>
          <a:p>
            <a:r>
              <a:rPr lang="en-US" dirty="0"/>
              <a:t>What Happens to These Youth? </a:t>
            </a:r>
          </a:p>
        </p:txBody>
      </p:sp>
      <p:sp>
        <p:nvSpPr>
          <p:cNvPr id="8" name="Content Placeholder 7">
            <a:extLst>
              <a:ext uri="{FF2B5EF4-FFF2-40B4-BE49-F238E27FC236}">
                <a16:creationId xmlns:a16="http://schemas.microsoft.com/office/drawing/2014/main" id="{43AFC8F1-F0CA-459D-D3A2-00F43A2BC6A4}"/>
              </a:ext>
            </a:extLst>
          </p:cNvPr>
          <p:cNvSpPr>
            <a:spLocks noGrp="1"/>
          </p:cNvSpPr>
          <p:nvPr>
            <p:ph idx="1"/>
          </p:nvPr>
        </p:nvSpPr>
        <p:spPr/>
        <p:txBody>
          <a:bodyPr/>
          <a:lstStyle/>
          <a:p>
            <a:pPr>
              <a:defRPr/>
            </a:pPr>
            <a:r>
              <a:rPr lang="en-US" sz="2400" dirty="0"/>
              <a:t>Children react to exposure to violence in different ways, and many show remarkable resilience. All too often, however, children who are exposed to violence undergo lasting physical, mental, and emotional harm, including:  </a:t>
            </a:r>
          </a:p>
          <a:p>
            <a:pPr lvl="1">
              <a:defRPr/>
            </a:pPr>
            <a:r>
              <a:rPr lang="en-US" sz="2000" dirty="0">
                <a:ea typeface="+mn-ea"/>
                <a:cs typeface="+mn-cs"/>
              </a:rPr>
              <a:t>Difficulties with attachment. </a:t>
            </a:r>
          </a:p>
          <a:p>
            <a:pPr lvl="1">
              <a:defRPr/>
            </a:pPr>
            <a:r>
              <a:rPr lang="en-US" sz="2000" dirty="0">
                <a:ea typeface="+mn-ea"/>
                <a:cs typeface="+mn-cs"/>
              </a:rPr>
              <a:t>Regressive behavior.</a:t>
            </a:r>
          </a:p>
          <a:p>
            <a:pPr lvl="1">
              <a:defRPr/>
            </a:pPr>
            <a:r>
              <a:rPr lang="en-US" sz="2000" dirty="0">
                <a:ea typeface="+mn-ea"/>
                <a:cs typeface="+mn-cs"/>
              </a:rPr>
              <a:t>Anxiety and depression.</a:t>
            </a:r>
          </a:p>
          <a:p>
            <a:pPr lvl="1">
              <a:defRPr/>
            </a:pPr>
            <a:r>
              <a:rPr lang="en-US" sz="2000" dirty="0">
                <a:ea typeface="+mn-ea"/>
                <a:cs typeface="+mn-cs"/>
              </a:rPr>
              <a:t>Aggression and conduct problems.</a:t>
            </a:r>
          </a:p>
          <a:p>
            <a:pPr lvl="1">
              <a:defRPr/>
            </a:pPr>
            <a:r>
              <a:rPr lang="en-US" sz="2000" dirty="0">
                <a:ea typeface="+mn-ea"/>
                <a:cs typeface="+mn-cs"/>
              </a:rPr>
              <a:t>More prone to dating violence, delinquency, further victimization, and involvement with the child welfare and juvenile justice systems. </a:t>
            </a:r>
          </a:p>
          <a:p>
            <a:pPr lvl="1">
              <a:defRPr/>
            </a:pPr>
            <a:r>
              <a:rPr lang="en-US" sz="2000" dirty="0">
                <a:ea typeface="+mn-ea"/>
                <a:cs typeface="+mn-cs"/>
              </a:rPr>
              <a:t>Impaired capacity for partnering and parenting later in life, continuing the cycle of violence into the next generation.</a:t>
            </a:r>
            <a:endParaRPr lang="en-US" sz="1400" dirty="0">
              <a:ea typeface="+mn-ea"/>
              <a:cs typeface="+mn-cs"/>
            </a:endParaRPr>
          </a:p>
        </p:txBody>
      </p:sp>
      <p:sp>
        <p:nvSpPr>
          <p:cNvPr id="5" name="Slide Number Placeholder 4">
            <a:extLst>
              <a:ext uri="{FF2B5EF4-FFF2-40B4-BE49-F238E27FC236}">
                <a16:creationId xmlns:a16="http://schemas.microsoft.com/office/drawing/2014/main" id="{7969637B-2A43-6F0B-E1D3-8EE65CD2677E}"/>
              </a:ext>
            </a:extLst>
          </p:cNvPr>
          <p:cNvSpPr>
            <a:spLocks noGrp="1"/>
          </p:cNvSpPr>
          <p:nvPr>
            <p:ph type="sldNum" sz="quarter" idx="4"/>
          </p:nvPr>
        </p:nvSpPr>
        <p:spPr/>
        <p:txBody>
          <a:bodyPr/>
          <a:lstStyle/>
          <a:p>
            <a:fld id="{89CE2B40-8763-45E4-9758-579B0FB876D0}" type="slidenum">
              <a:rPr lang="en-US" smtClean="0"/>
              <a:pPr/>
              <a:t>19</a:t>
            </a:fld>
            <a:endParaRPr lang="en-US" dirty="0"/>
          </a:p>
        </p:txBody>
      </p:sp>
    </p:spTree>
    <p:extLst>
      <p:ext uri="{BB962C8B-B14F-4D97-AF65-F5344CB8AC3E}">
        <p14:creationId xmlns:p14="http://schemas.microsoft.com/office/powerpoint/2010/main" val="2359074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4BFA-6861-7DBE-E2E0-054236B1D5A6}"/>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02AC7703-674A-81EA-26E8-1CCAF2491C18}"/>
              </a:ext>
            </a:extLst>
          </p:cNvPr>
          <p:cNvSpPr>
            <a:spLocks noGrp="1"/>
          </p:cNvSpPr>
          <p:nvPr>
            <p:ph idx="1"/>
          </p:nvPr>
        </p:nvSpPr>
        <p:spPr/>
        <p:txBody>
          <a:bodyPr/>
          <a:lstStyle/>
          <a:p>
            <a:r>
              <a:rPr lang="en-US" dirty="0"/>
              <a:t>The presenter has no disclosures to report.</a:t>
            </a:r>
          </a:p>
        </p:txBody>
      </p:sp>
      <p:sp>
        <p:nvSpPr>
          <p:cNvPr id="5" name="Slide Number Placeholder 4">
            <a:extLst>
              <a:ext uri="{FF2B5EF4-FFF2-40B4-BE49-F238E27FC236}">
                <a16:creationId xmlns:a16="http://schemas.microsoft.com/office/drawing/2014/main" id="{559FD915-46C6-0FCC-81AC-DFD59A4B0122}"/>
              </a:ext>
            </a:extLst>
          </p:cNvPr>
          <p:cNvSpPr>
            <a:spLocks noGrp="1"/>
          </p:cNvSpPr>
          <p:nvPr>
            <p:ph type="sldNum" sz="quarter" idx="4"/>
          </p:nvPr>
        </p:nvSpPr>
        <p:spPr/>
        <p:txBody>
          <a:bodyPr/>
          <a:lstStyle/>
          <a:p>
            <a:fld id="{89CE2B40-8763-45E4-9758-579B0FB876D0}" type="slidenum">
              <a:rPr lang="en-US" smtClean="0"/>
              <a:pPr/>
              <a:t>2</a:t>
            </a:fld>
            <a:endParaRPr lang="en-US" dirty="0"/>
          </a:p>
        </p:txBody>
      </p:sp>
    </p:spTree>
    <p:extLst>
      <p:ext uri="{BB962C8B-B14F-4D97-AF65-F5344CB8AC3E}">
        <p14:creationId xmlns:p14="http://schemas.microsoft.com/office/powerpoint/2010/main" val="2888300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DF2E-AA25-3E24-1773-5CA2FD98582C}"/>
              </a:ext>
            </a:extLst>
          </p:cNvPr>
          <p:cNvSpPr>
            <a:spLocks noGrp="1"/>
          </p:cNvSpPr>
          <p:nvPr>
            <p:ph type="title"/>
          </p:nvPr>
        </p:nvSpPr>
        <p:spPr/>
        <p:txBody>
          <a:bodyPr/>
          <a:lstStyle/>
          <a:p>
            <a:r>
              <a:rPr lang="en-US" dirty="0"/>
              <a:t>NASMHPD/NTAC 2004 Study</a:t>
            </a:r>
          </a:p>
        </p:txBody>
      </p:sp>
      <p:sp>
        <p:nvSpPr>
          <p:cNvPr id="3" name="Content Placeholder 2">
            <a:extLst>
              <a:ext uri="{FF2B5EF4-FFF2-40B4-BE49-F238E27FC236}">
                <a16:creationId xmlns:a16="http://schemas.microsoft.com/office/drawing/2014/main" id="{6917E082-0345-3A59-D663-8A51639D2929}"/>
              </a:ext>
            </a:extLst>
          </p:cNvPr>
          <p:cNvSpPr>
            <a:spLocks noGrp="1"/>
          </p:cNvSpPr>
          <p:nvPr>
            <p:ph idx="1"/>
          </p:nvPr>
        </p:nvSpPr>
        <p:spPr/>
        <p:txBody>
          <a:bodyPr/>
          <a:lstStyle/>
          <a:p>
            <a:pPr eaLnBrk="1" hangingPunct="1"/>
            <a:r>
              <a:rPr lang="en-US" sz="2400" dirty="0"/>
              <a:t>In a study by the National Association of State Mental Health Program Directors (NASMHPD) and National Technical Assistance Center for State Mental Health Planning (NTAC):</a:t>
            </a:r>
          </a:p>
          <a:p>
            <a:pPr lvl="1" eaLnBrk="1" hangingPunct="1"/>
            <a:r>
              <a:rPr lang="en-US" sz="2400" dirty="0"/>
              <a:t>Childhood trauma is correlated with increased truancy, running away, homelessness, and adolescent substance abuse</a:t>
            </a:r>
          </a:p>
          <a:p>
            <a:pPr lvl="1" eaLnBrk="1" hangingPunct="1"/>
            <a:r>
              <a:rPr lang="en-US" sz="2400" dirty="0"/>
              <a:t>Childhood trauma increases the likelihood of arrest as a juvenile by 53% and as a young adult by 38%. The likelihood of arrest for a violent crime also increases by 38%.</a:t>
            </a:r>
          </a:p>
          <a:p>
            <a:pPr lvl="1" eaLnBrk="1" hangingPunct="1"/>
            <a:r>
              <a:rPr lang="en-US" sz="2400" dirty="0"/>
              <a:t>Males in the juvenile justice system are more likely to commit violence, whereas females are more likely to be the victims of violence.</a:t>
            </a:r>
          </a:p>
          <a:p>
            <a:pPr lvl="1" eaLnBrk="1" hangingPunct="1"/>
            <a:r>
              <a:rPr lang="en-US" sz="2400" b="1" dirty="0"/>
              <a:t>Reenactment of victimization </a:t>
            </a:r>
            <a:r>
              <a:rPr lang="en-US" sz="2400" dirty="0"/>
              <a:t>is a major cause of societal crime and violence.</a:t>
            </a:r>
          </a:p>
          <a:p>
            <a:endParaRPr lang="en-US" dirty="0"/>
          </a:p>
        </p:txBody>
      </p:sp>
      <p:sp>
        <p:nvSpPr>
          <p:cNvPr id="4" name="Content Placeholder 3">
            <a:extLst>
              <a:ext uri="{FF2B5EF4-FFF2-40B4-BE49-F238E27FC236}">
                <a16:creationId xmlns:a16="http://schemas.microsoft.com/office/drawing/2014/main" id="{03E0CD02-1EF1-635A-8EF3-64C39BAE19DB}"/>
              </a:ext>
            </a:extLst>
          </p:cNvPr>
          <p:cNvSpPr>
            <a:spLocks noGrp="1"/>
          </p:cNvSpPr>
          <p:nvPr>
            <p:ph sz="quarter" idx="4294967295"/>
          </p:nvPr>
        </p:nvSpPr>
        <p:spPr>
          <a:xfrm>
            <a:off x="3042481" y="6240849"/>
            <a:ext cx="5390319" cy="365125"/>
          </a:xfrm>
        </p:spPr>
        <p:txBody>
          <a:bodyPr>
            <a:normAutofit fontScale="25000" lnSpcReduction="20000"/>
          </a:bodyPr>
          <a:lstStyle/>
          <a:p>
            <a:pPr marL="0" indent="0">
              <a:buNone/>
            </a:pPr>
            <a:r>
              <a:rPr lang="en-US" dirty="0">
                <a:cs typeface="Arial" pitchFamily="34" charset="0"/>
              </a:rPr>
              <a:t>Relationships between Early Experiences and Long Term Functioning: The Role of Affect Development in Adjudicated Adolescent Males.</a:t>
            </a:r>
            <a:endParaRPr lang="en-US" dirty="0"/>
          </a:p>
          <a:p>
            <a:pPr marL="0" indent="0" eaLnBrk="1" hangingPunct="1">
              <a:buNone/>
            </a:pPr>
            <a:r>
              <a:rPr lang="en-US" dirty="0">
                <a:cs typeface="Arial" pitchFamily="34" charset="0"/>
              </a:rPr>
              <a:t>Maconda Brown O’Connor, PhD, Duane Runyan, PhD, Gretchen Walter, MA, LPC, Jana Rubenstein, MEd, LPC, and Bruce D Perry, MD, PhD</a:t>
            </a:r>
            <a:endParaRPr lang="en-US" dirty="0"/>
          </a:p>
          <a:p>
            <a:endParaRPr lang="en-US" dirty="0"/>
          </a:p>
        </p:txBody>
      </p:sp>
      <p:sp>
        <p:nvSpPr>
          <p:cNvPr id="5" name="Slide Number Placeholder 4">
            <a:extLst>
              <a:ext uri="{FF2B5EF4-FFF2-40B4-BE49-F238E27FC236}">
                <a16:creationId xmlns:a16="http://schemas.microsoft.com/office/drawing/2014/main" id="{81756215-A708-473E-FF19-C2D34F3E633C}"/>
              </a:ext>
            </a:extLst>
          </p:cNvPr>
          <p:cNvSpPr>
            <a:spLocks noGrp="1"/>
          </p:cNvSpPr>
          <p:nvPr>
            <p:ph type="sldNum" sz="quarter" idx="4"/>
          </p:nvPr>
        </p:nvSpPr>
        <p:spPr/>
        <p:txBody>
          <a:bodyPr/>
          <a:lstStyle/>
          <a:p>
            <a:fld id="{89CE2B40-8763-45E4-9758-579B0FB876D0}" type="slidenum">
              <a:rPr lang="en-US" smtClean="0"/>
              <a:pPr/>
              <a:t>20</a:t>
            </a:fld>
            <a:endParaRPr lang="en-US" dirty="0"/>
          </a:p>
        </p:txBody>
      </p:sp>
    </p:spTree>
    <p:extLst>
      <p:ext uri="{BB962C8B-B14F-4D97-AF65-F5344CB8AC3E}">
        <p14:creationId xmlns:p14="http://schemas.microsoft.com/office/powerpoint/2010/main" val="1752364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E0B91-5E20-B128-A120-BEEA7E8D5510}"/>
              </a:ext>
            </a:extLst>
          </p:cNvPr>
          <p:cNvSpPr>
            <a:spLocks noGrp="1"/>
          </p:cNvSpPr>
          <p:nvPr>
            <p:ph type="title"/>
          </p:nvPr>
        </p:nvSpPr>
        <p:spPr/>
        <p:txBody>
          <a:bodyPr/>
          <a:lstStyle/>
          <a:p>
            <a:r>
              <a:rPr lang="en-US" dirty="0"/>
              <a:t>Potential Societal Consequences for Females</a:t>
            </a:r>
          </a:p>
        </p:txBody>
      </p:sp>
      <p:sp>
        <p:nvSpPr>
          <p:cNvPr id="3" name="Content Placeholder 2">
            <a:extLst>
              <a:ext uri="{FF2B5EF4-FFF2-40B4-BE49-F238E27FC236}">
                <a16:creationId xmlns:a16="http://schemas.microsoft.com/office/drawing/2014/main" id="{F65AFF09-3E81-A6C8-04C0-8B087DD21747}"/>
              </a:ext>
            </a:extLst>
          </p:cNvPr>
          <p:cNvSpPr>
            <a:spLocks noGrp="1"/>
          </p:cNvSpPr>
          <p:nvPr>
            <p:ph idx="1"/>
          </p:nvPr>
        </p:nvSpPr>
        <p:spPr/>
        <p:txBody>
          <a:bodyPr/>
          <a:lstStyle/>
          <a:p>
            <a:pPr lvl="1" eaLnBrk="1" hangingPunct="1">
              <a:lnSpc>
                <a:spcPct val="80000"/>
              </a:lnSpc>
              <a:buFont typeface="Arial" panose="020B0604020202020204" pitchFamily="34" charset="0"/>
              <a:buChar char="•"/>
              <a:defRPr/>
            </a:pPr>
            <a:r>
              <a:rPr lang="en-US" sz="2800" dirty="0"/>
              <a:t>Females sexually abused during childhood are 2.4 times more likely than non-abused females to be re-victimized sexually as adults.</a:t>
            </a:r>
          </a:p>
          <a:p>
            <a:pPr lvl="1" eaLnBrk="1" hangingPunct="1">
              <a:lnSpc>
                <a:spcPct val="80000"/>
              </a:lnSpc>
              <a:buFont typeface="Arial" panose="020B0604020202020204" pitchFamily="34" charset="0"/>
              <a:buChar char="•"/>
              <a:defRPr/>
            </a:pPr>
            <a:r>
              <a:rPr lang="en-US" sz="2800" dirty="0"/>
              <a:t>Females who experience violence during childhood are 3-4 times more likely to be raped.</a:t>
            </a:r>
          </a:p>
          <a:p>
            <a:pPr lvl="1" eaLnBrk="1" hangingPunct="1">
              <a:lnSpc>
                <a:spcPct val="80000"/>
              </a:lnSpc>
              <a:buFont typeface="Arial" panose="020B0604020202020204" pitchFamily="34" charset="0"/>
              <a:buChar char="•"/>
              <a:defRPr/>
            </a:pPr>
            <a:r>
              <a:rPr lang="en-US" sz="2800" dirty="0"/>
              <a:t>Females subject to incest in childhood are twice as likely to become victims of domestic violence.</a:t>
            </a:r>
          </a:p>
          <a:p>
            <a:pPr lvl="1" eaLnBrk="1" hangingPunct="1">
              <a:lnSpc>
                <a:spcPct val="80000"/>
              </a:lnSpc>
              <a:buFont typeface="Arial" panose="020B0604020202020204" pitchFamily="34" charset="0"/>
              <a:buChar char="•"/>
              <a:defRPr/>
            </a:pPr>
            <a:r>
              <a:rPr lang="en-US" sz="2800" dirty="0"/>
              <a:t>Females subject to childhood trauma are at increased risk to have a lack of empathy.  </a:t>
            </a:r>
          </a:p>
          <a:p>
            <a:pPr lvl="1" eaLnBrk="1" hangingPunct="1">
              <a:lnSpc>
                <a:spcPct val="80000"/>
              </a:lnSpc>
              <a:buFont typeface="Arial" panose="020B0604020202020204" pitchFamily="34" charset="0"/>
              <a:buChar char="•"/>
              <a:defRPr/>
            </a:pPr>
            <a:r>
              <a:rPr lang="en-US" sz="2800" dirty="0"/>
              <a:t>Approximately 33% of females abused in childhood may neglect or abuse their own children.</a:t>
            </a:r>
          </a:p>
          <a:p>
            <a:endParaRPr lang="en-US" dirty="0"/>
          </a:p>
        </p:txBody>
      </p:sp>
      <p:sp>
        <p:nvSpPr>
          <p:cNvPr id="4" name="Content Placeholder 3">
            <a:extLst>
              <a:ext uri="{FF2B5EF4-FFF2-40B4-BE49-F238E27FC236}">
                <a16:creationId xmlns:a16="http://schemas.microsoft.com/office/drawing/2014/main" id="{48CC9253-1CE6-E974-72F1-A0DC52164C85}"/>
              </a:ext>
            </a:extLst>
          </p:cNvPr>
          <p:cNvSpPr>
            <a:spLocks noGrp="1"/>
          </p:cNvSpPr>
          <p:nvPr>
            <p:ph sz="quarter" idx="4294967295"/>
          </p:nvPr>
        </p:nvSpPr>
        <p:spPr>
          <a:xfrm>
            <a:off x="3622698" y="6240849"/>
            <a:ext cx="4231370" cy="365125"/>
          </a:xfrm>
        </p:spPr>
        <p:txBody>
          <a:bodyPr>
            <a:normAutofit fontScale="25000" lnSpcReduction="20000"/>
          </a:bodyPr>
          <a:lstStyle/>
          <a:p>
            <a:pPr marL="0" indent="0">
              <a:buNone/>
            </a:pPr>
            <a:r>
              <a:rPr lang="en-US" dirty="0">
                <a:cs typeface="Arial" pitchFamily="34" charset="0"/>
              </a:rPr>
              <a:t>Relationships between Early Experiences and Long Term Functioning: The Role of Affect Development in Adjudicated Adolescent Males.</a:t>
            </a:r>
            <a:endParaRPr lang="en-US" dirty="0"/>
          </a:p>
          <a:p>
            <a:pPr marL="0" indent="0" eaLnBrk="1" hangingPunct="1">
              <a:buNone/>
            </a:pPr>
            <a:r>
              <a:rPr lang="en-US" dirty="0">
                <a:cs typeface="Arial" pitchFamily="34" charset="0"/>
              </a:rPr>
              <a:t>Maconda Brown O’Connor, PhD, Duane Runyan, PhD, Gretchen Walter, MA, LPC, Jana Rubenstein, MEd, LPC, and Bruce D Perry, MD, PhD</a:t>
            </a:r>
            <a:endParaRPr lang="en-US" dirty="0"/>
          </a:p>
          <a:p>
            <a:endParaRPr lang="en-US" dirty="0"/>
          </a:p>
        </p:txBody>
      </p:sp>
      <p:sp>
        <p:nvSpPr>
          <p:cNvPr id="5" name="Slide Number Placeholder 4">
            <a:extLst>
              <a:ext uri="{FF2B5EF4-FFF2-40B4-BE49-F238E27FC236}">
                <a16:creationId xmlns:a16="http://schemas.microsoft.com/office/drawing/2014/main" id="{A17D7937-C9BF-C4D7-886E-C8DF368B0E48}"/>
              </a:ext>
            </a:extLst>
          </p:cNvPr>
          <p:cNvSpPr>
            <a:spLocks noGrp="1"/>
          </p:cNvSpPr>
          <p:nvPr>
            <p:ph type="sldNum" sz="quarter" idx="4"/>
          </p:nvPr>
        </p:nvSpPr>
        <p:spPr/>
        <p:txBody>
          <a:bodyPr/>
          <a:lstStyle/>
          <a:p>
            <a:fld id="{89CE2B40-8763-45E4-9758-579B0FB876D0}" type="slidenum">
              <a:rPr lang="en-US" smtClean="0"/>
              <a:pPr/>
              <a:t>21</a:t>
            </a:fld>
            <a:endParaRPr lang="en-US" dirty="0"/>
          </a:p>
        </p:txBody>
      </p:sp>
    </p:spTree>
    <p:extLst>
      <p:ext uri="{BB962C8B-B14F-4D97-AF65-F5344CB8AC3E}">
        <p14:creationId xmlns:p14="http://schemas.microsoft.com/office/powerpoint/2010/main" val="208456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65BD2-024C-D89C-511F-5D7B47513666}"/>
              </a:ext>
            </a:extLst>
          </p:cNvPr>
          <p:cNvSpPr>
            <a:spLocks noGrp="1"/>
          </p:cNvSpPr>
          <p:nvPr>
            <p:ph type="title"/>
          </p:nvPr>
        </p:nvSpPr>
        <p:spPr/>
        <p:txBody>
          <a:bodyPr/>
          <a:lstStyle/>
          <a:p>
            <a:r>
              <a:rPr lang="en-US" dirty="0"/>
              <a:t>Intergenerational Trauma</a:t>
            </a:r>
          </a:p>
        </p:txBody>
      </p:sp>
      <p:sp>
        <p:nvSpPr>
          <p:cNvPr id="3" name="Content Placeholder 2">
            <a:extLst>
              <a:ext uri="{FF2B5EF4-FFF2-40B4-BE49-F238E27FC236}">
                <a16:creationId xmlns:a16="http://schemas.microsoft.com/office/drawing/2014/main" id="{3E564A2B-97E9-3AA7-2C33-F29F58E32CDF}"/>
              </a:ext>
            </a:extLst>
          </p:cNvPr>
          <p:cNvSpPr>
            <a:spLocks noGrp="1"/>
          </p:cNvSpPr>
          <p:nvPr>
            <p:ph idx="1"/>
          </p:nvPr>
        </p:nvSpPr>
        <p:spPr/>
        <p:txBody>
          <a:bodyPr>
            <a:normAutofit lnSpcReduction="10000"/>
          </a:bodyPr>
          <a:lstStyle/>
          <a:p>
            <a:r>
              <a:rPr lang="en-US" dirty="0"/>
              <a:t>Adverse events/experiences are passed down from one generation to the next.</a:t>
            </a:r>
          </a:p>
          <a:p>
            <a:r>
              <a:rPr lang="en-US" dirty="0"/>
              <a:t>The descendant of someone who experienced a traumatic event presents challenging emotional and behavioral reactions that resemble an earlier generation.</a:t>
            </a:r>
          </a:p>
          <a:p>
            <a:r>
              <a:rPr lang="en-US" dirty="0"/>
              <a:t>Can be experienced by anyone, but these groups are more likely to experience intergenerational trauma:</a:t>
            </a:r>
          </a:p>
          <a:p>
            <a:pPr lvl="1"/>
            <a:r>
              <a:rPr lang="en-US" dirty="0"/>
              <a:t>People of color.</a:t>
            </a:r>
          </a:p>
          <a:p>
            <a:pPr lvl="1"/>
            <a:r>
              <a:rPr lang="en-US" dirty="0"/>
              <a:t>People in lower socioeconomic classes.</a:t>
            </a:r>
          </a:p>
          <a:p>
            <a:pPr lvl="1"/>
            <a:r>
              <a:rPr lang="en-US" dirty="0"/>
              <a:t>People living in war zones. </a:t>
            </a:r>
          </a:p>
        </p:txBody>
      </p:sp>
      <p:sp>
        <p:nvSpPr>
          <p:cNvPr id="4" name="Content Placeholder 3">
            <a:extLst>
              <a:ext uri="{FF2B5EF4-FFF2-40B4-BE49-F238E27FC236}">
                <a16:creationId xmlns:a16="http://schemas.microsoft.com/office/drawing/2014/main" id="{CA2E3712-4A4D-B022-54C5-22BBCB5FBBC4}"/>
              </a:ext>
            </a:extLst>
          </p:cNvPr>
          <p:cNvSpPr>
            <a:spLocks noGrp="1"/>
          </p:cNvSpPr>
          <p:nvPr>
            <p:ph sz="quarter" idx="4294967295"/>
          </p:nvPr>
        </p:nvSpPr>
        <p:spPr>
          <a:xfrm>
            <a:off x="3576517" y="6240849"/>
            <a:ext cx="4231370" cy="365125"/>
          </a:xfrm>
        </p:spPr>
        <p:txBody>
          <a:bodyPr>
            <a:normAutofit fontScale="32500" lnSpcReduction="20000"/>
          </a:bodyPr>
          <a:lstStyle/>
          <a:p>
            <a:pPr marL="0" indent="0">
              <a:buNone/>
            </a:pPr>
            <a:r>
              <a:rPr lang="en-US" dirty="0"/>
              <a:t>PsychCentral. (2022). How intergenerational trauma impacts families. Retrieved from </a:t>
            </a:r>
            <a:r>
              <a:rPr lang="en-US" dirty="0">
                <a:hlinkClick r:id="rId2"/>
              </a:rPr>
              <a:t>Intergenerational Trauma: How It Affects Families (psychcentral.com)</a:t>
            </a:r>
            <a:endParaRPr lang="en-US" dirty="0"/>
          </a:p>
        </p:txBody>
      </p:sp>
      <p:sp>
        <p:nvSpPr>
          <p:cNvPr id="5" name="Slide Number Placeholder 4">
            <a:extLst>
              <a:ext uri="{FF2B5EF4-FFF2-40B4-BE49-F238E27FC236}">
                <a16:creationId xmlns:a16="http://schemas.microsoft.com/office/drawing/2014/main" id="{AC952DB0-1516-23AE-0611-7E0990C0485D}"/>
              </a:ext>
            </a:extLst>
          </p:cNvPr>
          <p:cNvSpPr>
            <a:spLocks noGrp="1"/>
          </p:cNvSpPr>
          <p:nvPr>
            <p:ph type="sldNum" sz="quarter" idx="4"/>
          </p:nvPr>
        </p:nvSpPr>
        <p:spPr/>
        <p:txBody>
          <a:bodyPr/>
          <a:lstStyle/>
          <a:p>
            <a:fld id="{89CE2B40-8763-45E4-9758-579B0FB876D0}" type="slidenum">
              <a:rPr lang="en-US" smtClean="0"/>
              <a:pPr/>
              <a:t>22</a:t>
            </a:fld>
            <a:endParaRPr lang="en-US" dirty="0"/>
          </a:p>
        </p:txBody>
      </p:sp>
    </p:spTree>
    <p:extLst>
      <p:ext uri="{BB962C8B-B14F-4D97-AF65-F5344CB8AC3E}">
        <p14:creationId xmlns:p14="http://schemas.microsoft.com/office/powerpoint/2010/main" val="1303983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65BD2-024C-D89C-511F-5D7B47513666}"/>
              </a:ext>
            </a:extLst>
          </p:cNvPr>
          <p:cNvSpPr>
            <a:spLocks noGrp="1"/>
          </p:cNvSpPr>
          <p:nvPr>
            <p:ph type="title"/>
          </p:nvPr>
        </p:nvSpPr>
        <p:spPr/>
        <p:txBody>
          <a:bodyPr/>
          <a:lstStyle/>
          <a:p>
            <a:r>
              <a:rPr lang="en-US" dirty="0"/>
              <a:t>How is Trauma Passed Through Generations? </a:t>
            </a:r>
          </a:p>
        </p:txBody>
      </p:sp>
      <p:graphicFrame>
        <p:nvGraphicFramePr>
          <p:cNvPr id="6" name="Content Placeholder 5">
            <a:extLst>
              <a:ext uri="{FF2B5EF4-FFF2-40B4-BE49-F238E27FC236}">
                <a16:creationId xmlns:a16="http://schemas.microsoft.com/office/drawing/2014/main" id="{EAB49F1F-82D8-86D9-F582-DE5514291919}"/>
              </a:ext>
            </a:extLst>
          </p:cNvPr>
          <p:cNvGraphicFramePr>
            <a:graphicFrameLocks noGrp="1"/>
          </p:cNvGraphicFramePr>
          <p:nvPr>
            <p:ph idx="1"/>
            <p:extLst>
              <p:ext uri="{D42A27DB-BD31-4B8C-83A1-F6EECF244321}">
                <p14:modId xmlns:p14="http://schemas.microsoft.com/office/powerpoint/2010/main" val="2900623958"/>
              </p:ext>
            </p:extLst>
          </p:nvPr>
        </p:nvGraphicFramePr>
        <p:xfrm>
          <a:off x="609600" y="1219200"/>
          <a:ext cx="10972800" cy="461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CA2E3712-4A4D-B022-54C5-22BBCB5FBBC4}"/>
              </a:ext>
            </a:extLst>
          </p:cNvPr>
          <p:cNvSpPr>
            <a:spLocks noGrp="1"/>
          </p:cNvSpPr>
          <p:nvPr>
            <p:ph sz="quarter" idx="4294967295"/>
          </p:nvPr>
        </p:nvSpPr>
        <p:spPr>
          <a:xfrm>
            <a:off x="2789381" y="6356351"/>
            <a:ext cx="5840539" cy="365125"/>
          </a:xfrm>
        </p:spPr>
        <p:txBody>
          <a:bodyPr>
            <a:normAutofit fontScale="40000" lnSpcReduction="20000"/>
          </a:bodyPr>
          <a:lstStyle/>
          <a:p>
            <a:pPr marL="0" indent="0">
              <a:buNone/>
            </a:pPr>
            <a:r>
              <a:rPr lang="en-US" dirty="0">
                <a:hlinkClick r:id="rId7"/>
              </a:rPr>
              <a:t>Intergenerational transmission of trauma effects: putative role of epigenetic mechanisms (nih.gov)</a:t>
            </a:r>
            <a:endParaRPr lang="en-US" dirty="0"/>
          </a:p>
        </p:txBody>
      </p:sp>
      <p:sp>
        <p:nvSpPr>
          <p:cNvPr id="5" name="Slide Number Placeholder 4">
            <a:extLst>
              <a:ext uri="{FF2B5EF4-FFF2-40B4-BE49-F238E27FC236}">
                <a16:creationId xmlns:a16="http://schemas.microsoft.com/office/drawing/2014/main" id="{AC952DB0-1516-23AE-0611-7E0990C0485D}"/>
              </a:ext>
            </a:extLst>
          </p:cNvPr>
          <p:cNvSpPr>
            <a:spLocks noGrp="1"/>
          </p:cNvSpPr>
          <p:nvPr>
            <p:ph type="sldNum" sz="quarter" idx="4"/>
          </p:nvPr>
        </p:nvSpPr>
        <p:spPr/>
        <p:txBody>
          <a:bodyPr/>
          <a:lstStyle/>
          <a:p>
            <a:fld id="{89CE2B40-8763-45E4-9758-579B0FB876D0}" type="slidenum">
              <a:rPr lang="en-US" smtClean="0"/>
              <a:pPr/>
              <a:t>23</a:t>
            </a:fld>
            <a:endParaRPr lang="en-US" dirty="0"/>
          </a:p>
        </p:txBody>
      </p:sp>
    </p:spTree>
    <p:extLst>
      <p:ext uri="{BB962C8B-B14F-4D97-AF65-F5344CB8AC3E}">
        <p14:creationId xmlns:p14="http://schemas.microsoft.com/office/powerpoint/2010/main" val="2103773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ED4DA-4969-FF98-8B87-85100FE0115E}"/>
              </a:ext>
            </a:extLst>
          </p:cNvPr>
          <p:cNvSpPr>
            <a:spLocks noGrp="1"/>
          </p:cNvSpPr>
          <p:nvPr>
            <p:ph type="title"/>
          </p:nvPr>
        </p:nvSpPr>
        <p:spPr/>
        <p:txBody>
          <a:bodyPr/>
          <a:lstStyle/>
          <a:p>
            <a:r>
              <a:rPr lang="en-US" dirty="0"/>
              <a:t>Impact of Intergenerational Trauma</a:t>
            </a:r>
          </a:p>
        </p:txBody>
      </p:sp>
      <p:sp>
        <p:nvSpPr>
          <p:cNvPr id="6" name="Content Placeholder 5">
            <a:extLst>
              <a:ext uri="{FF2B5EF4-FFF2-40B4-BE49-F238E27FC236}">
                <a16:creationId xmlns:a16="http://schemas.microsoft.com/office/drawing/2014/main" id="{9C62D42B-19D5-48C0-45FB-0C4DF3986EBE}"/>
              </a:ext>
            </a:extLst>
          </p:cNvPr>
          <p:cNvSpPr>
            <a:spLocks noGrp="1"/>
          </p:cNvSpPr>
          <p:nvPr>
            <p:ph sz="half" idx="1"/>
          </p:nvPr>
        </p:nvSpPr>
        <p:spPr/>
        <p:txBody>
          <a:bodyPr>
            <a:normAutofit lnSpcReduction="10000"/>
          </a:bodyPr>
          <a:lstStyle/>
          <a:p>
            <a:r>
              <a:rPr lang="en-US" dirty="0"/>
              <a:t>Anxiety</a:t>
            </a:r>
          </a:p>
          <a:p>
            <a:r>
              <a:rPr lang="en-US" dirty="0"/>
              <a:t>Depression</a:t>
            </a:r>
          </a:p>
          <a:p>
            <a:r>
              <a:rPr lang="en-US" dirty="0"/>
              <a:t>Suicidal ideation</a:t>
            </a:r>
          </a:p>
          <a:p>
            <a:r>
              <a:rPr lang="en-US" dirty="0"/>
              <a:t>Poor sleep hygiene</a:t>
            </a:r>
          </a:p>
          <a:p>
            <a:r>
              <a:rPr lang="en-US" dirty="0"/>
              <a:t>Heart disease</a:t>
            </a:r>
          </a:p>
          <a:p>
            <a:r>
              <a:rPr lang="en-US" dirty="0"/>
              <a:t>Substance use disorders</a:t>
            </a:r>
          </a:p>
          <a:p>
            <a:r>
              <a:rPr lang="en-US" dirty="0"/>
              <a:t>Diabetes</a:t>
            </a:r>
          </a:p>
          <a:p>
            <a:r>
              <a:rPr lang="en-US" dirty="0"/>
              <a:t>Difficulty in regulating aggression</a:t>
            </a:r>
          </a:p>
          <a:p>
            <a:r>
              <a:rPr lang="en-US" dirty="0"/>
              <a:t>Extreme reactivity to stress</a:t>
            </a:r>
          </a:p>
        </p:txBody>
      </p:sp>
      <p:sp>
        <p:nvSpPr>
          <p:cNvPr id="7" name="Content Placeholder 6">
            <a:extLst>
              <a:ext uri="{FF2B5EF4-FFF2-40B4-BE49-F238E27FC236}">
                <a16:creationId xmlns:a16="http://schemas.microsoft.com/office/drawing/2014/main" id="{D0756746-0F19-FF9E-E7FD-751B1D438595}"/>
              </a:ext>
            </a:extLst>
          </p:cNvPr>
          <p:cNvSpPr>
            <a:spLocks noGrp="1"/>
          </p:cNvSpPr>
          <p:nvPr>
            <p:ph sz="half" idx="14"/>
          </p:nvPr>
        </p:nvSpPr>
        <p:spPr/>
        <p:txBody>
          <a:bodyPr/>
          <a:lstStyle/>
          <a:p>
            <a:r>
              <a:rPr lang="en-US" dirty="0"/>
              <a:t>Shame</a:t>
            </a:r>
          </a:p>
          <a:p>
            <a:r>
              <a:rPr lang="en-US" dirty="0"/>
              <a:t>Heightened sense of vulnerability and helplessness</a:t>
            </a:r>
          </a:p>
          <a:p>
            <a:r>
              <a:rPr lang="en-US" dirty="0"/>
              <a:t>Low self-esteem</a:t>
            </a:r>
          </a:p>
          <a:p>
            <a:r>
              <a:rPr lang="en-US" dirty="0"/>
              <a:t>Dissociation</a:t>
            </a:r>
          </a:p>
          <a:p>
            <a:r>
              <a:rPr lang="en-US" dirty="0"/>
              <a:t>Hyper-vigilance</a:t>
            </a:r>
          </a:p>
          <a:p>
            <a:r>
              <a:rPr lang="en-US" dirty="0"/>
              <a:t>Intrusive thoughts</a:t>
            </a:r>
          </a:p>
          <a:p>
            <a:r>
              <a:rPr lang="en-US" dirty="0"/>
              <a:t>Difficulty with relationships and attachment to others</a:t>
            </a:r>
          </a:p>
        </p:txBody>
      </p:sp>
      <p:sp>
        <p:nvSpPr>
          <p:cNvPr id="5" name="Slide Number Placeholder 4">
            <a:extLst>
              <a:ext uri="{FF2B5EF4-FFF2-40B4-BE49-F238E27FC236}">
                <a16:creationId xmlns:a16="http://schemas.microsoft.com/office/drawing/2014/main" id="{FD475A8C-8CF2-A550-7F30-E4B00453F9D4}"/>
              </a:ext>
            </a:extLst>
          </p:cNvPr>
          <p:cNvSpPr>
            <a:spLocks noGrp="1"/>
          </p:cNvSpPr>
          <p:nvPr>
            <p:ph type="sldNum" sz="quarter" idx="4"/>
          </p:nvPr>
        </p:nvSpPr>
        <p:spPr/>
        <p:txBody>
          <a:bodyPr/>
          <a:lstStyle/>
          <a:p>
            <a:fld id="{89CE2B40-8763-45E4-9758-579B0FB876D0}" type="slidenum">
              <a:rPr lang="en-US" smtClean="0"/>
              <a:pPr/>
              <a:t>24</a:t>
            </a:fld>
            <a:endParaRPr lang="en-US" dirty="0"/>
          </a:p>
        </p:txBody>
      </p:sp>
      <p:sp>
        <p:nvSpPr>
          <p:cNvPr id="4" name="Content Placeholder 3">
            <a:extLst>
              <a:ext uri="{FF2B5EF4-FFF2-40B4-BE49-F238E27FC236}">
                <a16:creationId xmlns:a16="http://schemas.microsoft.com/office/drawing/2014/main" id="{4EF653F8-DEBE-C26B-53BF-D0735C0ACCDB}"/>
              </a:ext>
            </a:extLst>
          </p:cNvPr>
          <p:cNvSpPr>
            <a:spLocks noGrp="1"/>
          </p:cNvSpPr>
          <p:nvPr>
            <p:ph sz="quarter" idx="4294967295"/>
          </p:nvPr>
        </p:nvSpPr>
        <p:spPr>
          <a:xfrm>
            <a:off x="3179356" y="6240849"/>
            <a:ext cx="4847046" cy="365125"/>
          </a:xfrm>
        </p:spPr>
        <p:txBody>
          <a:bodyPr>
            <a:normAutofit fontScale="40000" lnSpcReduction="20000"/>
          </a:bodyPr>
          <a:lstStyle/>
          <a:p>
            <a:pPr marL="0" indent="0">
              <a:buNone/>
            </a:pPr>
            <a:r>
              <a:rPr lang="en-US" dirty="0"/>
              <a:t>PsychCentral. (2022). How intergenerational trauma impacts families. Retrieved from </a:t>
            </a:r>
            <a:r>
              <a:rPr lang="en-US" dirty="0">
                <a:hlinkClick r:id="rId2"/>
              </a:rPr>
              <a:t>Intergenerational Trauma: How It Affects Families (psychcentral.com)</a:t>
            </a:r>
            <a:r>
              <a:rPr lang="en-US" dirty="0"/>
              <a:t>.</a:t>
            </a:r>
          </a:p>
          <a:p>
            <a:endParaRPr lang="en-US" dirty="0"/>
          </a:p>
        </p:txBody>
      </p:sp>
    </p:spTree>
    <p:extLst>
      <p:ext uri="{BB962C8B-B14F-4D97-AF65-F5344CB8AC3E}">
        <p14:creationId xmlns:p14="http://schemas.microsoft.com/office/powerpoint/2010/main" val="913086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2B81-04BE-3090-A630-8AD61D617B47}"/>
              </a:ext>
            </a:extLst>
          </p:cNvPr>
          <p:cNvSpPr>
            <a:spLocks noGrp="1"/>
          </p:cNvSpPr>
          <p:nvPr>
            <p:ph type="title"/>
          </p:nvPr>
        </p:nvSpPr>
        <p:spPr/>
        <p:txBody>
          <a:bodyPr/>
          <a:lstStyle/>
          <a:p>
            <a:r>
              <a:rPr lang="en-US" dirty="0"/>
              <a:t>Racial Trauma for Preschool and Elementary Children </a:t>
            </a:r>
            <a:br>
              <a:rPr lang="en-US" dirty="0"/>
            </a:br>
            <a:r>
              <a:rPr lang="en-US" dirty="0"/>
              <a:t>(Ages 3 to 11)</a:t>
            </a:r>
          </a:p>
        </p:txBody>
      </p:sp>
      <p:sp>
        <p:nvSpPr>
          <p:cNvPr id="3" name="Content Placeholder 2">
            <a:extLst>
              <a:ext uri="{FF2B5EF4-FFF2-40B4-BE49-F238E27FC236}">
                <a16:creationId xmlns:a16="http://schemas.microsoft.com/office/drawing/2014/main" id="{C4788FDF-6AB2-FCF4-9198-A25771A16DCA}"/>
              </a:ext>
            </a:extLst>
          </p:cNvPr>
          <p:cNvSpPr>
            <a:spLocks noGrp="1"/>
          </p:cNvSpPr>
          <p:nvPr>
            <p:ph idx="1"/>
          </p:nvPr>
        </p:nvSpPr>
        <p:spPr/>
        <p:txBody>
          <a:bodyPr>
            <a:normAutofit fontScale="92500" lnSpcReduction="10000"/>
          </a:bodyPr>
          <a:lstStyle/>
          <a:p>
            <a:r>
              <a:rPr lang="en-US" dirty="0"/>
              <a:t>Children can recognize racial differences as early as 3 months old but lack cognitive understanding and language to report and process racial discrimination.</a:t>
            </a:r>
          </a:p>
          <a:p>
            <a:r>
              <a:rPr lang="en-US" dirty="0"/>
              <a:t>Children in preschool and elementary school implicitly assign positive and negative attributions to individuals based on race.</a:t>
            </a:r>
          </a:p>
          <a:p>
            <a:r>
              <a:rPr lang="en-US" dirty="0"/>
              <a:t>Children may develop a racially targeted view of the world.</a:t>
            </a:r>
          </a:p>
          <a:p>
            <a:pPr lvl="1"/>
            <a:r>
              <a:rPr lang="en-US" dirty="0"/>
              <a:t>Understand that skin color can be a threat to safety/security for themselves/caregivers</a:t>
            </a:r>
          </a:p>
          <a:p>
            <a:pPr lvl="1"/>
            <a:r>
              <a:rPr lang="en-US" dirty="0"/>
              <a:t>Direct/vicarious experiences may elicit trauma symptoms, fear, helplessness, and worry about bodily integrity of themselves and caregivers based on race.</a:t>
            </a:r>
          </a:p>
        </p:txBody>
      </p:sp>
      <p:sp>
        <p:nvSpPr>
          <p:cNvPr id="4" name="Content Placeholder 3">
            <a:extLst>
              <a:ext uri="{FF2B5EF4-FFF2-40B4-BE49-F238E27FC236}">
                <a16:creationId xmlns:a16="http://schemas.microsoft.com/office/drawing/2014/main" id="{627A3422-7103-DD42-A55F-4E0A153DFCC3}"/>
              </a:ext>
            </a:extLst>
          </p:cNvPr>
          <p:cNvSpPr>
            <a:spLocks noGrp="1"/>
          </p:cNvSpPr>
          <p:nvPr>
            <p:ph sz="quarter" idx="4294967295"/>
          </p:nvPr>
        </p:nvSpPr>
        <p:spPr>
          <a:xfrm>
            <a:off x="3650409" y="6240849"/>
            <a:ext cx="4231370" cy="365125"/>
          </a:xfrm>
        </p:spPr>
        <p:txBody>
          <a:bodyPr>
            <a:normAutofit fontScale="25000" lnSpcReduction="20000"/>
          </a:bodyPr>
          <a:lstStyle/>
          <a:p>
            <a:pPr marL="0" indent="0">
              <a:buNone/>
            </a:pPr>
            <a:r>
              <a:rPr lang="en-US" b="0" i="0" dirty="0">
                <a:solidFill>
                  <a:srgbClr val="212121"/>
                </a:solidFill>
                <a:effectLst/>
                <a:latin typeface="Roboto" panose="02000000000000000000" pitchFamily="2" charset="0"/>
              </a:rPr>
              <a:t>Saleem, F.T., Anderson, R.E., &amp; Williams, M. (2020). Addressing the “myth" of racial trauma: Developmental and ecological considerations for </a:t>
            </a:r>
            <a:r>
              <a:rPr lang="en-US" dirty="0">
                <a:solidFill>
                  <a:srgbClr val="212121"/>
                </a:solidFill>
                <a:latin typeface="Roboto" panose="02000000000000000000" pitchFamily="2" charset="0"/>
              </a:rPr>
              <a:t>y</a:t>
            </a:r>
            <a:r>
              <a:rPr lang="en-US" b="0" i="0" dirty="0">
                <a:solidFill>
                  <a:srgbClr val="212121"/>
                </a:solidFill>
                <a:effectLst/>
                <a:latin typeface="Roboto" panose="02000000000000000000" pitchFamily="2" charset="0"/>
              </a:rPr>
              <a:t>outh of color. </a:t>
            </a:r>
            <a:r>
              <a:rPr lang="en-US" b="0" i="1" dirty="0">
                <a:solidFill>
                  <a:srgbClr val="212121"/>
                </a:solidFill>
                <a:effectLst/>
                <a:latin typeface="Roboto" panose="02000000000000000000" pitchFamily="2" charset="0"/>
              </a:rPr>
              <a:t>Clinical Child and Family Psychology Review</a:t>
            </a:r>
            <a:r>
              <a:rPr lang="en-US" b="0" i="0" dirty="0">
                <a:solidFill>
                  <a:srgbClr val="212121"/>
                </a:solidFill>
                <a:effectLst/>
                <a:latin typeface="Roboto" panose="02000000000000000000" pitchFamily="2" charset="0"/>
              </a:rPr>
              <a:t>, (1), 1-14. doi: 10.1007/s10567-019-00304-1. </a:t>
            </a:r>
            <a:endParaRPr lang="en-US" dirty="0"/>
          </a:p>
          <a:p>
            <a:endParaRPr lang="en-US" dirty="0"/>
          </a:p>
        </p:txBody>
      </p:sp>
      <p:sp>
        <p:nvSpPr>
          <p:cNvPr id="5" name="Slide Number Placeholder 4">
            <a:extLst>
              <a:ext uri="{FF2B5EF4-FFF2-40B4-BE49-F238E27FC236}">
                <a16:creationId xmlns:a16="http://schemas.microsoft.com/office/drawing/2014/main" id="{1A249AE6-16EB-88CB-8380-C220892E9642}"/>
              </a:ext>
            </a:extLst>
          </p:cNvPr>
          <p:cNvSpPr>
            <a:spLocks noGrp="1"/>
          </p:cNvSpPr>
          <p:nvPr>
            <p:ph type="sldNum" sz="quarter" idx="4"/>
          </p:nvPr>
        </p:nvSpPr>
        <p:spPr/>
        <p:txBody>
          <a:bodyPr/>
          <a:lstStyle/>
          <a:p>
            <a:fld id="{89CE2B40-8763-45E4-9758-579B0FB876D0}" type="slidenum">
              <a:rPr lang="en-US" smtClean="0"/>
              <a:pPr/>
              <a:t>25</a:t>
            </a:fld>
            <a:endParaRPr lang="en-US" dirty="0"/>
          </a:p>
        </p:txBody>
      </p:sp>
    </p:spTree>
    <p:extLst>
      <p:ext uri="{BB962C8B-B14F-4D97-AF65-F5344CB8AC3E}">
        <p14:creationId xmlns:p14="http://schemas.microsoft.com/office/powerpoint/2010/main" val="1033477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2B81-04BE-3090-A630-8AD61D617B47}"/>
              </a:ext>
            </a:extLst>
          </p:cNvPr>
          <p:cNvSpPr>
            <a:spLocks noGrp="1"/>
          </p:cNvSpPr>
          <p:nvPr>
            <p:ph type="title"/>
          </p:nvPr>
        </p:nvSpPr>
        <p:spPr/>
        <p:txBody>
          <a:bodyPr/>
          <a:lstStyle/>
          <a:p>
            <a:r>
              <a:rPr lang="en-US" dirty="0"/>
              <a:t>Racial Trauma for Preschool and Elementary Children </a:t>
            </a:r>
            <a:br>
              <a:rPr lang="en-US" dirty="0"/>
            </a:br>
            <a:r>
              <a:rPr lang="en-US" dirty="0"/>
              <a:t>(Ages 3 to 11)</a:t>
            </a:r>
          </a:p>
        </p:txBody>
      </p:sp>
      <p:sp>
        <p:nvSpPr>
          <p:cNvPr id="3" name="Content Placeholder 2">
            <a:extLst>
              <a:ext uri="{FF2B5EF4-FFF2-40B4-BE49-F238E27FC236}">
                <a16:creationId xmlns:a16="http://schemas.microsoft.com/office/drawing/2014/main" id="{C4788FDF-6AB2-FCF4-9198-A25771A16DCA}"/>
              </a:ext>
            </a:extLst>
          </p:cNvPr>
          <p:cNvSpPr>
            <a:spLocks noGrp="1"/>
          </p:cNvSpPr>
          <p:nvPr>
            <p:ph idx="1"/>
          </p:nvPr>
        </p:nvSpPr>
        <p:spPr/>
        <p:txBody>
          <a:bodyPr>
            <a:normAutofit/>
          </a:bodyPr>
          <a:lstStyle/>
          <a:p>
            <a:r>
              <a:rPr lang="en-US" dirty="0"/>
              <a:t>Loss of infants and children from racially traumatic incidents can lead to psychological pain, communal morale (weakened social structures, social malaise, traumatic grief), human capacity (future leaders), and ability to safeguard one’s culture and language. </a:t>
            </a:r>
          </a:p>
          <a:p>
            <a:r>
              <a:rPr lang="en-US" dirty="0"/>
              <a:t>Children of color may begin to experience racism within the community from peers, which may not be disguised or recognized as wrong.</a:t>
            </a:r>
          </a:p>
          <a:p>
            <a:r>
              <a:rPr lang="en-US" dirty="0"/>
              <a:t>By age 6, white children can show anti-Black bias.</a:t>
            </a:r>
          </a:p>
          <a:p>
            <a:r>
              <a:rPr lang="en-US" dirty="0"/>
              <a:t>Younger children openly admit bias.</a:t>
            </a:r>
          </a:p>
        </p:txBody>
      </p:sp>
      <p:sp>
        <p:nvSpPr>
          <p:cNvPr id="4" name="Content Placeholder 3">
            <a:extLst>
              <a:ext uri="{FF2B5EF4-FFF2-40B4-BE49-F238E27FC236}">
                <a16:creationId xmlns:a16="http://schemas.microsoft.com/office/drawing/2014/main" id="{627A3422-7103-DD42-A55F-4E0A153DFCC3}"/>
              </a:ext>
            </a:extLst>
          </p:cNvPr>
          <p:cNvSpPr>
            <a:spLocks noGrp="1"/>
          </p:cNvSpPr>
          <p:nvPr>
            <p:ph sz="quarter" idx="4294967295"/>
          </p:nvPr>
        </p:nvSpPr>
        <p:spPr>
          <a:xfrm>
            <a:off x="3835137" y="6240849"/>
            <a:ext cx="4231370" cy="365125"/>
          </a:xfrm>
        </p:spPr>
        <p:txBody>
          <a:bodyPr>
            <a:normAutofit fontScale="25000" lnSpcReduction="20000"/>
          </a:bodyPr>
          <a:lstStyle/>
          <a:p>
            <a:pPr marL="0" indent="0">
              <a:buNone/>
            </a:pPr>
            <a:r>
              <a:rPr lang="en-US" b="0" i="0" dirty="0">
                <a:solidFill>
                  <a:srgbClr val="212121"/>
                </a:solidFill>
                <a:effectLst/>
                <a:latin typeface="Roboto" panose="02000000000000000000" pitchFamily="2" charset="0"/>
              </a:rPr>
              <a:t>Saleem FT, Anderson RE, &amp; Williams</a:t>
            </a:r>
            <a:r>
              <a:rPr lang="en-US" dirty="0">
                <a:solidFill>
                  <a:srgbClr val="212121"/>
                </a:solidFill>
                <a:latin typeface="Roboto" panose="02000000000000000000" pitchFamily="2" charset="0"/>
              </a:rPr>
              <a:t> </a:t>
            </a:r>
            <a:r>
              <a:rPr lang="en-US" b="0" i="0" dirty="0">
                <a:solidFill>
                  <a:srgbClr val="212121"/>
                </a:solidFill>
                <a:effectLst/>
                <a:latin typeface="Roboto" panose="02000000000000000000" pitchFamily="2" charset="0"/>
              </a:rPr>
              <a:t>M. (2020). Addressing the “myth" of racial trauma: Developmental and ecological considerations for </a:t>
            </a:r>
            <a:r>
              <a:rPr lang="en-US" dirty="0">
                <a:solidFill>
                  <a:srgbClr val="212121"/>
                </a:solidFill>
                <a:latin typeface="Roboto" panose="02000000000000000000" pitchFamily="2" charset="0"/>
              </a:rPr>
              <a:t>y</a:t>
            </a:r>
            <a:r>
              <a:rPr lang="en-US" b="0" i="0" dirty="0">
                <a:solidFill>
                  <a:srgbClr val="212121"/>
                </a:solidFill>
                <a:effectLst/>
                <a:latin typeface="Roboto" panose="02000000000000000000" pitchFamily="2" charset="0"/>
              </a:rPr>
              <a:t>outh of color. </a:t>
            </a:r>
            <a:r>
              <a:rPr lang="en-US" b="0" i="1" dirty="0">
                <a:solidFill>
                  <a:srgbClr val="212121"/>
                </a:solidFill>
                <a:effectLst/>
                <a:latin typeface="Roboto" panose="02000000000000000000" pitchFamily="2" charset="0"/>
              </a:rPr>
              <a:t>Clinical Child and Family Psychology Review</a:t>
            </a:r>
            <a:r>
              <a:rPr lang="en-US" b="0" i="0" dirty="0">
                <a:solidFill>
                  <a:srgbClr val="212121"/>
                </a:solidFill>
                <a:effectLst/>
                <a:latin typeface="Roboto" panose="02000000000000000000" pitchFamily="2" charset="0"/>
              </a:rPr>
              <a:t>, (1), 1-14. doi: 10.1007/s10567-019-00304-1. </a:t>
            </a:r>
            <a:endParaRPr lang="en-US" dirty="0"/>
          </a:p>
          <a:p>
            <a:endParaRPr lang="en-US" dirty="0"/>
          </a:p>
        </p:txBody>
      </p:sp>
      <p:sp>
        <p:nvSpPr>
          <p:cNvPr id="5" name="Slide Number Placeholder 4">
            <a:extLst>
              <a:ext uri="{FF2B5EF4-FFF2-40B4-BE49-F238E27FC236}">
                <a16:creationId xmlns:a16="http://schemas.microsoft.com/office/drawing/2014/main" id="{1A249AE6-16EB-88CB-8380-C220892E9642}"/>
              </a:ext>
            </a:extLst>
          </p:cNvPr>
          <p:cNvSpPr>
            <a:spLocks noGrp="1"/>
          </p:cNvSpPr>
          <p:nvPr>
            <p:ph type="sldNum" sz="quarter" idx="4"/>
          </p:nvPr>
        </p:nvSpPr>
        <p:spPr/>
        <p:txBody>
          <a:bodyPr/>
          <a:lstStyle/>
          <a:p>
            <a:fld id="{89CE2B40-8763-45E4-9758-579B0FB876D0}" type="slidenum">
              <a:rPr lang="en-US" smtClean="0"/>
              <a:pPr/>
              <a:t>26</a:t>
            </a:fld>
            <a:endParaRPr lang="en-US" dirty="0"/>
          </a:p>
        </p:txBody>
      </p:sp>
    </p:spTree>
    <p:extLst>
      <p:ext uri="{BB962C8B-B14F-4D97-AF65-F5344CB8AC3E}">
        <p14:creationId xmlns:p14="http://schemas.microsoft.com/office/powerpoint/2010/main" val="3838222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2B81-04BE-3090-A630-8AD61D617B47}"/>
              </a:ext>
            </a:extLst>
          </p:cNvPr>
          <p:cNvSpPr>
            <a:spLocks noGrp="1"/>
          </p:cNvSpPr>
          <p:nvPr>
            <p:ph type="title"/>
          </p:nvPr>
        </p:nvSpPr>
        <p:spPr/>
        <p:txBody>
          <a:bodyPr/>
          <a:lstStyle/>
          <a:p>
            <a:r>
              <a:rPr lang="en-US" dirty="0"/>
              <a:t>Racial Trauma in the Education System</a:t>
            </a:r>
          </a:p>
        </p:txBody>
      </p:sp>
      <p:sp>
        <p:nvSpPr>
          <p:cNvPr id="6" name="Content Placeholder 5">
            <a:extLst>
              <a:ext uri="{FF2B5EF4-FFF2-40B4-BE49-F238E27FC236}">
                <a16:creationId xmlns:a16="http://schemas.microsoft.com/office/drawing/2014/main" id="{949D444B-339E-20DF-7AC6-64139FD31571}"/>
              </a:ext>
            </a:extLst>
          </p:cNvPr>
          <p:cNvSpPr>
            <a:spLocks noGrp="1"/>
          </p:cNvSpPr>
          <p:nvPr>
            <p:ph sz="half" idx="1"/>
          </p:nvPr>
        </p:nvSpPr>
        <p:spPr/>
        <p:txBody>
          <a:bodyPr>
            <a:normAutofit/>
          </a:bodyPr>
          <a:lstStyle/>
          <a:p>
            <a:pPr marL="0" indent="0">
              <a:buNone/>
            </a:pPr>
            <a:r>
              <a:rPr lang="en-US" dirty="0"/>
              <a:t>School district bias against children of color:</a:t>
            </a:r>
          </a:p>
          <a:p>
            <a:r>
              <a:rPr lang="en-US" dirty="0"/>
              <a:t>Increased surveillance</a:t>
            </a:r>
          </a:p>
          <a:p>
            <a:r>
              <a:rPr lang="en-US" dirty="0"/>
              <a:t>Discipline</a:t>
            </a:r>
          </a:p>
          <a:p>
            <a:r>
              <a:rPr lang="en-US" dirty="0"/>
              <a:t>Expulsions</a:t>
            </a:r>
          </a:p>
          <a:p>
            <a:r>
              <a:rPr lang="en-US" dirty="0"/>
              <a:t>Bias not in citation: Little to no instruction or inaccurate instruction regarding Black history and civil rights </a:t>
            </a:r>
          </a:p>
        </p:txBody>
      </p:sp>
      <p:sp>
        <p:nvSpPr>
          <p:cNvPr id="7" name="Content Placeholder 6">
            <a:extLst>
              <a:ext uri="{FF2B5EF4-FFF2-40B4-BE49-F238E27FC236}">
                <a16:creationId xmlns:a16="http://schemas.microsoft.com/office/drawing/2014/main" id="{16152232-7266-EFDC-3A0B-B5908981BEF1}"/>
              </a:ext>
            </a:extLst>
          </p:cNvPr>
          <p:cNvSpPr>
            <a:spLocks noGrp="1"/>
          </p:cNvSpPr>
          <p:nvPr>
            <p:ph sz="half" idx="14"/>
          </p:nvPr>
        </p:nvSpPr>
        <p:spPr/>
        <p:txBody>
          <a:bodyPr>
            <a:normAutofit fontScale="92500" lnSpcReduction="10000"/>
          </a:bodyPr>
          <a:lstStyle/>
          <a:p>
            <a:pPr marL="0" indent="0">
              <a:buNone/>
            </a:pPr>
            <a:r>
              <a:rPr lang="en-US" dirty="0"/>
              <a:t>Teachers and schools can combat racial stress and trauma through:</a:t>
            </a:r>
          </a:p>
          <a:p>
            <a:r>
              <a:rPr lang="en-US" dirty="0"/>
              <a:t>Promoting racial pride.</a:t>
            </a:r>
          </a:p>
          <a:p>
            <a:r>
              <a:rPr lang="en-US" dirty="0"/>
              <a:t>Increasing awareness and acknowledgement of race.</a:t>
            </a:r>
          </a:p>
          <a:p>
            <a:r>
              <a:rPr lang="en-US" dirty="0"/>
              <a:t>Creating a safe and empowering environment for students.</a:t>
            </a:r>
          </a:p>
          <a:p>
            <a:r>
              <a:rPr lang="en-US" dirty="0"/>
              <a:t>Recommendation not in citation: Ensuring information taught about Black history and civil rights is accurate. </a:t>
            </a:r>
          </a:p>
        </p:txBody>
      </p:sp>
      <p:sp>
        <p:nvSpPr>
          <p:cNvPr id="5" name="Slide Number Placeholder 4">
            <a:extLst>
              <a:ext uri="{FF2B5EF4-FFF2-40B4-BE49-F238E27FC236}">
                <a16:creationId xmlns:a16="http://schemas.microsoft.com/office/drawing/2014/main" id="{1A249AE6-16EB-88CB-8380-C220892E9642}"/>
              </a:ext>
            </a:extLst>
          </p:cNvPr>
          <p:cNvSpPr>
            <a:spLocks noGrp="1"/>
          </p:cNvSpPr>
          <p:nvPr>
            <p:ph type="sldNum" sz="quarter" idx="4"/>
          </p:nvPr>
        </p:nvSpPr>
        <p:spPr/>
        <p:txBody>
          <a:bodyPr/>
          <a:lstStyle/>
          <a:p>
            <a:fld id="{89CE2B40-8763-45E4-9758-579B0FB876D0}" type="slidenum">
              <a:rPr lang="en-US" smtClean="0"/>
              <a:pPr/>
              <a:t>27</a:t>
            </a:fld>
            <a:endParaRPr lang="en-US" dirty="0"/>
          </a:p>
        </p:txBody>
      </p:sp>
      <p:sp>
        <p:nvSpPr>
          <p:cNvPr id="4" name="Content Placeholder 3">
            <a:extLst>
              <a:ext uri="{FF2B5EF4-FFF2-40B4-BE49-F238E27FC236}">
                <a16:creationId xmlns:a16="http://schemas.microsoft.com/office/drawing/2014/main" id="{627A3422-7103-DD42-A55F-4E0A153DFCC3}"/>
              </a:ext>
            </a:extLst>
          </p:cNvPr>
          <p:cNvSpPr>
            <a:spLocks noGrp="1"/>
          </p:cNvSpPr>
          <p:nvPr>
            <p:ph sz="quarter" idx="4294967295"/>
          </p:nvPr>
        </p:nvSpPr>
        <p:spPr>
          <a:xfrm>
            <a:off x="3650409" y="6240849"/>
            <a:ext cx="4231370" cy="365125"/>
          </a:xfrm>
        </p:spPr>
        <p:txBody>
          <a:bodyPr>
            <a:normAutofit fontScale="25000" lnSpcReduction="20000"/>
          </a:bodyPr>
          <a:lstStyle/>
          <a:p>
            <a:pPr marL="0" indent="0">
              <a:buNone/>
            </a:pPr>
            <a:r>
              <a:rPr lang="en-US" b="0" i="0" dirty="0">
                <a:solidFill>
                  <a:srgbClr val="212121"/>
                </a:solidFill>
                <a:effectLst/>
                <a:latin typeface="Roboto" panose="02000000000000000000" pitchFamily="2" charset="0"/>
              </a:rPr>
              <a:t>Saleem</a:t>
            </a:r>
            <a:r>
              <a:rPr lang="en-US" dirty="0">
                <a:solidFill>
                  <a:srgbClr val="212121"/>
                </a:solidFill>
                <a:latin typeface="Roboto" panose="02000000000000000000" pitchFamily="2" charset="0"/>
              </a:rPr>
              <a:t> </a:t>
            </a:r>
            <a:r>
              <a:rPr lang="en-US" b="0" i="0" dirty="0">
                <a:solidFill>
                  <a:srgbClr val="212121"/>
                </a:solidFill>
                <a:effectLst/>
                <a:latin typeface="Roboto" panose="02000000000000000000" pitchFamily="2" charset="0"/>
              </a:rPr>
              <a:t>FT, Anderson RE, &amp; Williams M. (2020). Addressing the “myth" of racial trauma: Developmental and ecological considerations for </a:t>
            </a:r>
            <a:r>
              <a:rPr lang="en-US" dirty="0">
                <a:solidFill>
                  <a:srgbClr val="212121"/>
                </a:solidFill>
                <a:latin typeface="Roboto" panose="02000000000000000000" pitchFamily="2" charset="0"/>
              </a:rPr>
              <a:t>y</a:t>
            </a:r>
            <a:r>
              <a:rPr lang="en-US" b="0" i="0" dirty="0">
                <a:solidFill>
                  <a:srgbClr val="212121"/>
                </a:solidFill>
                <a:effectLst/>
                <a:latin typeface="Roboto" panose="02000000000000000000" pitchFamily="2" charset="0"/>
              </a:rPr>
              <a:t>outh of color. </a:t>
            </a:r>
            <a:r>
              <a:rPr lang="en-US" b="0" i="1" dirty="0">
                <a:solidFill>
                  <a:srgbClr val="212121"/>
                </a:solidFill>
                <a:effectLst/>
                <a:latin typeface="Roboto" panose="02000000000000000000" pitchFamily="2" charset="0"/>
              </a:rPr>
              <a:t>Clinical Child and Family Psychology Review</a:t>
            </a:r>
            <a:r>
              <a:rPr lang="en-US" b="0" i="0" dirty="0">
                <a:solidFill>
                  <a:srgbClr val="212121"/>
                </a:solidFill>
                <a:effectLst/>
                <a:latin typeface="Roboto" panose="02000000000000000000" pitchFamily="2" charset="0"/>
              </a:rPr>
              <a:t>, (1), 1-14. doi: 10.1007/s10567-019-00304-1. </a:t>
            </a:r>
            <a:endParaRPr lang="en-US" dirty="0"/>
          </a:p>
          <a:p>
            <a:endParaRPr lang="en-US" dirty="0"/>
          </a:p>
        </p:txBody>
      </p:sp>
    </p:spTree>
    <p:extLst>
      <p:ext uri="{BB962C8B-B14F-4D97-AF65-F5344CB8AC3E}">
        <p14:creationId xmlns:p14="http://schemas.microsoft.com/office/powerpoint/2010/main" val="3464809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2B81-04BE-3090-A630-8AD61D617B47}"/>
              </a:ext>
            </a:extLst>
          </p:cNvPr>
          <p:cNvSpPr>
            <a:spLocks noGrp="1"/>
          </p:cNvSpPr>
          <p:nvPr>
            <p:ph type="title"/>
          </p:nvPr>
        </p:nvSpPr>
        <p:spPr/>
        <p:txBody>
          <a:bodyPr/>
          <a:lstStyle/>
          <a:p>
            <a:r>
              <a:rPr lang="en-US" dirty="0"/>
              <a:t>Racial Trauma for Middle School Children </a:t>
            </a:r>
            <a:br>
              <a:rPr lang="en-US" dirty="0"/>
            </a:br>
            <a:r>
              <a:rPr lang="en-US" dirty="0"/>
              <a:t>(Ages 12 to 14)</a:t>
            </a:r>
          </a:p>
        </p:txBody>
      </p:sp>
      <p:sp>
        <p:nvSpPr>
          <p:cNvPr id="3" name="Content Placeholder 2">
            <a:extLst>
              <a:ext uri="{FF2B5EF4-FFF2-40B4-BE49-F238E27FC236}">
                <a16:creationId xmlns:a16="http://schemas.microsoft.com/office/drawing/2014/main" id="{C4788FDF-6AB2-FCF4-9198-A25771A16DCA}"/>
              </a:ext>
            </a:extLst>
          </p:cNvPr>
          <p:cNvSpPr>
            <a:spLocks noGrp="1"/>
          </p:cNvSpPr>
          <p:nvPr>
            <p:ph idx="1"/>
          </p:nvPr>
        </p:nvSpPr>
        <p:spPr/>
        <p:txBody>
          <a:bodyPr>
            <a:normAutofit fontScale="92500" lnSpcReduction="10000"/>
          </a:bodyPr>
          <a:lstStyle/>
          <a:p>
            <a:r>
              <a:rPr lang="en-US" dirty="0"/>
              <a:t>Consciously or unconsciously internalize racial stress and trauma, which may lead to negative attributions about:</a:t>
            </a:r>
          </a:p>
          <a:p>
            <a:pPr lvl="1"/>
            <a:r>
              <a:rPr lang="en-US" dirty="0"/>
              <a:t>How they view their own racial group (private regard).</a:t>
            </a:r>
          </a:p>
          <a:p>
            <a:pPr lvl="1"/>
            <a:r>
              <a:rPr lang="en-US" dirty="0"/>
              <a:t>How they perceive others view their racial group (public regard).</a:t>
            </a:r>
          </a:p>
          <a:p>
            <a:r>
              <a:rPr lang="en-US" dirty="0"/>
              <a:t>Youth may perceive different treatment based on race, but may not connect their perceptions to their mood, behavior, and self-image.</a:t>
            </a:r>
          </a:p>
          <a:p>
            <a:pPr lvl="1"/>
            <a:r>
              <a:rPr lang="en-US" dirty="0"/>
              <a:t>They may be preoccupied about their own safety or the safety of others.</a:t>
            </a:r>
          </a:p>
          <a:p>
            <a:pPr lvl="1"/>
            <a:r>
              <a:rPr lang="en-US" dirty="0"/>
              <a:t>This may lead to distractibility and problems in school that may be misinterpreted as ADHD, phobias, or other anxiety disorders.</a:t>
            </a:r>
          </a:p>
          <a:p>
            <a:r>
              <a:rPr lang="en-US" dirty="0"/>
              <a:t>Youth this age start exploring social media, which may lead to complex psychological injury or trauma from bullying and harassment.</a:t>
            </a:r>
          </a:p>
        </p:txBody>
      </p:sp>
      <p:sp>
        <p:nvSpPr>
          <p:cNvPr id="4" name="Content Placeholder 3">
            <a:extLst>
              <a:ext uri="{FF2B5EF4-FFF2-40B4-BE49-F238E27FC236}">
                <a16:creationId xmlns:a16="http://schemas.microsoft.com/office/drawing/2014/main" id="{627A3422-7103-DD42-A55F-4E0A153DFCC3}"/>
              </a:ext>
            </a:extLst>
          </p:cNvPr>
          <p:cNvSpPr>
            <a:spLocks noGrp="1"/>
          </p:cNvSpPr>
          <p:nvPr>
            <p:ph sz="quarter" idx="4294967295"/>
          </p:nvPr>
        </p:nvSpPr>
        <p:spPr>
          <a:xfrm>
            <a:off x="3373317" y="6240849"/>
            <a:ext cx="4231370" cy="365125"/>
          </a:xfrm>
        </p:spPr>
        <p:txBody>
          <a:bodyPr>
            <a:normAutofit fontScale="25000" lnSpcReduction="20000"/>
          </a:bodyPr>
          <a:lstStyle/>
          <a:p>
            <a:pPr marL="0" indent="0">
              <a:buNone/>
            </a:pPr>
            <a:r>
              <a:rPr lang="en-US" b="0" i="0" dirty="0">
                <a:solidFill>
                  <a:srgbClr val="212121"/>
                </a:solidFill>
                <a:effectLst/>
                <a:latin typeface="Roboto" panose="02000000000000000000" pitchFamily="2" charset="0"/>
              </a:rPr>
              <a:t>Saleem, F.T., Anderson, R.E., &amp; Williams, M. (2020). Addressing the “myth" of racial trauma: Developmental and ecological considerations for </a:t>
            </a:r>
            <a:r>
              <a:rPr lang="en-US" dirty="0">
                <a:solidFill>
                  <a:srgbClr val="212121"/>
                </a:solidFill>
                <a:latin typeface="Roboto" panose="02000000000000000000" pitchFamily="2" charset="0"/>
              </a:rPr>
              <a:t>y</a:t>
            </a:r>
            <a:r>
              <a:rPr lang="en-US" b="0" i="0" dirty="0">
                <a:solidFill>
                  <a:srgbClr val="212121"/>
                </a:solidFill>
                <a:effectLst/>
                <a:latin typeface="Roboto" panose="02000000000000000000" pitchFamily="2" charset="0"/>
              </a:rPr>
              <a:t>outh of color. </a:t>
            </a:r>
            <a:r>
              <a:rPr lang="en-US" b="0" i="1" dirty="0">
                <a:solidFill>
                  <a:srgbClr val="212121"/>
                </a:solidFill>
                <a:effectLst/>
                <a:latin typeface="Roboto" panose="02000000000000000000" pitchFamily="2" charset="0"/>
              </a:rPr>
              <a:t>Clinical Child and Family Psychology Review</a:t>
            </a:r>
            <a:r>
              <a:rPr lang="en-US" b="0" i="0" dirty="0">
                <a:solidFill>
                  <a:srgbClr val="212121"/>
                </a:solidFill>
                <a:effectLst/>
                <a:latin typeface="Roboto" panose="02000000000000000000" pitchFamily="2" charset="0"/>
              </a:rPr>
              <a:t>, (1), 1-14. doi: 10.1007/s10567-019-00304-1. </a:t>
            </a: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1A249AE6-16EB-88CB-8380-C220892E9642}"/>
              </a:ext>
            </a:extLst>
          </p:cNvPr>
          <p:cNvSpPr>
            <a:spLocks noGrp="1"/>
          </p:cNvSpPr>
          <p:nvPr>
            <p:ph type="sldNum" sz="quarter" idx="4"/>
          </p:nvPr>
        </p:nvSpPr>
        <p:spPr/>
        <p:txBody>
          <a:bodyPr/>
          <a:lstStyle/>
          <a:p>
            <a:fld id="{89CE2B40-8763-45E4-9758-579B0FB876D0}" type="slidenum">
              <a:rPr lang="en-US" smtClean="0"/>
              <a:pPr/>
              <a:t>28</a:t>
            </a:fld>
            <a:endParaRPr lang="en-US" dirty="0"/>
          </a:p>
        </p:txBody>
      </p:sp>
    </p:spTree>
    <p:extLst>
      <p:ext uri="{BB962C8B-B14F-4D97-AF65-F5344CB8AC3E}">
        <p14:creationId xmlns:p14="http://schemas.microsoft.com/office/powerpoint/2010/main" val="3059053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2B81-04BE-3090-A630-8AD61D617B47}"/>
              </a:ext>
            </a:extLst>
          </p:cNvPr>
          <p:cNvSpPr>
            <a:spLocks noGrp="1"/>
          </p:cNvSpPr>
          <p:nvPr>
            <p:ph type="title"/>
          </p:nvPr>
        </p:nvSpPr>
        <p:spPr/>
        <p:txBody>
          <a:bodyPr/>
          <a:lstStyle/>
          <a:p>
            <a:r>
              <a:rPr lang="en-US" dirty="0"/>
              <a:t>Racial Trauma for High School Children </a:t>
            </a:r>
            <a:br>
              <a:rPr lang="en-US" dirty="0"/>
            </a:br>
            <a:r>
              <a:rPr lang="en-US" dirty="0"/>
              <a:t>(Ages 15 to 18)</a:t>
            </a:r>
          </a:p>
        </p:txBody>
      </p:sp>
      <p:sp>
        <p:nvSpPr>
          <p:cNvPr id="3" name="Content Placeholder 2">
            <a:extLst>
              <a:ext uri="{FF2B5EF4-FFF2-40B4-BE49-F238E27FC236}">
                <a16:creationId xmlns:a16="http://schemas.microsoft.com/office/drawing/2014/main" id="{C4788FDF-6AB2-FCF4-9198-A25771A16DCA}"/>
              </a:ext>
            </a:extLst>
          </p:cNvPr>
          <p:cNvSpPr>
            <a:spLocks noGrp="1"/>
          </p:cNvSpPr>
          <p:nvPr>
            <p:ph idx="1"/>
          </p:nvPr>
        </p:nvSpPr>
        <p:spPr/>
        <p:txBody>
          <a:bodyPr>
            <a:normAutofit fontScale="92500"/>
          </a:bodyPr>
          <a:lstStyle/>
          <a:p>
            <a:r>
              <a:rPr lang="en-US" dirty="0"/>
              <a:t>Youth gain an increased understanding of advanced forms of racism, exposure to racial discrimination, and the ability to make meaning of racial encounters.</a:t>
            </a:r>
          </a:p>
          <a:p>
            <a:r>
              <a:rPr lang="en-US" dirty="0"/>
              <a:t>Experiencing racial stress and trauma could impact the youth’s severity of trauma symptoms, sense of self, hope, and the ability to heal from these incidents.</a:t>
            </a:r>
          </a:p>
          <a:p>
            <a:r>
              <a:rPr lang="en-US" dirty="0"/>
              <a:t>Trauma symptoms may include rebellion, social withdrawal, increase in risky activities, delinquency, and other action-oriented responses to trauma.</a:t>
            </a:r>
          </a:p>
          <a:p>
            <a:r>
              <a:rPr lang="en-US" dirty="0"/>
              <a:t>Coping mechanisms may include dissociating and compartmentalizing.</a:t>
            </a:r>
          </a:p>
          <a:p>
            <a:r>
              <a:rPr lang="en-US" dirty="0"/>
              <a:t>If racial trauma is not addressed, youth may develop secondary symptoms (physiological, behavioral, emotional).</a:t>
            </a:r>
          </a:p>
        </p:txBody>
      </p:sp>
      <p:sp>
        <p:nvSpPr>
          <p:cNvPr id="4" name="Content Placeholder 3">
            <a:extLst>
              <a:ext uri="{FF2B5EF4-FFF2-40B4-BE49-F238E27FC236}">
                <a16:creationId xmlns:a16="http://schemas.microsoft.com/office/drawing/2014/main" id="{627A3422-7103-DD42-A55F-4E0A153DFCC3}"/>
              </a:ext>
            </a:extLst>
          </p:cNvPr>
          <p:cNvSpPr>
            <a:spLocks noGrp="1"/>
          </p:cNvSpPr>
          <p:nvPr>
            <p:ph sz="quarter" idx="4294967295"/>
          </p:nvPr>
        </p:nvSpPr>
        <p:spPr>
          <a:xfrm>
            <a:off x="3511861" y="6240849"/>
            <a:ext cx="4231370" cy="365125"/>
          </a:xfrm>
        </p:spPr>
        <p:txBody>
          <a:bodyPr>
            <a:normAutofit fontScale="25000" lnSpcReduction="20000"/>
          </a:bodyPr>
          <a:lstStyle/>
          <a:p>
            <a:pPr marL="0" indent="0">
              <a:buNone/>
            </a:pPr>
            <a:r>
              <a:rPr lang="en-US" b="0" i="0" dirty="0">
                <a:solidFill>
                  <a:srgbClr val="212121"/>
                </a:solidFill>
                <a:effectLst/>
                <a:latin typeface="Roboto" panose="02000000000000000000" pitchFamily="2" charset="0"/>
              </a:rPr>
              <a:t>Saleem, F.T., Anderson, R.E., &amp; Williams, M. (2020). Addressing the “myth" of racial trauma: Developmental and ecological considerations for </a:t>
            </a:r>
            <a:r>
              <a:rPr lang="en-US" dirty="0">
                <a:solidFill>
                  <a:srgbClr val="212121"/>
                </a:solidFill>
                <a:latin typeface="Roboto" panose="02000000000000000000" pitchFamily="2" charset="0"/>
              </a:rPr>
              <a:t>y</a:t>
            </a:r>
            <a:r>
              <a:rPr lang="en-US" b="0" i="0" dirty="0">
                <a:solidFill>
                  <a:srgbClr val="212121"/>
                </a:solidFill>
                <a:effectLst/>
                <a:latin typeface="Roboto" panose="02000000000000000000" pitchFamily="2" charset="0"/>
              </a:rPr>
              <a:t>outh of color. </a:t>
            </a:r>
            <a:r>
              <a:rPr lang="en-US" b="0" i="1" dirty="0">
                <a:solidFill>
                  <a:srgbClr val="212121"/>
                </a:solidFill>
                <a:effectLst/>
                <a:latin typeface="Roboto" panose="02000000000000000000" pitchFamily="2" charset="0"/>
              </a:rPr>
              <a:t>Clinical Child and Family Psychology Review</a:t>
            </a:r>
            <a:r>
              <a:rPr lang="en-US" b="0" i="0" dirty="0">
                <a:solidFill>
                  <a:srgbClr val="212121"/>
                </a:solidFill>
                <a:effectLst/>
                <a:latin typeface="Roboto" panose="02000000000000000000" pitchFamily="2" charset="0"/>
              </a:rPr>
              <a:t>, (1), 1-14. doi: 10.1007/s10567-019-00304-1. </a:t>
            </a:r>
            <a:endParaRPr lang="en-US" dirty="0"/>
          </a:p>
          <a:p>
            <a:endParaRPr lang="en-US" dirty="0"/>
          </a:p>
        </p:txBody>
      </p:sp>
      <p:sp>
        <p:nvSpPr>
          <p:cNvPr id="5" name="Slide Number Placeholder 4">
            <a:extLst>
              <a:ext uri="{FF2B5EF4-FFF2-40B4-BE49-F238E27FC236}">
                <a16:creationId xmlns:a16="http://schemas.microsoft.com/office/drawing/2014/main" id="{1A249AE6-16EB-88CB-8380-C220892E9642}"/>
              </a:ext>
            </a:extLst>
          </p:cNvPr>
          <p:cNvSpPr>
            <a:spLocks noGrp="1"/>
          </p:cNvSpPr>
          <p:nvPr>
            <p:ph type="sldNum" sz="quarter" idx="4"/>
          </p:nvPr>
        </p:nvSpPr>
        <p:spPr/>
        <p:txBody>
          <a:bodyPr/>
          <a:lstStyle/>
          <a:p>
            <a:fld id="{89CE2B40-8763-45E4-9758-579B0FB876D0}" type="slidenum">
              <a:rPr lang="en-US" smtClean="0"/>
              <a:pPr/>
              <a:t>29</a:t>
            </a:fld>
            <a:endParaRPr lang="en-US" dirty="0"/>
          </a:p>
        </p:txBody>
      </p:sp>
    </p:spTree>
    <p:extLst>
      <p:ext uri="{BB962C8B-B14F-4D97-AF65-F5344CB8AC3E}">
        <p14:creationId xmlns:p14="http://schemas.microsoft.com/office/powerpoint/2010/main" val="4235886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1854-F2C8-BFE9-D39D-1EDC36EB84FC}"/>
              </a:ext>
            </a:extLst>
          </p:cNvPr>
          <p:cNvSpPr>
            <a:spLocks noGrp="1"/>
          </p:cNvSpPr>
          <p:nvPr>
            <p:ph type="title"/>
          </p:nvPr>
        </p:nvSpPr>
        <p:spPr>
          <a:xfrm>
            <a:off x="914400" y="228600"/>
            <a:ext cx="10363200" cy="1219200"/>
          </a:xfrm>
        </p:spPr>
        <p:txBody>
          <a:bodyPr anchor="ctr">
            <a:normAutofit/>
          </a:bodyPr>
          <a:lstStyle/>
          <a:p>
            <a:r>
              <a:rPr lang="en-US" dirty="0"/>
              <a:t>Acronyms Used</a:t>
            </a:r>
          </a:p>
        </p:txBody>
      </p:sp>
      <p:sp>
        <p:nvSpPr>
          <p:cNvPr id="5" name="Slide Number Placeholder 4">
            <a:extLst>
              <a:ext uri="{FF2B5EF4-FFF2-40B4-BE49-F238E27FC236}">
                <a16:creationId xmlns:a16="http://schemas.microsoft.com/office/drawing/2014/main" id="{9C389E66-A4CA-794A-539F-7ED7B27475F8}"/>
              </a:ext>
            </a:extLst>
          </p:cNvPr>
          <p:cNvSpPr>
            <a:spLocks noGrp="1"/>
          </p:cNvSpPr>
          <p:nvPr>
            <p:ph type="sldNum" sz="quarter" idx="12"/>
          </p:nvPr>
        </p:nvSpPr>
        <p:spPr>
          <a:xfrm>
            <a:off x="8737600" y="6248400"/>
            <a:ext cx="2540000" cy="457200"/>
          </a:xfrm>
        </p:spPr>
        <p:txBody>
          <a:bodyPr anchor="ctr">
            <a:normAutofit/>
          </a:bodyPr>
          <a:lstStyle/>
          <a:p>
            <a:pPr>
              <a:spcAft>
                <a:spcPts val="600"/>
              </a:spcAft>
            </a:pPr>
            <a:fld id="{89CE2B40-8763-45E4-9758-579B0FB876D0}" type="slidenum">
              <a:rPr lang="en-US" smtClean="0"/>
              <a:pPr>
                <a:spcAft>
                  <a:spcPts val="600"/>
                </a:spcAft>
              </a:pPr>
              <a:t>3</a:t>
            </a:fld>
            <a:endParaRPr lang="en-US" dirty="0"/>
          </a:p>
        </p:txBody>
      </p:sp>
      <p:graphicFrame>
        <p:nvGraphicFramePr>
          <p:cNvPr id="6" name="Table 6">
            <a:extLst>
              <a:ext uri="{FF2B5EF4-FFF2-40B4-BE49-F238E27FC236}">
                <a16:creationId xmlns:a16="http://schemas.microsoft.com/office/drawing/2014/main" id="{86C5C406-7B1F-0D44-1E00-1C36BBED1455}"/>
              </a:ext>
            </a:extLst>
          </p:cNvPr>
          <p:cNvGraphicFramePr>
            <a:graphicFrameLocks noGrp="1"/>
          </p:cNvGraphicFramePr>
          <p:nvPr>
            <p:ph type="chart" idx="1"/>
            <p:extLst>
              <p:ext uri="{D42A27DB-BD31-4B8C-83A1-F6EECF244321}">
                <p14:modId xmlns:p14="http://schemas.microsoft.com/office/powerpoint/2010/main" val="2572499850"/>
              </p:ext>
            </p:extLst>
          </p:nvPr>
        </p:nvGraphicFramePr>
        <p:xfrm>
          <a:off x="914399" y="1547127"/>
          <a:ext cx="10363201" cy="3763746"/>
        </p:xfrm>
        <a:graphic>
          <a:graphicData uri="http://schemas.openxmlformats.org/drawingml/2006/table">
            <a:tbl>
              <a:tblPr firstRow="1" bandRow="1">
                <a:tableStyleId>{5C22544A-7EE6-4342-B048-85BDC9FD1C3A}</a:tableStyleId>
              </a:tblPr>
              <a:tblGrid>
                <a:gridCol w="1710794">
                  <a:extLst>
                    <a:ext uri="{9D8B030D-6E8A-4147-A177-3AD203B41FA5}">
                      <a16:colId xmlns:a16="http://schemas.microsoft.com/office/drawing/2014/main" val="1386486392"/>
                    </a:ext>
                  </a:extLst>
                </a:gridCol>
                <a:gridCol w="8652407">
                  <a:extLst>
                    <a:ext uri="{9D8B030D-6E8A-4147-A177-3AD203B41FA5}">
                      <a16:colId xmlns:a16="http://schemas.microsoft.com/office/drawing/2014/main" val="1909448058"/>
                    </a:ext>
                  </a:extLst>
                </a:gridCol>
              </a:tblGrid>
              <a:tr h="537678">
                <a:tc>
                  <a:txBody>
                    <a:bodyPr/>
                    <a:lstStyle/>
                    <a:p>
                      <a:r>
                        <a:rPr lang="en-US" sz="2400" dirty="0"/>
                        <a:t>Acronym</a:t>
                      </a:r>
                    </a:p>
                  </a:txBody>
                  <a:tcPr marL="122200" marR="122200" marT="61100" marB="61100"/>
                </a:tc>
                <a:tc>
                  <a:txBody>
                    <a:bodyPr/>
                    <a:lstStyle/>
                    <a:p>
                      <a:r>
                        <a:rPr lang="en-US" sz="2400" dirty="0"/>
                        <a:t>Definition</a:t>
                      </a:r>
                    </a:p>
                  </a:txBody>
                  <a:tcPr marL="122200" marR="122200" marT="61100" marB="61100"/>
                </a:tc>
                <a:extLst>
                  <a:ext uri="{0D108BD9-81ED-4DB2-BD59-A6C34878D82A}">
                    <a16:rowId xmlns:a16="http://schemas.microsoft.com/office/drawing/2014/main" val="104559578"/>
                  </a:ext>
                </a:extLst>
              </a:tr>
              <a:tr h="537678">
                <a:tc>
                  <a:txBody>
                    <a:bodyPr/>
                    <a:lstStyle/>
                    <a:p>
                      <a:r>
                        <a:rPr lang="en-US" sz="2400" dirty="0"/>
                        <a:t>ACE</a:t>
                      </a:r>
                    </a:p>
                  </a:txBody>
                  <a:tcPr marL="122200" marR="122200" marT="61100" marB="61100"/>
                </a:tc>
                <a:tc>
                  <a:txBody>
                    <a:bodyPr/>
                    <a:lstStyle/>
                    <a:p>
                      <a:r>
                        <a:rPr lang="en-US" sz="2400" dirty="0"/>
                        <a:t>Adverse Childhood Experiences</a:t>
                      </a:r>
                    </a:p>
                  </a:txBody>
                  <a:tcPr marL="122200" marR="122200" marT="61100" marB="61100"/>
                </a:tc>
                <a:extLst>
                  <a:ext uri="{0D108BD9-81ED-4DB2-BD59-A6C34878D82A}">
                    <a16:rowId xmlns:a16="http://schemas.microsoft.com/office/drawing/2014/main" val="3683524498"/>
                  </a:ext>
                </a:extLst>
              </a:tr>
              <a:tr h="537678">
                <a:tc>
                  <a:txBody>
                    <a:bodyPr/>
                    <a:lstStyle/>
                    <a:p>
                      <a:r>
                        <a:rPr lang="en-US" sz="2400" dirty="0"/>
                        <a:t>PTSD</a:t>
                      </a:r>
                    </a:p>
                  </a:txBody>
                  <a:tcPr marL="122200" marR="122200" marT="61100" marB="61100"/>
                </a:tc>
                <a:tc>
                  <a:txBody>
                    <a:bodyPr/>
                    <a:lstStyle/>
                    <a:p>
                      <a:r>
                        <a:rPr lang="en-US" sz="2400" dirty="0"/>
                        <a:t>Post-Traumatic Stress Disorder</a:t>
                      </a:r>
                    </a:p>
                  </a:txBody>
                  <a:tcPr marL="122200" marR="122200" marT="61100" marB="61100"/>
                </a:tc>
                <a:extLst>
                  <a:ext uri="{0D108BD9-81ED-4DB2-BD59-A6C34878D82A}">
                    <a16:rowId xmlns:a16="http://schemas.microsoft.com/office/drawing/2014/main" val="426820515"/>
                  </a:ext>
                </a:extLst>
              </a:tr>
              <a:tr h="537678">
                <a:tc>
                  <a:txBody>
                    <a:bodyPr/>
                    <a:lstStyle/>
                    <a:p>
                      <a:r>
                        <a:rPr lang="en-US" sz="2400" dirty="0"/>
                        <a:t>SAMHSA</a:t>
                      </a:r>
                    </a:p>
                  </a:txBody>
                  <a:tcPr marL="122200" marR="122200" marT="61100" marB="61100"/>
                </a:tc>
                <a:tc>
                  <a:txBody>
                    <a:bodyPr/>
                    <a:lstStyle/>
                    <a:p>
                      <a:r>
                        <a:rPr lang="en-US" sz="2400" dirty="0"/>
                        <a:t>Substance Abuse and Mental Health Services Administration</a:t>
                      </a:r>
                    </a:p>
                  </a:txBody>
                  <a:tcPr marL="122200" marR="122200" marT="61100" marB="61100"/>
                </a:tc>
                <a:extLst>
                  <a:ext uri="{0D108BD9-81ED-4DB2-BD59-A6C34878D82A}">
                    <a16:rowId xmlns:a16="http://schemas.microsoft.com/office/drawing/2014/main" val="2517096754"/>
                  </a:ext>
                </a:extLst>
              </a:tr>
              <a:tr h="537678">
                <a:tc>
                  <a:txBody>
                    <a:bodyPr/>
                    <a:lstStyle/>
                    <a:p>
                      <a:r>
                        <a:rPr lang="en-US" sz="2400" dirty="0"/>
                        <a:t>SIB</a:t>
                      </a:r>
                    </a:p>
                  </a:txBody>
                  <a:tcPr marL="122200" marR="122200" marT="61100" marB="61100"/>
                </a:tc>
                <a:tc>
                  <a:txBody>
                    <a:bodyPr/>
                    <a:lstStyle/>
                    <a:p>
                      <a:r>
                        <a:rPr lang="en-US" sz="2400" dirty="0"/>
                        <a:t>Self-Injurious Behavior</a:t>
                      </a:r>
                    </a:p>
                  </a:txBody>
                  <a:tcPr marL="122200" marR="122200" marT="61100" marB="61100"/>
                </a:tc>
                <a:extLst>
                  <a:ext uri="{0D108BD9-81ED-4DB2-BD59-A6C34878D82A}">
                    <a16:rowId xmlns:a16="http://schemas.microsoft.com/office/drawing/2014/main" val="262317552"/>
                  </a:ext>
                </a:extLst>
              </a:tr>
              <a:tr h="537678">
                <a:tc>
                  <a:txBody>
                    <a:bodyPr/>
                    <a:lstStyle/>
                    <a:p>
                      <a:r>
                        <a:rPr lang="en-US" sz="2400" dirty="0"/>
                        <a:t>SUD</a:t>
                      </a:r>
                    </a:p>
                  </a:txBody>
                  <a:tcPr marL="122200" marR="122200" marT="61100" marB="61100"/>
                </a:tc>
                <a:tc>
                  <a:txBody>
                    <a:bodyPr/>
                    <a:lstStyle/>
                    <a:p>
                      <a:r>
                        <a:rPr lang="en-US" sz="2400" dirty="0"/>
                        <a:t>Substance Use Disorder</a:t>
                      </a:r>
                    </a:p>
                  </a:txBody>
                  <a:tcPr marL="122200" marR="122200" marT="61100" marB="61100"/>
                </a:tc>
                <a:extLst>
                  <a:ext uri="{0D108BD9-81ED-4DB2-BD59-A6C34878D82A}">
                    <a16:rowId xmlns:a16="http://schemas.microsoft.com/office/drawing/2014/main" val="2161671285"/>
                  </a:ext>
                </a:extLst>
              </a:tr>
              <a:tr h="537678">
                <a:tc>
                  <a:txBody>
                    <a:bodyPr/>
                    <a:lstStyle/>
                    <a:p>
                      <a:r>
                        <a:rPr lang="en-US" sz="2400" dirty="0"/>
                        <a:t>TIC</a:t>
                      </a:r>
                    </a:p>
                  </a:txBody>
                  <a:tcPr marL="122200" marR="122200" marT="61100" marB="61100"/>
                </a:tc>
                <a:tc>
                  <a:txBody>
                    <a:bodyPr/>
                    <a:lstStyle/>
                    <a:p>
                      <a:r>
                        <a:rPr lang="en-US" sz="2400" dirty="0"/>
                        <a:t>Trauma Informed Care</a:t>
                      </a:r>
                    </a:p>
                  </a:txBody>
                  <a:tcPr marL="122200" marR="122200" marT="61100" marB="61100"/>
                </a:tc>
                <a:extLst>
                  <a:ext uri="{0D108BD9-81ED-4DB2-BD59-A6C34878D82A}">
                    <a16:rowId xmlns:a16="http://schemas.microsoft.com/office/drawing/2014/main" val="1798551584"/>
                  </a:ext>
                </a:extLst>
              </a:tr>
            </a:tbl>
          </a:graphicData>
        </a:graphic>
      </p:graphicFrame>
    </p:spTree>
    <p:extLst>
      <p:ext uri="{BB962C8B-B14F-4D97-AF65-F5344CB8AC3E}">
        <p14:creationId xmlns:p14="http://schemas.microsoft.com/office/powerpoint/2010/main" val="3363327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2B81-04BE-3090-A630-8AD61D617B47}"/>
              </a:ext>
            </a:extLst>
          </p:cNvPr>
          <p:cNvSpPr>
            <a:spLocks noGrp="1"/>
          </p:cNvSpPr>
          <p:nvPr>
            <p:ph type="title"/>
          </p:nvPr>
        </p:nvSpPr>
        <p:spPr/>
        <p:txBody>
          <a:bodyPr/>
          <a:lstStyle/>
          <a:p>
            <a:r>
              <a:rPr lang="en-US" dirty="0"/>
              <a:t>Racial Trauma for High School Children </a:t>
            </a:r>
            <a:br>
              <a:rPr lang="en-US" dirty="0"/>
            </a:br>
            <a:r>
              <a:rPr lang="en-US" dirty="0"/>
              <a:t>(Ages 15 to 18)</a:t>
            </a:r>
          </a:p>
        </p:txBody>
      </p:sp>
      <p:sp>
        <p:nvSpPr>
          <p:cNvPr id="3" name="Content Placeholder 2">
            <a:extLst>
              <a:ext uri="{FF2B5EF4-FFF2-40B4-BE49-F238E27FC236}">
                <a16:creationId xmlns:a16="http://schemas.microsoft.com/office/drawing/2014/main" id="{C4788FDF-6AB2-FCF4-9198-A25771A16DCA}"/>
              </a:ext>
            </a:extLst>
          </p:cNvPr>
          <p:cNvSpPr>
            <a:spLocks noGrp="1"/>
          </p:cNvSpPr>
          <p:nvPr>
            <p:ph idx="1"/>
          </p:nvPr>
        </p:nvSpPr>
        <p:spPr/>
        <p:txBody>
          <a:bodyPr>
            <a:normAutofit lnSpcReduction="10000"/>
          </a:bodyPr>
          <a:lstStyle/>
          <a:p>
            <a:r>
              <a:rPr lang="en-US" dirty="0"/>
              <a:t>Youth conversations with parents may involve racial stress and trauma.</a:t>
            </a:r>
          </a:p>
          <a:p>
            <a:r>
              <a:rPr lang="en-US" dirty="0"/>
              <a:t>Discriminatory experiences occur outside of parental supervision.</a:t>
            </a:r>
          </a:p>
          <a:p>
            <a:r>
              <a:rPr lang="en-US" dirty="0"/>
              <a:t>Youth may directly witness racial stress and trauma repeatedly, including in spaces that are designated safe places (recreation centers, school).</a:t>
            </a:r>
          </a:p>
          <a:p>
            <a:r>
              <a:rPr lang="en-US" dirty="0"/>
              <a:t>Youth may experience hypervigilance and worry about experiences in their community.</a:t>
            </a:r>
          </a:p>
          <a:p>
            <a:pPr lvl="1"/>
            <a:r>
              <a:rPr lang="en-US" dirty="0"/>
              <a:t>Unsupervised social media content that may include hate crimes and killings of teenagers.</a:t>
            </a:r>
          </a:p>
          <a:p>
            <a:pPr lvl="1"/>
            <a:r>
              <a:rPr lang="en-US" dirty="0"/>
              <a:t>Law enforcement or community responses may lead to reoccurring racial stress and trauma exposure.</a:t>
            </a:r>
          </a:p>
        </p:txBody>
      </p:sp>
      <p:sp>
        <p:nvSpPr>
          <p:cNvPr id="4" name="Content Placeholder 3">
            <a:extLst>
              <a:ext uri="{FF2B5EF4-FFF2-40B4-BE49-F238E27FC236}">
                <a16:creationId xmlns:a16="http://schemas.microsoft.com/office/drawing/2014/main" id="{627A3422-7103-DD42-A55F-4E0A153DFCC3}"/>
              </a:ext>
            </a:extLst>
          </p:cNvPr>
          <p:cNvSpPr>
            <a:spLocks noGrp="1"/>
          </p:cNvSpPr>
          <p:nvPr>
            <p:ph sz="quarter" idx="4294967295"/>
          </p:nvPr>
        </p:nvSpPr>
        <p:spPr>
          <a:xfrm>
            <a:off x="3456449" y="6240849"/>
            <a:ext cx="4231370" cy="365125"/>
          </a:xfrm>
        </p:spPr>
        <p:txBody>
          <a:bodyPr>
            <a:normAutofit fontScale="25000" lnSpcReduction="20000"/>
          </a:bodyPr>
          <a:lstStyle/>
          <a:p>
            <a:pPr marL="0" indent="0">
              <a:buNone/>
            </a:pPr>
            <a:r>
              <a:rPr lang="en-US" b="0" i="0" dirty="0">
                <a:solidFill>
                  <a:srgbClr val="212121"/>
                </a:solidFill>
                <a:effectLst/>
                <a:latin typeface="Roboto" panose="02000000000000000000" pitchFamily="2" charset="0"/>
              </a:rPr>
              <a:t>Saleem FT, Anderson</a:t>
            </a:r>
            <a:r>
              <a:rPr lang="en-US" dirty="0">
                <a:solidFill>
                  <a:srgbClr val="212121"/>
                </a:solidFill>
                <a:latin typeface="Roboto" panose="02000000000000000000" pitchFamily="2" charset="0"/>
              </a:rPr>
              <a:t> </a:t>
            </a:r>
            <a:r>
              <a:rPr lang="en-US" b="0" i="0" dirty="0">
                <a:solidFill>
                  <a:srgbClr val="212121"/>
                </a:solidFill>
                <a:effectLst/>
                <a:latin typeface="Roboto" panose="02000000000000000000" pitchFamily="2" charset="0"/>
              </a:rPr>
              <a:t>RE, &amp; Williams</a:t>
            </a:r>
            <a:r>
              <a:rPr lang="en-US" dirty="0">
                <a:solidFill>
                  <a:srgbClr val="212121"/>
                </a:solidFill>
                <a:latin typeface="Roboto" panose="02000000000000000000" pitchFamily="2" charset="0"/>
              </a:rPr>
              <a:t> </a:t>
            </a:r>
            <a:r>
              <a:rPr lang="en-US" b="0" i="0" dirty="0">
                <a:solidFill>
                  <a:srgbClr val="212121"/>
                </a:solidFill>
                <a:effectLst/>
                <a:latin typeface="Roboto" panose="02000000000000000000" pitchFamily="2" charset="0"/>
              </a:rPr>
              <a:t>M. (2020). Addressing the “myth" of racial trauma: Developmental and ecological considerations for </a:t>
            </a:r>
            <a:r>
              <a:rPr lang="en-US" dirty="0">
                <a:solidFill>
                  <a:srgbClr val="212121"/>
                </a:solidFill>
                <a:latin typeface="Roboto" panose="02000000000000000000" pitchFamily="2" charset="0"/>
              </a:rPr>
              <a:t>y</a:t>
            </a:r>
            <a:r>
              <a:rPr lang="en-US" b="0" i="0" dirty="0">
                <a:solidFill>
                  <a:srgbClr val="212121"/>
                </a:solidFill>
                <a:effectLst/>
                <a:latin typeface="Roboto" panose="02000000000000000000" pitchFamily="2" charset="0"/>
              </a:rPr>
              <a:t>outh of color. </a:t>
            </a:r>
            <a:r>
              <a:rPr lang="en-US" b="0" i="1" dirty="0">
                <a:solidFill>
                  <a:srgbClr val="212121"/>
                </a:solidFill>
                <a:effectLst/>
                <a:latin typeface="Roboto" panose="02000000000000000000" pitchFamily="2" charset="0"/>
              </a:rPr>
              <a:t>Clinical Child and Family Psychology Review</a:t>
            </a:r>
            <a:r>
              <a:rPr lang="en-US" b="0" i="0" dirty="0">
                <a:solidFill>
                  <a:srgbClr val="212121"/>
                </a:solidFill>
                <a:effectLst/>
                <a:latin typeface="Roboto" panose="02000000000000000000" pitchFamily="2" charset="0"/>
              </a:rPr>
              <a:t>, (1), 1-14. doi: 10.1007/s10567-019-00304-1. </a:t>
            </a:r>
            <a:endParaRPr lang="en-US" dirty="0"/>
          </a:p>
          <a:p>
            <a:endParaRPr lang="en-US" dirty="0"/>
          </a:p>
        </p:txBody>
      </p:sp>
      <p:sp>
        <p:nvSpPr>
          <p:cNvPr id="5" name="Slide Number Placeholder 4">
            <a:extLst>
              <a:ext uri="{FF2B5EF4-FFF2-40B4-BE49-F238E27FC236}">
                <a16:creationId xmlns:a16="http://schemas.microsoft.com/office/drawing/2014/main" id="{1A249AE6-16EB-88CB-8380-C220892E9642}"/>
              </a:ext>
            </a:extLst>
          </p:cNvPr>
          <p:cNvSpPr>
            <a:spLocks noGrp="1"/>
          </p:cNvSpPr>
          <p:nvPr>
            <p:ph type="sldNum" sz="quarter" idx="4"/>
          </p:nvPr>
        </p:nvSpPr>
        <p:spPr/>
        <p:txBody>
          <a:bodyPr/>
          <a:lstStyle/>
          <a:p>
            <a:fld id="{89CE2B40-8763-45E4-9758-579B0FB876D0}" type="slidenum">
              <a:rPr lang="en-US" smtClean="0"/>
              <a:pPr/>
              <a:t>30</a:t>
            </a:fld>
            <a:endParaRPr lang="en-US" dirty="0"/>
          </a:p>
        </p:txBody>
      </p:sp>
    </p:spTree>
    <p:extLst>
      <p:ext uri="{BB962C8B-B14F-4D97-AF65-F5344CB8AC3E}">
        <p14:creationId xmlns:p14="http://schemas.microsoft.com/office/powerpoint/2010/main" val="2941416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AB65-6105-6F97-12E9-72B511F70EB2}"/>
              </a:ext>
            </a:extLst>
          </p:cNvPr>
          <p:cNvSpPr>
            <a:spLocks noGrp="1"/>
          </p:cNvSpPr>
          <p:nvPr>
            <p:ph type="title"/>
          </p:nvPr>
        </p:nvSpPr>
        <p:spPr/>
        <p:txBody>
          <a:bodyPr/>
          <a:lstStyle/>
          <a:p>
            <a:r>
              <a:rPr lang="en-US" dirty="0"/>
              <a:t>Adverse Childhood Experiences (ACE)</a:t>
            </a:r>
          </a:p>
        </p:txBody>
      </p:sp>
      <p:sp>
        <p:nvSpPr>
          <p:cNvPr id="4" name="Slide Number Placeholder 3">
            <a:extLst>
              <a:ext uri="{FF2B5EF4-FFF2-40B4-BE49-F238E27FC236}">
                <a16:creationId xmlns:a16="http://schemas.microsoft.com/office/drawing/2014/main" id="{FB570E99-806F-1D1F-C7C1-6015865BF299}"/>
              </a:ext>
            </a:extLst>
          </p:cNvPr>
          <p:cNvSpPr>
            <a:spLocks noGrp="1"/>
          </p:cNvSpPr>
          <p:nvPr>
            <p:ph type="sldNum" sz="quarter" idx="4"/>
          </p:nvPr>
        </p:nvSpPr>
        <p:spPr/>
        <p:txBody>
          <a:bodyPr/>
          <a:lstStyle/>
          <a:p>
            <a:fld id="{89CE2B40-8763-45E4-9758-579B0FB876D0}" type="slidenum">
              <a:rPr lang="en-US" smtClean="0"/>
              <a:pPr/>
              <a:t>31</a:t>
            </a:fld>
            <a:endParaRPr lang="en-US" dirty="0"/>
          </a:p>
        </p:txBody>
      </p:sp>
    </p:spTree>
    <p:extLst>
      <p:ext uri="{BB962C8B-B14F-4D97-AF65-F5344CB8AC3E}">
        <p14:creationId xmlns:p14="http://schemas.microsoft.com/office/powerpoint/2010/main" val="2296992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0F8E-F5DD-AF35-0B64-CBA8B0C938F5}"/>
              </a:ext>
            </a:extLst>
          </p:cNvPr>
          <p:cNvSpPr>
            <a:spLocks noGrp="1"/>
          </p:cNvSpPr>
          <p:nvPr>
            <p:ph type="title"/>
          </p:nvPr>
        </p:nvSpPr>
        <p:spPr/>
        <p:txBody>
          <a:bodyPr/>
          <a:lstStyle/>
          <a:p>
            <a:r>
              <a:rPr lang="en-US" dirty="0"/>
              <a:t>The ACE Study (17,421 participants)</a:t>
            </a:r>
          </a:p>
        </p:txBody>
      </p:sp>
      <p:pic>
        <p:nvPicPr>
          <p:cNvPr id="7" name="Content Placeholder 5">
            <a:extLst>
              <a:ext uri="{FF2B5EF4-FFF2-40B4-BE49-F238E27FC236}">
                <a16:creationId xmlns:a16="http://schemas.microsoft.com/office/drawing/2014/main" id="{6213DFDE-F22E-5B35-7168-891D8BB9FE43}"/>
              </a:ext>
            </a:extLst>
          </p:cNvPr>
          <p:cNvPicPr>
            <a:picLocks noGrp="1" noChangeAspect="1"/>
          </p:cNvPicPr>
          <p:nvPr>
            <p:ph idx="1"/>
          </p:nvPr>
        </p:nvPicPr>
        <p:blipFill>
          <a:blip r:embed="rId2"/>
          <a:stretch>
            <a:fillRect/>
          </a:stretch>
        </p:blipFill>
        <p:spPr>
          <a:xfrm>
            <a:off x="2747748" y="1039452"/>
            <a:ext cx="6696504" cy="4969596"/>
          </a:xfrm>
          <a:prstGeom prst="rect">
            <a:avLst/>
          </a:prstGeom>
          <a:noFill/>
        </p:spPr>
      </p:pic>
      <p:sp>
        <p:nvSpPr>
          <p:cNvPr id="6" name="Content Placeholder 5">
            <a:extLst>
              <a:ext uri="{FF2B5EF4-FFF2-40B4-BE49-F238E27FC236}">
                <a16:creationId xmlns:a16="http://schemas.microsoft.com/office/drawing/2014/main" id="{752602C5-4250-5793-6917-C75EBF94FC67}"/>
              </a:ext>
            </a:extLst>
          </p:cNvPr>
          <p:cNvSpPr>
            <a:spLocks noGrp="1"/>
          </p:cNvSpPr>
          <p:nvPr>
            <p:ph sz="quarter" idx="4294967295"/>
          </p:nvPr>
        </p:nvSpPr>
        <p:spPr>
          <a:xfrm>
            <a:off x="3594986" y="6240849"/>
            <a:ext cx="4231370" cy="365125"/>
          </a:xfrm>
        </p:spPr>
        <p:txBody>
          <a:bodyPr>
            <a:normAutofit fontScale="40000" lnSpcReduction="20000"/>
          </a:bodyPr>
          <a:lstStyle/>
          <a:p>
            <a:pPr marL="0" indent="0">
              <a:buNone/>
            </a:pPr>
            <a:r>
              <a:rPr lang="en-US" dirty="0"/>
              <a:t>Felitti VJ, Anda RF, et al. The Adverse Childhood Experiences Study.  American Journal of Preventive Medicine, vol. 14. 4, 1998</a:t>
            </a:r>
          </a:p>
          <a:p>
            <a:endParaRPr lang="en-US" dirty="0"/>
          </a:p>
        </p:txBody>
      </p:sp>
      <p:sp>
        <p:nvSpPr>
          <p:cNvPr id="5" name="Slide Number Placeholder 4">
            <a:extLst>
              <a:ext uri="{FF2B5EF4-FFF2-40B4-BE49-F238E27FC236}">
                <a16:creationId xmlns:a16="http://schemas.microsoft.com/office/drawing/2014/main" id="{A9AB4D80-CEF4-1486-DF3D-975BE7042151}"/>
              </a:ext>
            </a:extLst>
          </p:cNvPr>
          <p:cNvSpPr>
            <a:spLocks noGrp="1"/>
          </p:cNvSpPr>
          <p:nvPr>
            <p:ph type="sldNum" sz="quarter" idx="4"/>
          </p:nvPr>
        </p:nvSpPr>
        <p:spPr/>
        <p:txBody>
          <a:bodyPr/>
          <a:lstStyle/>
          <a:p>
            <a:fld id="{89CE2B40-8763-45E4-9758-579B0FB876D0}" type="slidenum">
              <a:rPr lang="en-US" smtClean="0"/>
              <a:pPr/>
              <a:t>32</a:t>
            </a:fld>
            <a:endParaRPr lang="en-US" dirty="0"/>
          </a:p>
        </p:txBody>
      </p:sp>
    </p:spTree>
    <p:extLst>
      <p:ext uri="{BB962C8B-B14F-4D97-AF65-F5344CB8AC3E}">
        <p14:creationId xmlns:p14="http://schemas.microsoft.com/office/powerpoint/2010/main" val="2373332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0F8E-F5DD-AF35-0B64-CBA8B0C938F5}"/>
              </a:ext>
            </a:extLst>
          </p:cNvPr>
          <p:cNvSpPr>
            <a:spLocks noGrp="1"/>
          </p:cNvSpPr>
          <p:nvPr>
            <p:ph type="title"/>
          </p:nvPr>
        </p:nvSpPr>
        <p:spPr/>
        <p:txBody>
          <a:bodyPr/>
          <a:lstStyle/>
          <a:p>
            <a:r>
              <a:rPr lang="en-US" dirty="0"/>
              <a:t>The ACE Study Findings</a:t>
            </a:r>
          </a:p>
        </p:txBody>
      </p:sp>
      <p:sp>
        <p:nvSpPr>
          <p:cNvPr id="4" name="Content Placeholder 3">
            <a:extLst>
              <a:ext uri="{FF2B5EF4-FFF2-40B4-BE49-F238E27FC236}">
                <a16:creationId xmlns:a16="http://schemas.microsoft.com/office/drawing/2014/main" id="{B22FC284-7A1A-C390-C0A5-776F91F3CCA3}"/>
              </a:ext>
            </a:extLst>
          </p:cNvPr>
          <p:cNvSpPr>
            <a:spLocks noGrp="1"/>
          </p:cNvSpPr>
          <p:nvPr>
            <p:ph idx="1"/>
          </p:nvPr>
        </p:nvSpPr>
        <p:spPr/>
        <p:txBody>
          <a:bodyPr>
            <a:normAutofit fontScale="92500"/>
          </a:bodyPr>
          <a:lstStyle/>
          <a:p>
            <a:pPr marL="0" indent="0">
              <a:buNone/>
            </a:pPr>
            <a:r>
              <a:rPr lang="en-US" dirty="0"/>
              <a:t>Compared people with 4+ categories of exposure to people with no exposure and discovered:</a:t>
            </a:r>
          </a:p>
          <a:p>
            <a:r>
              <a:rPr lang="en-US" dirty="0"/>
              <a:t>4- to 12-fold increased health risks for alcoholism, substance use, depression, suicide attempts.</a:t>
            </a:r>
          </a:p>
          <a:p>
            <a:r>
              <a:rPr lang="en-US" dirty="0"/>
              <a:t>2- to 4-fold increase in smoking, poor self-rated health, over 50 sexual intercourse partners, sexually transmitted infections.</a:t>
            </a:r>
          </a:p>
          <a:p>
            <a:r>
              <a:rPr lang="en-US" dirty="0"/>
              <a:t>1.4- to 1.6-fold increase in physical inactivity and severe obesity.</a:t>
            </a:r>
          </a:p>
          <a:p>
            <a:r>
              <a:rPr lang="en-US" dirty="0"/>
              <a:t>Number of categories of adverse childhood exposures showed a graded relationship to the presence of adult diseases, including ischemic heart disease, cancer, chronic lung disease, skeletal fractures, and liver disease.</a:t>
            </a:r>
          </a:p>
          <a:p>
            <a:endParaRPr lang="en-US" dirty="0"/>
          </a:p>
        </p:txBody>
      </p:sp>
      <p:sp>
        <p:nvSpPr>
          <p:cNvPr id="6" name="Content Placeholder 5">
            <a:extLst>
              <a:ext uri="{FF2B5EF4-FFF2-40B4-BE49-F238E27FC236}">
                <a16:creationId xmlns:a16="http://schemas.microsoft.com/office/drawing/2014/main" id="{752602C5-4250-5793-6917-C75EBF94FC67}"/>
              </a:ext>
            </a:extLst>
          </p:cNvPr>
          <p:cNvSpPr>
            <a:spLocks noGrp="1"/>
          </p:cNvSpPr>
          <p:nvPr>
            <p:ph sz="quarter" idx="4294967295"/>
          </p:nvPr>
        </p:nvSpPr>
        <p:spPr>
          <a:xfrm>
            <a:off x="3253248" y="6240849"/>
            <a:ext cx="4231370" cy="365125"/>
          </a:xfrm>
        </p:spPr>
        <p:txBody>
          <a:bodyPr>
            <a:normAutofit fontScale="40000" lnSpcReduction="20000"/>
          </a:bodyPr>
          <a:lstStyle/>
          <a:p>
            <a:pPr marL="0" indent="0">
              <a:buNone/>
            </a:pPr>
            <a:r>
              <a:rPr lang="en-US" dirty="0"/>
              <a:t>Felitti VJ, Anda RF, et al. The Adverse Childhood Experiences Study.  American Journal of Preventive Medicine, vol. 14. 4, 1998</a:t>
            </a:r>
          </a:p>
          <a:p>
            <a:pPr marL="0" indent="0">
              <a:buNone/>
            </a:pPr>
            <a:endParaRPr lang="en-US" dirty="0"/>
          </a:p>
        </p:txBody>
      </p:sp>
      <p:sp>
        <p:nvSpPr>
          <p:cNvPr id="5" name="Slide Number Placeholder 4">
            <a:extLst>
              <a:ext uri="{FF2B5EF4-FFF2-40B4-BE49-F238E27FC236}">
                <a16:creationId xmlns:a16="http://schemas.microsoft.com/office/drawing/2014/main" id="{A9AB4D80-CEF4-1486-DF3D-975BE7042151}"/>
              </a:ext>
            </a:extLst>
          </p:cNvPr>
          <p:cNvSpPr>
            <a:spLocks noGrp="1"/>
          </p:cNvSpPr>
          <p:nvPr>
            <p:ph type="sldNum" sz="quarter" idx="4"/>
          </p:nvPr>
        </p:nvSpPr>
        <p:spPr/>
        <p:txBody>
          <a:bodyPr/>
          <a:lstStyle/>
          <a:p>
            <a:fld id="{89CE2B40-8763-45E4-9758-579B0FB876D0}" type="slidenum">
              <a:rPr lang="en-US" smtClean="0"/>
              <a:pPr/>
              <a:t>33</a:t>
            </a:fld>
            <a:endParaRPr lang="en-US" dirty="0"/>
          </a:p>
        </p:txBody>
      </p:sp>
    </p:spTree>
    <p:extLst>
      <p:ext uri="{BB962C8B-B14F-4D97-AF65-F5344CB8AC3E}">
        <p14:creationId xmlns:p14="http://schemas.microsoft.com/office/powerpoint/2010/main" val="3127050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8D80-CCF4-9BE7-D9A9-8231DBB39B3C}"/>
              </a:ext>
            </a:extLst>
          </p:cNvPr>
          <p:cNvSpPr>
            <a:spLocks noGrp="1"/>
          </p:cNvSpPr>
          <p:nvPr>
            <p:ph type="title"/>
          </p:nvPr>
        </p:nvSpPr>
        <p:spPr/>
        <p:txBody>
          <a:bodyPr/>
          <a:lstStyle/>
          <a:p>
            <a:r>
              <a:rPr lang="en-US" dirty="0"/>
              <a:t>Philadelphia Expanded Ace Study (1,784 adult participants)</a:t>
            </a:r>
          </a:p>
        </p:txBody>
      </p:sp>
      <p:sp>
        <p:nvSpPr>
          <p:cNvPr id="6" name="Content Placeholder 5">
            <a:extLst>
              <a:ext uri="{FF2B5EF4-FFF2-40B4-BE49-F238E27FC236}">
                <a16:creationId xmlns:a16="http://schemas.microsoft.com/office/drawing/2014/main" id="{1BC34CBD-7ABA-AB14-8B61-5FF716CC04AC}"/>
              </a:ext>
            </a:extLst>
          </p:cNvPr>
          <p:cNvSpPr>
            <a:spLocks noGrp="1"/>
          </p:cNvSpPr>
          <p:nvPr>
            <p:ph sz="half" idx="1"/>
          </p:nvPr>
        </p:nvSpPr>
        <p:spPr/>
        <p:txBody>
          <a:bodyPr>
            <a:normAutofit/>
          </a:bodyPr>
          <a:lstStyle/>
          <a:p>
            <a:r>
              <a:rPr lang="en-US" dirty="0"/>
              <a:t>Original study only looked at white, middle- / upper-middle-class participants and focused on home life only.</a:t>
            </a:r>
          </a:p>
          <a:p>
            <a:r>
              <a:rPr lang="en-US" dirty="0"/>
              <a:t>Curious if living in an urban setting would cause other stress, not identified in the original ACE study.</a:t>
            </a:r>
          </a:p>
          <a:p>
            <a:r>
              <a:rPr lang="en-US" dirty="0"/>
              <a:t>About 25% of people in Philadelphia live in poverty.</a:t>
            </a:r>
          </a:p>
        </p:txBody>
      </p:sp>
      <p:sp>
        <p:nvSpPr>
          <p:cNvPr id="8" name="Content Placeholder 7">
            <a:extLst>
              <a:ext uri="{FF2B5EF4-FFF2-40B4-BE49-F238E27FC236}">
                <a16:creationId xmlns:a16="http://schemas.microsoft.com/office/drawing/2014/main" id="{1FFE878D-E635-CD9F-B65E-BBD16E036441}"/>
              </a:ext>
            </a:extLst>
          </p:cNvPr>
          <p:cNvSpPr>
            <a:spLocks noGrp="1"/>
          </p:cNvSpPr>
          <p:nvPr>
            <p:ph sz="half" idx="14"/>
          </p:nvPr>
        </p:nvSpPr>
        <p:spPr/>
        <p:txBody>
          <a:bodyPr/>
          <a:lstStyle/>
          <a:p>
            <a:r>
              <a:rPr lang="en-US" dirty="0"/>
              <a:t>Added 5 Community Criteria:</a:t>
            </a:r>
          </a:p>
          <a:p>
            <a:pPr lvl="1"/>
            <a:r>
              <a:rPr lang="en-US" dirty="0"/>
              <a:t>Witness Violence</a:t>
            </a:r>
          </a:p>
          <a:p>
            <a:pPr lvl="1"/>
            <a:r>
              <a:rPr lang="en-US" dirty="0"/>
              <a:t>Felt Discrimination</a:t>
            </a:r>
          </a:p>
          <a:p>
            <a:pPr lvl="1"/>
            <a:r>
              <a:rPr lang="en-US" dirty="0"/>
              <a:t>Adverse Neighborhood Experience</a:t>
            </a:r>
          </a:p>
          <a:p>
            <a:pPr lvl="1"/>
            <a:r>
              <a:rPr lang="en-US" dirty="0"/>
              <a:t>Bullied</a:t>
            </a:r>
          </a:p>
          <a:p>
            <a:pPr lvl="1"/>
            <a:r>
              <a:rPr lang="en-US" dirty="0"/>
              <a:t>Lived in Foster Care</a:t>
            </a:r>
          </a:p>
        </p:txBody>
      </p:sp>
      <p:sp>
        <p:nvSpPr>
          <p:cNvPr id="5" name="Slide Number Placeholder 4">
            <a:extLst>
              <a:ext uri="{FF2B5EF4-FFF2-40B4-BE49-F238E27FC236}">
                <a16:creationId xmlns:a16="http://schemas.microsoft.com/office/drawing/2014/main" id="{03A7147F-7A6F-6A66-FF1F-22FD33594BC7}"/>
              </a:ext>
            </a:extLst>
          </p:cNvPr>
          <p:cNvSpPr>
            <a:spLocks noGrp="1"/>
          </p:cNvSpPr>
          <p:nvPr>
            <p:ph type="sldNum" sz="quarter" idx="4"/>
          </p:nvPr>
        </p:nvSpPr>
        <p:spPr/>
        <p:txBody>
          <a:bodyPr/>
          <a:lstStyle/>
          <a:p>
            <a:fld id="{89CE2B40-8763-45E4-9758-579B0FB876D0}" type="slidenum">
              <a:rPr lang="en-US" smtClean="0"/>
              <a:pPr/>
              <a:t>34</a:t>
            </a:fld>
            <a:endParaRPr lang="en-US" dirty="0"/>
          </a:p>
        </p:txBody>
      </p:sp>
      <p:sp>
        <p:nvSpPr>
          <p:cNvPr id="7" name="Content Placeholder 6">
            <a:extLst>
              <a:ext uri="{FF2B5EF4-FFF2-40B4-BE49-F238E27FC236}">
                <a16:creationId xmlns:a16="http://schemas.microsoft.com/office/drawing/2014/main" id="{3E032452-59D6-99F0-B4C5-41F0199FF027}"/>
              </a:ext>
            </a:extLst>
          </p:cNvPr>
          <p:cNvSpPr>
            <a:spLocks noGrp="1"/>
          </p:cNvSpPr>
          <p:nvPr>
            <p:ph sz="quarter" idx="4294967295"/>
          </p:nvPr>
        </p:nvSpPr>
        <p:spPr>
          <a:xfrm>
            <a:off x="3465679" y="6240849"/>
            <a:ext cx="4231370" cy="365125"/>
          </a:xfrm>
        </p:spPr>
        <p:txBody>
          <a:bodyPr>
            <a:normAutofit fontScale="25000" lnSpcReduction="20000"/>
          </a:bodyPr>
          <a:lstStyle/>
          <a:p>
            <a:pPr marL="0" indent="0">
              <a:buNone/>
            </a:pPr>
            <a:r>
              <a:rPr lang="en-US" dirty="0"/>
              <a:t>The Research and Evaluation Group at Public Health Management Corporation. (2013). Findings from the Philadelphia urban ACE survey. Retrieved from :  </a:t>
            </a:r>
            <a:r>
              <a:rPr lang="en-US" dirty="0">
                <a:hlinkClick r:id="rId2"/>
              </a:rPr>
              <a:t>Findings from Philadelphia ACE Survey and Compared ACE Questions (simplebooklet.com)</a:t>
            </a:r>
            <a:endParaRPr lang="en-US" dirty="0"/>
          </a:p>
        </p:txBody>
      </p:sp>
    </p:spTree>
    <p:extLst>
      <p:ext uri="{BB962C8B-B14F-4D97-AF65-F5344CB8AC3E}">
        <p14:creationId xmlns:p14="http://schemas.microsoft.com/office/powerpoint/2010/main" val="3980517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9AD5F-7F8D-5C66-55D0-E495FE8E082E}"/>
              </a:ext>
            </a:extLst>
          </p:cNvPr>
          <p:cNvSpPr>
            <a:spLocks noGrp="1"/>
          </p:cNvSpPr>
          <p:nvPr>
            <p:ph type="title"/>
          </p:nvPr>
        </p:nvSpPr>
        <p:spPr/>
        <p:txBody>
          <a:bodyPr/>
          <a:lstStyle/>
          <a:p>
            <a:r>
              <a:rPr lang="en-US" dirty="0"/>
              <a:t>Findings from Philadelphia</a:t>
            </a:r>
          </a:p>
        </p:txBody>
      </p:sp>
      <p:sp>
        <p:nvSpPr>
          <p:cNvPr id="3" name="Content Placeholder 2">
            <a:extLst>
              <a:ext uri="{FF2B5EF4-FFF2-40B4-BE49-F238E27FC236}">
                <a16:creationId xmlns:a16="http://schemas.microsoft.com/office/drawing/2014/main" id="{CE4BB593-33AC-0BCE-E8DD-9AD0B0C5ABED}"/>
              </a:ext>
            </a:extLst>
          </p:cNvPr>
          <p:cNvSpPr>
            <a:spLocks noGrp="1"/>
          </p:cNvSpPr>
          <p:nvPr>
            <p:ph idx="1"/>
          </p:nvPr>
        </p:nvSpPr>
        <p:spPr/>
        <p:txBody>
          <a:bodyPr/>
          <a:lstStyle/>
          <a:p>
            <a:r>
              <a:rPr lang="en-US" dirty="0"/>
              <a:t>7 out of 10 adults experienced at least 1 ACE (70%).</a:t>
            </a:r>
          </a:p>
          <a:p>
            <a:r>
              <a:rPr lang="en-US" dirty="0"/>
              <a:t>2 out of 5 adults experienced 4+ ACE (40%).</a:t>
            </a:r>
          </a:p>
          <a:p>
            <a:r>
              <a:rPr lang="en-US" dirty="0"/>
              <a:t>About 40% of adults experienced at least 4 of the expanded community-level ACEs.</a:t>
            </a:r>
          </a:p>
        </p:txBody>
      </p:sp>
      <p:sp>
        <p:nvSpPr>
          <p:cNvPr id="7" name="Content Placeholder 6">
            <a:extLst>
              <a:ext uri="{FF2B5EF4-FFF2-40B4-BE49-F238E27FC236}">
                <a16:creationId xmlns:a16="http://schemas.microsoft.com/office/drawing/2014/main" id="{75C1D77C-267D-68E9-48A8-F1C07E87ED25}"/>
              </a:ext>
            </a:extLst>
          </p:cNvPr>
          <p:cNvSpPr>
            <a:spLocks noGrp="1"/>
          </p:cNvSpPr>
          <p:nvPr>
            <p:ph sz="quarter" idx="4294967295"/>
          </p:nvPr>
        </p:nvSpPr>
        <p:spPr>
          <a:xfrm>
            <a:off x="3474920" y="6240849"/>
            <a:ext cx="4231370" cy="365125"/>
          </a:xfrm>
        </p:spPr>
        <p:txBody>
          <a:bodyPr>
            <a:normAutofit fontScale="25000" lnSpcReduction="20000"/>
          </a:bodyPr>
          <a:lstStyle/>
          <a:p>
            <a:pPr marL="0" indent="0">
              <a:buNone/>
            </a:pPr>
            <a:r>
              <a:rPr lang="en-US" dirty="0"/>
              <a:t>The Research and Evaluation Group at Public Health Management Corporation. (2013). Findings from the Philadelphia urban ACE survey. Retrieved from :  </a:t>
            </a:r>
            <a:r>
              <a:rPr lang="en-US" dirty="0">
                <a:hlinkClick r:id="rId2"/>
              </a:rPr>
              <a:t>Findings from Philadelphia ACE Survey and Compared ACE Questions (simplebooklet.com)</a:t>
            </a:r>
            <a:endParaRPr lang="en-US" dirty="0"/>
          </a:p>
          <a:p>
            <a:endParaRPr lang="en-US" dirty="0"/>
          </a:p>
        </p:txBody>
      </p:sp>
      <p:sp>
        <p:nvSpPr>
          <p:cNvPr id="5" name="Slide Number Placeholder 4">
            <a:extLst>
              <a:ext uri="{FF2B5EF4-FFF2-40B4-BE49-F238E27FC236}">
                <a16:creationId xmlns:a16="http://schemas.microsoft.com/office/drawing/2014/main" id="{7F183097-6214-1C43-9B79-0D139BC4EB17}"/>
              </a:ext>
            </a:extLst>
          </p:cNvPr>
          <p:cNvSpPr>
            <a:spLocks noGrp="1"/>
          </p:cNvSpPr>
          <p:nvPr>
            <p:ph type="sldNum" sz="quarter" idx="4"/>
          </p:nvPr>
        </p:nvSpPr>
        <p:spPr/>
        <p:txBody>
          <a:bodyPr/>
          <a:lstStyle/>
          <a:p>
            <a:fld id="{89CE2B40-8763-45E4-9758-579B0FB876D0}" type="slidenum">
              <a:rPr lang="en-US" smtClean="0"/>
              <a:pPr/>
              <a:t>35</a:t>
            </a:fld>
            <a:endParaRPr lang="en-US" dirty="0"/>
          </a:p>
        </p:txBody>
      </p:sp>
    </p:spTree>
    <p:extLst>
      <p:ext uri="{BB962C8B-B14F-4D97-AF65-F5344CB8AC3E}">
        <p14:creationId xmlns:p14="http://schemas.microsoft.com/office/powerpoint/2010/main" val="4183826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AED5-8516-46DC-30F4-79AE981179CE}"/>
              </a:ext>
            </a:extLst>
          </p:cNvPr>
          <p:cNvSpPr>
            <a:spLocks noGrp="1"/>
          </p:cNvSpPr>
          <p:nvPr>
            <p:ph type="title"/>
          </p:nvPr>
        </p:nvSpPr>
        <p:spPr>
          <a:xfrm>
            <a:off x="609600" y="136524"/>
            <a:ext cx="10972800" cy="947680"/>
          </a:xfrm>
        </p:spPr>
        <p:txBody>
          <a:bodyPr anchor="ctr">
            <a:normAutofit/>
          </a:bodyPr>
          <a:lstStyle/>
          <a:p>
            <a:r>
              <a:rPr lang="en-US" dirty="0"/>
              <a:t>SAFETY: Individual and Family Risk Factors</a:t>
            </a:r>
          </a:p>
        </p:txBody>
      </p:sp>
      <p:sp>
        <p:nvSpPr>
          <p:cNvPr id="11" name="Content Placeholder 3">
            <a:extLst>
              <a:ext uri="{FF2B5EF4-FFF2-40B4-BE49-F238E27FC236}">
                <a16:creationId xmlns:a16="http://schemas.microsoft.com/office/drawing/2014/main" id="{56C738DA-A7D4-B3DC-6B3A-393BE6F095EC}"/>
              </a:ext>
            </a:extLst>
          </p:cNvPr>
          <p:cNvSpPr>
            <a:spLocks noGrp="1"/>
          </p:cNvSpPr>
          <p:nvPr>
            <p:ph sz="quarter" idx="4294967295"/>
          </p:nvPr>
        </p:nvSpPr>
        <p:spPr>
          <a:xfrm>
            <a:off x="3576516" y="6240849"/>
            <a:ext cx="4560719" cy="365125"/>
          </a:xfrm>
        </p:spPr>
        <p:txBody>
          <a:bodyPr>
            <a:normAutofit fontScale="40000" lnSpcReduction="20000"/>
          </a:bodyPr>
          <a:lstStyle/>
          <a:p>
            <a:pPr marL="0" indent="0">
              <a:buNone/>
            </a:pPr>
            <a:r>
              <a:rPr lang="en-US" dirty="0">
                <a:hlinkClick r:id="rId3"/>
              </a:rPr>
              <a:t>https://www.cdc.gov/violenceprevention/aces/riskprotectivefactors.html</a:t>
            </a:r>
            <a:endParaRPr lang="en-US" dirty="0"/>
          </a:p>
          <a:p>
            <a:endParaRPr lang="en-US" dirty="0"/>
          </a:p>
        </p:txBody>
      </p:sp>
      <p:sp>
        <p:nvSpPr>
          <p:cNvPr id="5" name="Slide Number Placeholder 4">
            <a:extLst>
              <a:ext uri="{FF2B5EF4-FFF2-40B4-BE49-F238E27FC236}">
                <a16:creationId xmlns:a16="http://schemas.microsoft.com/office/drawing/2014/main" id="{FB3A7CA2-14F4-D104-EF13-F05A5EFCC05A}"/>
              </a:ext>
            </a:extLst>
          </p:cNvPr>
          <p:cNvSpPr>
            <a:spLocks noGrp="1"/>
          </p:cNvSpPr>
          <p:nvPr>
            <p:ph type="sldNum" sz="quarter" idx="4"/>
          </p:nvPr>
        </p:nvSpPr>
        <p:spPr>
          <a:xfrm>
            <a:off x="614015" y="6240850"/>
            <a:ext cx="560268" cy="365125"/>
          </a:xfrm>
        </p:spPr>
        <p:txBody>
          <a:bodyPr anchor="ctr">
            <a:normAutofit/>
          </a:bodyPr>
          <a:lstStyle/>
          <a:p>
            <a:pPr>
              <a:spcAft>
                <a:spcPts val="600"/>
              </a:spcAft>
            </a:pPr>
            <a:fld id="{89CE2B40-8763-45E4-9758-579B0FB876D0}" type="slidenum">
              <a:rPr lang="en-US" smtClean="0"/>
              <a:pPr>
                <a:spcAft>
                  <a:spcPts val="600"/>
                </a:spcAft>
              </a:pPr>
              <a:t>36</a:t>
            </a:fld>
            <a:endParaRPr lang="en-US" dirty="0"/>
          </a:p>
        </p:txBody>
      </p:sp>
      <p:graphicFrame>
        <p:nvGraphicFramePr>
          <p:cNvPr id="7" name="Content Placeholder 2">
            <a:extLst>
              <a:ext uri="{FF2B5EF4-FFF2-40B4-BE49-F238E27FC236}">
                <a16:creationId xmlns:a16="http://schemas.microsoft.com/office/drawing/2014/main" id="{FE3E5DD5-7ECF-D3B5-11C9-66B4DEA75104}"/>
              </a:ext>
            </a:extLst>
          </p:cNvPr>
          <p:cNvGraphicFramePr>
            <a:graphicFrameLocks noGrp="1"/>
          </p:cNvGraphicFramePr>
          <p:nvPr>
            <p:ph idx="1"/>
          </p:nvPr>
        </p:nvGraphicFramePr>
        <p:xfrm>
          <a:off x="609600" y="1219201"/>
          <a:ext cx="10972800" cy="461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6371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AED5-8516-46DC-30F4-79AE981179CE}"/>
              </a:ext>
            </a:extLst>
          </p:cNvPr>
          <p:cNvSpPr>
            <a:spLocks noGrp="1"/>
          </p:cNvSpPr>
          <p:nvPr>
            <p:ph type="title"/>
          </p:nvPr>
        </p:nvSpPr>
        <p:spPr>
          <a:xfrm>
            <a:off x="609600" y="136524"/>
            <a:ext cx="10972800" cy="947680"/>
          </a:xfrm>
        </p:spPr>
        <p:txBody>
          <a:bodyPr anchor="ctr">
            <a:normAutofit/>
          </a:bodyPr>
          <a:lstStyle/>
          <a:p>
            <a:r>
              <a:rPr lang="en-US" dirty="0"/>
              <a:t>SAFETY:  Community Risk Factors</a:t>
            </a:r>
          </a:p>
        </p:txBody>
      </p:sp>
      <p:sp>
        <p:nvSpPr>
          <p:cNvPr id="11" name="Content Placeholder 3">
            <a:extLst>
              <a:ext uri="{FF2B5EF4-FFF2-40B4-BE49-F238E27FC236}">
                <a16:creationId xmlns:a16="http://schemas.microsoft.com/office/drawing/2014/main" id="{56C738DA-A7D4-B3DC-6B3A-393BE6F095EC}"/>
              </a:ext>
            </a:extLst>
          </p:cNvPr>
          <p:cNvSpPr>
            <a:spLocks noGrp="1"/>
          </p:cNvSpPr>
          <p:nvPr>
            <p:ph sz="quarter" idx="4294967295"/>
          </p:nvPr>
        </p:nvSpPr>
        <p:spPr>
          <a:xfrm>
            <a:off x="3186545" y="6240849"/>
            <a:ext cx="4695234" cy="365125"/>
          </a:xfrm>
        </p:spPr>
        <p:txBody>
          <a:bodyPr>
            <a:normAutofit fontScale="40000" lnSpcReduction="20000"/>
          </a:bodyPr>
          <a:lstStyle/>
          <a:p>
            <a:pPr marL="0" indent="0">
              <a:buNone/>
            </a:pPr>
            <a:r>
              <a:rPr lang="en-US" dirty="0">
                <a:hlinkClick r:id="rId3"/>
              </a:rPr>
              <a:t>https://www.cdc.gov/violenceprevention/aces/riskprotectivefactors.html</a:t>
            </a:r>
            <a:endParaRPr lang="en-US" dirty="0"/>
          </a:p>
          <a:p>
            <a:endParaRPr lang="en-US" dirty="0"/>
          </a:p>
        </p:txBody>
      </p:sp>
      <p:sp>
        <p:nvSpPr>
          <p:cNvPr id="5" name="Slide Number Placeholder 4">
            <a:extLst>
              <a:ext uri="{FF2B5EF4-FFF2-40B4-BE49-F238E27FC236}">
                <a16:creationId xmlns:a16="http://schemas.microsoft.com/office/drawing/2014/main" id="{FB3A7CA2-14F4-D104-EF13-F05A5EFCC05A}"/>
              </a:ext>
            </a:extLst>
          </p:cNvPr>
          <p:cNvSpPr>
            <a:spLocks noGrp="1"/>
          </p:cNvSpPr>
          <p:nvPr>
            <p:ph type="sldNum" sz="quarter" idx="4"/>
          </p:nvPr>
        </p:nvSpPr>
        <p:spPr>
          <a:xfrm>
            <a:off x="614015" y="6240850"/>
            <a:ext cx="560268" cy="365125"/>
          </a:xfrm>
        </p:spPr>
        <p:txBody>
          <a:bodyPr anchor="ctr">
            <a:normAutofit/>
          </a:bodyPr>
          <a:lstStyle/>
          <a:p>
            <a:pPr>
              <a:spcAft>
                <a:spcPts val="600"/>
              </a:spcAft>
            </a:pPr>
            <a:fld id="{89CE2B40-8763-45E4-9758-579B0FB876D0}" type="slidenum">
              <a:rPr lang="en-US" smtClean="0"/>
              <a:pPr>
                <a:spcAft>
                  <a:spcPts val="600"/>
                </a:spcAft>
              </a:pPr>
              <a:t>37</a:t>
            </a:fld>
            <a:endParaRPr lang="en-US" dirty="0"/>
          </a:p>
        </p:txBody>
      </p:sp>
      <p:graphicFrame>
        <p:nvGraphicFramePr>
          <p:cNvPr id="7" name="Content Placeholder 2">
            <a:extLst>
              <a:ext uri="{FF2B5EF4-FFF2-40B4-BE49-F238E27FC236}">
                <a16:creationId xmlns:a16="http://schemas.microsoft.com/office/drawing/2014/main" id="{FE3E5DD5-7ECF-D3B5-11C9-66B4DEA75104}"/>
              </a:ext>
            </a:extLst>
          </p:cNvPr>
          <p:cNvGraphicFramePr>
            <a:graphicFrameLocks noGrp="1"/>
          </p:cNvGraphicFramePr>
          <p:nvPr>
            <p:ph idx="1"/>
            <p:extLst>
              <p:ext uri="{D42A27DB-BD31-4B8C-83A1-F6EECF244321}">
                <p14:modId xmlns:p14="http://schemas.microsoft.com/office/powerpoint/2010/main" val="3122110293"/>
              </p:ext>
            </p:extLst>
          </p:nvPr>
        </p:nvGraphicFramePr>
        <p:xfrm>
          <a:off x="609600" y="1219201"/>
          <a:ext cx="10972800" cy="461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6216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AED5-8516-46DC-30F4-79AE981179CE}"/>
              </a:ext>
            </a:extLst>
          </p:cNvPr>
          <p:cNvSpPr>
            <a:spLocks noGrp="1"/>
          </p:cNvSpPr>
          <p:nvPr>
            <p:ph type="title"/>
          </p:nvPr>
        </p:nvSpPr>
        <p:spPr>
          <a:xfrm>
            <a:off x="609600" y="136524"/>
            <a:ext cx="10972800" cy="947680"/>
          </a:xfrm>
        </p:spPr>
        <p:txBody>
          <a:bodyPr anchor="ctr">
            <a:normAutofit/>
          </a:bodyPr>
          <a:lstStyle/>
          <a:p>
            <a:r>
              <a:rPr lang="en-US" dirty="0"/>
              <a:t>SAFETY:  Individual and Family Protective Factors</a:t>
            </a:r>
          </a:p>
        </p:txBody>
      </p:sp>
      <p:sp>
        <p:nvSpPr>
          <p:cNvPr id="11" name="Content Placeholder 3">
            <a:extLst>
              <a:ext uri="{FF2B5EF4-FFF2-40B4-BE49-F238E27FC236}">
                <a16:creationId xmlns:a16="http://schemas.microsoft.com/office/drawing/2014/main" id="{56C738DA-A7D4-B3DC-6B3A-393BE6F095EC}"/>
              </a:ext>
            </a:extLst>
          </p:cNvPr>
          <p:cNvSpPr>
            <a:spLocks noGrp="1"/>
          </p:cNvSpPr>
          <p:nvPr>
            <p:ph sz="quarter" idx="4294967295"/>
          </p:nvPr>
        </p:nvSpPr>
        <p:spPr>
          <a:xfrm>
            <a:off x="2338840" y="6237918"/>
            <a:ext cx="4967123" cy="365125"/>
          </a:xfrm>
        </p:spPr>
        <p:txBody>
          <a:bodyPr>
            <a:normAutofit fontScale="55000" lnSpcReduction="20000"/>
          </a:bodyPr>
          <a:lstStyle/>
          <a:p>
            <a:pPr marL="0" indent="0">
              <a:buNone/>
            </a:pPr>
            <a:r>
              <a:rPr lang="en-US" dirty="0">
                <a:hlinkClick r:id="rId3"/>
              </a:rPr>
              <a:t>cdc.gov</a:t>
            </a:r>
            <a:r>
              <a:rPr lang="en-US">
                <a:hlinkClick r:id="rId3"/>
              </a:rPr>
              <a:t>/violenceprevention/aces/riskprotectivefactors.html</a:t>
            </a:r>
            <a:endParaRPr lang="en-US"/>
          </a:p>
          <a:p>
            <a:endParaRPr lang="en-US" dirty="0"/>
          </a:p>
        </p:txBody>
      </p:sp>
      <p:sp>
        <p:nvSpPr>
          <p:cNvPr id="5" name="Slide Number Placeholder 4">
            <a:extLst>
              <a:ext uri="{FF2B5EF4-FFF2-40B4-BE49-F238E27FC236}">
                <a16:creationId xmlns:a16="http://schemas.microsoft.com/office/drawing/2014/main" id="{FB3A7CA2-14F4-D104-EF13-F05A5EFCC05A}"/>
              </a:ext>
            </a:extLst>
          </p:cNvPr>
          <p:cNvSpPr>
            <a:spLocks noGrp="1"/>
          </p:cNvSpPr>
          <p:nvPr>
            <p:ph type="sldNum" sz="quarter" idx="4"/>
          </p:nvPr>
        </p:nvSpPr>
        <p:spPr>
          <a:xfrm>
            <a:off x="614015" y="6240850"/>
            <a:ext cx="560268" cy="365125"/>
          </a:xfrm>
        </p:spPr>
        <p:txBody>
          <a:bodyPr anchor="ctr">
            <a:normAutofit/>
          </a:bodyPr>
          <a:lstStyle/>
          <a:p>
            <a:pPr>
              <a:spcAft>
                <a:spcPts val="600"/>
              </a:spcAft>
            </a:pPr>
            <a:fld id="{89CE2B40-8763-45E4-9758-579B0FB876D0}" type="slidenum">
              <a:rPr lang="en-US" smtClean="0"/>
              <a:pPr>
                <a:spcAft>
                  <a:spcPts val="600"/>
                </a:spcAft>
              </a:pPr>
              <a:t>38</a:t>
            </a:fld>
            <a:endParaRPr lang="en-US" dirty="0"/>
          </a:p>
        </p:txBody>
      </p:sp>
      <p:graphicFrame>
        <p:nvGraphicFramePr>
          <p:cNvPr id="7" name="Content Placeholder 2">
            <a:extLst>
              <a:ext uri="{FF2B5EF4-FFF2-40B4-BE49-F238E27FC236}">
                <a16:creationId xmlns:a16="http://schemas.microsoft.com/office/drawing/2014/main" id="{FE3E5DD5-7ECF-D3B5-11C9-66B4DEA75104}"/>
              </a:ext>
            </a:extLst>
          </p:cNvPr>
          <p:cNvGraphicFramePr>
            <a:graphicFrameLocks noGrp="1"/>
          </p:cNvGraphicFramePr>
          <p:nvPr>
            <p:ph idx="1"/>
            <p:extLst>
              <p:ext uri="{D42A27DB-BD31-4B8C-83A1-F6EECF244321}">
                <p14:modId xmlns:p14="http://schemas.microsoft.com/office/powerpoint/2010/main" val="3526769771"/>
              </p:ext>
            </p:extLst>
          </p:nvPr>
        </p:nvGraphicFramePr>
        <p:xfrm>
          <a:off x="609600" y="1219201"/>
          <a:ext cx="10972800" cy="461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63682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AED5-8516-46DC-30F4-79AE981179CE}"/>
              </a:ext>
            </a:extLst>
          </p:cNvPr>
          <p:cNvSpPr>
            <a:spLocks noGrp="1"/>
          </p:cNvSpPr>
          <p:nvPr>
            <p:ph type="title"/>
          </p:nvPr>
        </p:nvSpPr>
        <p:spPr>
          <a:xfrm>
            <a:off x="609600" y="136524"/>
            <a:ext cx="10972800" cy="947680"/>
          </a:xfrm>
        </p:spPr>
        <p:txBody>
          <a:bodyPr anchor="ctr">
            <a:normAutofit/>
          </a:bodyPr>
          <a:lstStyle/>
          <a:p>
            <a:r>
              <a:rPr lang="en-US" dirty="0"/>
              <a:t>SAFETY:  Community Protective Factors</a:t>
            </a:r>
          </a:p>
        </p:txBody>
      </p:sp>
      <p:sp>
        <p:nvSpPr>
          <p:cNvPr id="11" name="Content Placeholder 3">
            <a:extLst>
              <a:ext uri="{FF2B5EF4-FFF2-40B4-BE49-F238E27FC236}">
                <a16:creationId xmlns:a16="http://schemas.microsoft.com/office/drawing/2014/main" id="{56C738DA-A7D4-B3DC-6B3A-393BE6F095EC}"/>
              </a:ext>
            </a:extLst>
          </p:cNvPr>
          <p:cNvSpPr>
            <a:spLocks noGrp="1"/>
          </p:cNvSpPr>
          <p:nvPr>
            <p:ph sz="quarter" idx="4294967295"/>
          </p:nvPr>
        </p:nvSpPr>
        <p:spPr>
          <a:xfrm>
            <a:off x="3742772" y="6240849"/>
            <a:ext cx="4597663" cy="365125"/>
          </a:xfrm>
        </p:spPr>
        <p:txBody>
          <a:bodyPr>
            <a:normAutofit fontScale="40000" lnSpcReduction="20000"/>
          </a:bodyPr>
          <a:lstStyle/>
          <a:p>
            <a:pPr marL="0" indent="0">
              <a:buNone/>
            </a:pPr>
            <a:r>
              <a:rPr lang="en-US" dirty="0">
                <a:hlinkClick r:id="rId3"/>
              </a:rPr>
              <a:t>cdhttps</a:t>
            </a:r>
            <a:r>
              <a:rPr lang="en-US">
                <a:hlinkClick r:id="rId3"/>
              </a:rPr>
              <a:t>://www.cdc.gov/violenceprevention/aces/riskprotectivefactors.htmlc.gov/violenceprevention/aces/riskprotectivefactors.html</a:t>
            </a:r>
            <a:endParaRPr lang="en-US"/>
          </a:p>
          <a:p>
            <a:endParaRPr lang="en-US" dirty="0"/>
          </a:p>
        </p:txBody>
      </p:sp>
      <p:sp>
        <p:nvSpPr>
          <p:cNvPr id="5" name="Slide Number Placeholder 4">
            <a:extLst>
              <a:ext uri="{FF2B5EF4-FFF2-40B4-BE49-F238E27FC236}">
                <a16:creationId xmlns:a16="http://schemas.microsoft.com/office/drawing/2014/main" id="{FB3A7CA2-14F4-D104-EF13-F05A5EFCC05A}"/>
              </a:ext>
            </a:extLst>
          </p:cNvPr>
          <p:cNvSpPr>
            <a:spLocks noGrp="1"/>
          </p:cNvSpPr>
          <p:nvPr>
            <p:ph type="sldNum" sz="quarter" idx="4"/>
          </p:nvPr>
        </p:nvSpPr>
        <p:spPr>
          <a:xfrm>
            <a:off x="614015" y="6240850"/>
            <a:ext cx="560268" cy="365125"/>
          </a:xfrm>
        </p:spPr>
        <p:txBody>
          <a:bodyPr anchor="ctr">
            <a:normAutofit/>
          </a:bodyPr>
          <a:lstStyle/>
          <a:p>
            <a:pPr>
              <a:spcAft>
                <a:spcPts val="600"/>
              </a:spcAft>
            </a:pPr>
            <a:fld id="{89CE2B40-8763-45E4-9758-579B0FB876D0}" type="slidenum">
              <a:rPr lang="en-US" smtClean="0"/>
              <a:pPr>
                <a:spcAft>
                  <a:spcPts val="600"/>
                </a:spcAft>
              </a:pPr>
              <a:t>39</a:t>
            </a:fld>
            <a:endParaRPr lang="en-US" dirty="0"/>
          </a:p>
        </p:txBody>
      </p:sp>
      <p:graphicFrame>
        <p:nvGraphicFramePr>
          <p:cNvPr id="7" name="Content Placeholder 2">
            <a:extLst>
              <a:ext uri="{FF2B5EF4-FFF2-40B4-BE49-F238E27FC236}">
                <a16:creationId xmlns:a16="http://schemas.microsoft.com/office/drawing/2014/main" id="{FE3E5DD5-7ECF-D3B5-11C9-66B4DEA75104}"/>
              </a:ext>
            </a:extLst>
          </p:cNvPr>
          <p:cNvGraphicFramePr>
            <a:graphicFrameLocks noGrp="1"/>
          </p:cNvGraphicFramePr>
          <p:nvPr>
            <p:ph idx="1"/>
            <p:extLst>
              <p:ext uri="{D42A27DB-BD31-4B8C-83A1-F6EECF244321}">
                <p14:modId xmlns:p14="http://schemas.microsoft.com/office/powerpoint/2010/main" val="2487118997"/>
              </p:ext>
            </p:extLst>
          </p:nvPr>
        </p:nvGraphicFramePr>
        <p:xfrm>
          <a:off x="609600" y="1219201"/>
          <a:ext cx="10972800" cy="461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79545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9FDA84-883D-4BD4-BE24-19DEB493BC54}"/>
              </a:ext>
            </a:extLst>
          </p:cNvPr>
          <p:cNvSpPr>
            <a:spLocks noGrp="1"/>
          </p:cNvSpPr>
          <p:nvPr>
            <p:ph type="title"/>
          </p:nvPr>
        </p:nvSpPr>
        <p:spPr>
          <a:xfrm>
            <a:off x="609600" y="136524"/>
            <a:ext cx="10972800" cy="947680"/>
          </a:xfrm>
        </p:spPr>
        <p:txBody>
          <a:bodyPr anchor="ctr">
            <a:normAutofit/>
          </a:bodyPr>
          <a:lstStyle/>
          <a:p>
            <a:r>
              <a:rPr lang="en-US" dirty="0"/>
              <a:t>Learning Objectives</a:t>
            </a:r>
          </a:p>
        </p:txBody>
      </p:sp>
      <p:sp>
        <p:nvSpPr>
          <p:cNvPr id="4" name="Slide Number Placeholder 3">
            <a:extLst>
              <a:ext uri="{FF2B5EF4-FFF2-40B4-BE49-F238E27FC236}">
                <a16:creationId xmlns:a16="http://schemas.microsoft.com/office/drawing/2014/main" id="{CDE6A751-7A9A-4F84-AE39-5EABE5346EE2}"/>
              </a:ext>
            </a:extLst>
          </p:cNvPr>
          <p:cNvSpPr>
            <a:spLocks noGrp="1"/>
          </p:cNvSpPr>
          <p:nvPr>
            <p:ph type="sldNum" sz="quarter" idx="4"/>
          </p:nvPr>
        </p:nvSpPr>
        <p:spPr>
          <a:xfrm>
            <a:off x="614015" y="6240850"/>
            <a:ext cx="560268" cy="365125"/>
          </a:xfrm>
        </p:spPr>
        <p:txBody>
          <a:bodyPr anchor="ctr">
            <a:normAutofit/>
          </a:bodyPr>
          <a:lstStyle/>
          <a:p>
            <a:pPr>
              <a:spcAft>
                <a:spcPts val="600"/>
              </a:spcAft>
            </a:pPr>
            <a:fld id="{89CE2B40-8763-45E4-9758-579B0FB876D0}" type="slidenum">
              <a:rPr lang="en-US" smtClean="0"/>
              <a:pPr>
                <a:spcAft>
                  <a:spcPts val="600"/>
                </a:spcAft>
              </a:pPr>
              <a:t>4</a:t>
            </a:fld>
            <a:endParaRPr lang="en-US" dirty="0"/>
          </a:p>
        </p:txBody>
      </p:sp>
      <p:graphicFrame>
        <p:nvGraphicFramePr>
          <p:cNvPr id="9" name="Content Placeholder 5">
            <a:extLst>
              <a:ext uri="{FF2B5EF4-FFF2-40B4-BE49-F238E27FC236}">
                <a16:creationId xmlns:a16="http://schemas.microsoft.com/office/drawing/2014/main" id="{68845088-4608-4F46-BA62-53EF482DCE70}"/>
              </a:ext>
            </a:extLst>
          </p:cNvPr>
          <p:cNvGraphicFramePr>
            <a:graphicFrameLocks noGrp="1"/>
          </p:cNvGraphicFramePr>
          <p:nvPr>
            <p:ph idx="1"/>
            <p:extLst>
              <p:ext uri="{D42A27DB-BD31-4B8C-83A1-F6EECF244321}">
                <p14:modId xmlns:p14="http://schemas.microsoft.com/office/powerpoint/2010/main" val="2445322789"/>
              </p:ext>
            </p:extLst>
          </p:nvPr>
        </p:nvGraphicFramePr>
        <p:xfrm>
          <a:off x="609600" y="1219201"/>
          <a:ext cx="10972800" cy="4610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7898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109AB-AC83-3503-53A8-7C04E2298AC8}"/>
              </a:ext>
            </a:extLst>
          </p:cNvPr>
          <p:cNvSpPr>
            <a:spLocks noGrp="1"/>
          </p:cNvSpPr>
          <p:nvPr>
            <p:ph type="title"/>
          </p:nvPr>
        </p:nvSpPr>
        <p:spPr/>
        <p:txBody>
          <a:bodyPr/>
          <a:lstStyle/>
          <a:p>
            <a:r>
              <a:rPr lang="en-US" dirty="0"/>
              <a:t>Correlation Between Trauma and Substance Use</a:t>
            </a:r>
          </a:p>
        </p:txBody>
      </p:sp>
      <p:sp>
        <p:nvSpPr>
          <p:cNvPr id="4" name="Slide Number Placeholder 3">
            <a:extLst>
              <a:ext uri="{FF2B5EF4-FFF2-40B4-BE49-F238E27FC236}">
                <a16:creationId xmlns:a16="http://schemas.microsoft.com/office/drawing/2014/main" id="{8EE38643-17B3-1FB9-0089-949A7E6A3F4D}"/>
              </a:ext>
            </a:extLst>
          </p:cNvPr>
          <p:cNvSpPr>
            <a:spLocks noGrp="1"/>
          </p:cNvSpPr>
          <p:nvPr>
            <p:ph type="sldNum" sz="quarter" idx="4"/>
          </p:nvPr>
        </p:nvSpPr>
        <p:spPr/>
        <p:txBody>
          <a:bodyPr/>
          <a:lstStyle/>
          <a:p>
            <a:fld id="{89CE2B40-8763-45E4-9758-579B0FB876D0}" type="slidenum">
              <a:rPr lang="en-US" smtClean="0"/>
              <a:pPr/>
              <a:t>40</a:t>
            </a:fld>
            <a:endParaRPr lang="en-US" dirty="0"/>
          </a:p>
        </p:txBody>
      </p:sp>
    </p:spTree>
    <p:extLst>
      <p:ext uri="{BB962C8B-B14F-4D97-AF65-F5344CB8AC3E}">
        <p14:creationId xmlns:p14="http://schemas.microsoft.com/office/powerpoint/2010/main" val="4022980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BEE92-1554-7BDF-4D08-B428385A7B8C}"/>
              </a:ext>
            </a:extLst>
          </p:cNvPr>
          <p:cNvSpPr>
            <a:spLocks noGrp="1"/>
          </p:cNvSpPr>
          <p:nvPr>
            <p:ph type="title"/>
          </p:nvPr>
        </p:nvSpPr>
        <p:spPr/>
        <p:txBody>
          <a:bodyPr/>
          <a:lstStyle/>
          <a:p>
            <a:r>
              <a:rPr lang="en-US" dirty="0"/>
              <a:t>Poll Time: How are Trauma and SUD Related?</a:t>
            </a:r>
          </a:p>
        </p:txBody>
      </p:sp>
      <p:graphicFrame>
        <p:nvGraphicFramePr>
          <p:cNvPr id="6" name="Content Placeholder 5">
            <a:extLst>
              <a:ext uri="{FF2B5EF4-FFF2-40B4-BE49-F238E27FC236}">
                <a16:creationId xmlns:a16="http://schemas.microsoft.com/office/drawing/2014/main" id="{8D281E5D-4194-7C64-B879-384FF5633DA7}"/>
              </a:ext>
            </a:extLst>
          </p:cNvPr>
          <p:cNvGraphicFramePr>
            <a:graphicFrameLocks noGrp="1"/>
          </p:cNvGraphicFramePr>
          <p:nvPr>
            <p:ph idx="1"/>
            <p:extLst>
              <p:ext uri="{D42A27DB-BD31-4B8C-83A1-F6EECF244321}">
                <p14:modId xmlns:p14="http://schemas.microsoft.com/office/powerpoint/2010/main" val="2442367204"/>
              </p:ext>
            </p:extLst>
          </p:nvPr>
        </p:nvGraphicFramePr>
        <p:xfrm>
          <a:off x="609600" y="1219200"/>
          <a:ext cx="10972800" cy="461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9CB4050E-CB38-EAFF-B7D8-1D047B9C1FFD}"/>
              </a:ext>
            </a:extLst>
          </p:cNvPr>
          <p:cNvSpPr>
            <a:spLocks noGrp="1"/>
          </p:cNvSpPr>
          <p:nvPr>
            <p:ph type="sldNum" sz="quarter" idx="4"/>
          </p:nvPr>
        </p:nvSpPr>
        <p:spPr/>
        <p:txBody>
          <a:bodyPr/>
          <a:lstStyle/>
          <a:p>
            <a:fld id="{89CE2B40-8763-45E4-9758-579B0FB876D0}" type="slidenum">
              <a:rPr lang="en-US" smtClean="0"/>
              <a:pPr/>
              <a:t>41</a:t>
            </a:fld>
            <a:endParaRPr lang="en-US" dirty="0"/>
          </a:p>
        </p:txBody>
      </p:sp>
    </p:spTree>
    <p:extLst>
      <p:ext uri="{BB962C8B-B14F-4D97-AF65-F5344CB8AC3E}">
        <p14:creationId xmlns:p14="http://schemas.microsoft.com/office/powerpoint/2010/main" val="2895701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B581A-F09F-4665-88D4-406EE403BC8B}"/>
              </a:ext>
            </a:extLst>
          </p:cNvPr>
          <p:cNvSpPr>
            <a:spLocks noGrp="1"/>
          </p:cNvSpPr>
          <p:nvPr>
            <p:ph type="title"/>
          </p:nvPr>
        </p:nvSpPr>
        <p:spPr/>
        <p:txBody>
          <a:bodyPr/>
          <a:lstStyle/>
          <a:p>
            <a:r>
              <a:rPr lang="en-US" dirty="0"/>
              <a:t>SUD and Trauma: 3 Hypotheses</a:t>
            </a:r>
          </a:p>
        </p:txBody>
      </p:sp>
      <p:sp>
        <p:nvSpPr>
          <p:cNvPr id="4" name="Content Placeholder 3">
            <a:extLst>
              <a:ext uri="{FF2B5EF4-FFF2-40B4-BE49-F238E27FC236}">
                <a16:creationId xmlns:a16="http://schemas.microsoft.com/office/drawing/2014/main" id="{B05A6AAD-D94C-4D02-BA72-2DFC946F1F47}"/>
              </a:ext>
            </a:extLst>
          </p:cNvPr>
          <p:cNvSpPr>
            <a:spLocks noGrp="1"/>
          </p:cNvSpPr>
          <p:nvPr>
            <p:ph sz="quarter" idx="4294967295"/>
          </p:nvPr>
        </p:nvSpPr>
        <p:spPr>
          <a:xfrm>
            <a:off x="3410261" y="6240849"/>
            <a:ext cx="4231370" cy="365125"/>
          </a:xfrm>
        </p:spPr>
        <p:txBody>
          <a:bodyPr>
            <a:normAutofit fontScale="40000" lnSpcReduction="20000"/>
          </a:bodyPr>
          <a:lstStyle/>
          <a:p>
            <a:pPr marL="0" indent="0">
              <a:buNone/>
            </a:pPr>
            <a:r>
              <a:rPr lang="en-US" dirty="0">
                <a:hlinkClick r:id="rId3"/>
              </a:rPr>
              <a:t>store.samhsa.gov</a:t>
            </a:r>
            <a:r>
              <a:rPr lang="en-US">
                <a:hlinkClick r:id="rId3"/>
              </a:rPr>
              <a:t>/sites/default/files/d7/priv/sma14-4816.pdf</a:t>
            </a:r>
            <a:endParaRPr lang="en-US"/>
          </a:p>
        </p:txBody>
      </p:sp>
      <p:sp>
        <p:nvSpPr>
          <p:cNvPr id="5" name="Slide Number Placeholder 4">
            <a:extLst>
              <a:ext uri="{FF2B5EF4-FFF2-40B4-BE49-F238E27FC236}">
                <a16:creationId xmlns:a16="http://schemas.microsoft.com/office/drawing/2014/main" id="{9F0284BF-B2D3-412C-AE62-DB3EF4D58E25}"/>
              </a:ext>
            </a:extLst>
          </p:cNvPr>
          <p:cNvSpPr>
            <a:spLocks noGrp="1"/>
          </p:cNvSpPr>
          <p:nvPr>
            <p:ph type="sldNum" sz="quarter" idx="4"/>
          </p:nvPr>
        </p:nvSpPr>
        <p:spPr/>
        <p:txBody>
          <a:bodyPr/>
          <a:lstStyle/>
          <a:p>
            <a:fld id="{89CE2B40-8763-45E4-9758-579B0FB876D0}" type="slidenum">
              <a:rPr lang="en-US" smtClean="0"/>
              <a:pPr/>
              <a:t>42</a:t>
            </a:fld>
            <a:endParaRPr lang="en-US" dirty="0"/>
          </a:p>
        </p:txBody>
      </p:sp>
      <p:graphicFrame>
        <p:nvGraphicFramePr>
          <p:cNvPr id="12" name="Content Placeholder 11">
            <a:extLst>
              <a:ext uri="{FF2B5EF4-FFF2-40B4-BE49-F238E27FC236}">
                <a16:creationId xmlns:a16="http://schemas.microsoft.com/office/drawing/2014/main" id="{2261D3CE-B918-47FE-8E96-82D34A9F57DB}"/>
              </a:ext>
            </a:extLst>
          </p:cNvPr>
          <p:cNvGraphicFramePr>
            <a:graphicFrameLocks noGrp="1"/>
          </p:cNvGraphicFramePr>
          <p:nvPr>
            <p:ph idx="1"/>
            <p:extLst>
              <p:ext uri="{D42A27DB-BD31-4B8C-83A1-F6EECF244321}">
                <p14:modId xmlns:p14="http://schemas.microsoft.com/office/powerpoint/2010/main" val="939128599"/>
              </p:ext>
            </p:extLst>
          </p:nvPr>
        </p:nvGraphicFramePr>
        <p:xfrm>
          <a:off x="609600" y="1219200"/>
          <a:ext cx="10972800" cy="4610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043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B921B-0E74-E732-FFBC-0AD1C43C243A}"/>
              </a:ext>
            </a:extLst>
          </p:cNvPr>
          <p:cNvSpPr>
            <a:spLocks noGrp="1"/>
          </p:cNvSpPr>
          <p:nvPr>
            <p:ph type="title"/>
          </p:nvPr>
        </p:nvSpPr>
        <p:spPr/>
        <p:txBody>
          <a:bodyPr/>
          <a:lstStyle/>
          <a:p>
            <a:r>
              <a:rPr lang="en-US" dirty="0"/>
              <a:t>Youth Behavioral Health Risk Increases as </a:t>
            </a:r>
            <a:br>
              <a:rPr lang="en-US" dirty="0"/>
            </a:br>
            <a:r>
              <a:rPr lang="en-US" dirty="0"/>
              <a:t>Adverse Experience Score Increases</a:t>
            </a:r>
          </a:p>
        </p:txBody>
      </p:sp>
      <p:graphicFrame>
        <p:nvGraphicFramePr>
          <p:cNvPr id="13" name="Content Placeholder 12">
            <a:extLst>
              <a:ext uri="{FF2B5EF4-FFF2-40B4-BE49-F238E27FC236}">
                <a16:creationId xmlns:a16="http://schemas.microsoft.com/office/drawing/2014/main" id="{3664DE54-8156-8605-447B-876D96BF5356}"/>
              </a:ext>
            </a:extLst>
          </p:cNvPr>
          <p:cNvGraphicFramePr>
            <a:graphicFrameLocks noGrp="1"/>
          </p:cNvGraphicFramePr>
          <p:nvPr>
            <p:ph idx="1"/>
            <p:extLst>
              <p:ext uri="{D42A27DB-BD31-4B8C-83A1-F6EECF244321}">
                <p14:modId xmlns:p14="http://schemas.microsoft.com/office/powerpoint/2010/main" val="2850452016"/>
              </p:ext>
            </p:extLst>
          </p:nvPr>
        </p:nvGraphicFramePr>
        <p:xfrm>
          <a:off x="609600" y="1219200"/>
          <a:ext cx="1097280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DDD84B72-5602-684E-507F-EB154D0CFA31}"/>
              </a:ext>
            </a:extLst>
          </p:cNvPr>
          <p:cNvSpPr>
            <a:spLocks noGrp="1"/>
          </p:cNvSpPr>
          <p:nvPr>
            <p:ph type="sldNum" sz="quarter" idx="4"/>
          </p:nvPr>
        </p:nvSpPr>
        <p:spPr/>
        <p:txBody>
          <a:bodyPr/>
          <a:lstStyle/>
          <a:p>
            <a:fld id="{89CE2B40-8763-45E4-9758-579B0FB876D0}" type="slidenum">
              <a:rPr lang="en-US" smtClean="0"/>
              <a:pPr/>
              <a:t>43</a:t>
            </a:fld>
            <a:endParaRPr lang="en-US" dirty="0"/>
          </a:p>
        </p:txBody>
      </p:sp>
      <p:sp>
        <p:nvSpPr>
          <p:cNvPr id="6" name="Content Placeholder 3">
            <a:extLst>
              <a:ext uri="{FF2B5EF4-FFF2-40B4-BE49-F238E27FC236}">
                <a16:creationId xmlns:a16="http://schemas.microsoft.com/office/drawing/2014/main" id="{F747EA03-C46A-4B68-AF57-357742A62D65}"/>
              </a:ext>
            </a:extLst>
          </p:cNvPr>
          <p:cNvSpPr txBox="1">
            <a:spLocks/>
          </p:cNvSpPr>
          <p:nvPr/>
        </p:nvSpPr>
        <p:spPr>
          <a:xfrm>
            <a:off x="2726784" y="6240850"/>
            <a:ext cx="4231370" cy="365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a:solidFill>
                  <a:srgbClr val="000000"/>
                </a:solidFill>
                <a:latin typeface="Calibri" panose="020F0502020204030204" pitchFamily="34" charset="0"/>
                <a:hlinkClick r:id="rId3"/>
              </a:rPr>
              <a:t>dshs.wa.gov</a:t>
            </a:r>
            <a:r>
              <a:rPr lang="en-US" sz="1200">
                <a:solidFill>
                  <a:srgbClr val="000000"/>
                </a:solidFill>
                <a:latin typeface="Calibri" panose="020F0502020204030204" pitchFamily="34" charset="0"/>
                <a:hlinkClick r:id="rId3"/>
              </a:rPr>
              <a:t>/rda/ </a:t>
            </a:r>
            <a:endParaRPr lang="en-US" sz="1200"/>
          </a:p>
        </p:txBody>
      </p:sp>
    </p:spTree>
    <p:extLst>
      <p:ext uri="{BB962C8B-B14F-4D97-AF65-F5344CB8AC3E}">
        <p14:creationId xmlns:p14="http://schemas.microsoft.com/office/powerpoint/2010/main" val="3348186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B921B-0E74-E732-FFBC-0AD1C43C243A}"/>
              </a:ext>
            </a:extLst>
          </p:cNvPr>
          <p:cNvSpPr>
            <a:spLocks noGrp="1"/>
          </p:cNvSpPr>
          <p:nvPr>
            <p:ph type="title"/>
          </p:nvPr>
        </p:nvSpPr>
        <p:spPr/>
        <p:txBody>
          <a:bodyPr/>
          <a:lstStyle/>
          <a:p>
            <a:r>
              <a:rPr lang="en-US" dirty="0"/>
              <a:t>Odds Ratio for Youth to Engage in Substance Use or Have Mental Health Problems Based on Adverse Experience</a:t>
            </a:r>
          </a:p>
        </p:txBody>
      </p:sp>
      <p:graphicFrame>
        <p:nvGraphicFramePr>
          <p:cNvPr id="13" name="Content Placeholder 12">
            <a:extLst>
              <a:ext uri="{FF2B5EF4-FFF2-40B4-BE49-F238E27FC236}">
                <a16:creationId xmlns:a16="http://schemas.microsoft.com/office/drawing/2014/main" id="{3664DE54-8156-8605-447B-876D96BF5356}"/>
              </a:ext>
            </a:extLst>
          </p:cNvPr>
          <p:cNvGraphicFramePr>
            <a:graphicFrameLocks noGrp="1"/>
          </p:cNvGraphicFramePr>
          <p:nvPr>
            <p:ph idx="1"/>
            <p:extLst>
              <p:ext uri="{D42A27DB-BD31-4B8C-83A1-F6EECF244321}">
                <p14:modId xmlns:p14="http://schemas.microsoft.com/office/powerpoint/2010/main" val="553221478"/>
              </p:ext>
            </p:extLst>
          </p:nvPr>
        </p:nvGraphicFramePr>
        <p:xfrm>
          <a:off x="609600" y="1219200"/>
          <a:ext cx="1097280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3D719030-501E-2648-378F-B5E9CC42D6D7}"/>
              </a:ext>
            </a:extLst>
          </p:cNvPr>
          <p:cNvSpPr>
            <a:spLocks noGrp="1"/>
          </p:cNvSpPr>
          <p:nvPr>
            <p:ph sz="quarter" idx="4294967295"/>
          </p:nvPr>
        </p:nvSpPr>
        <p:spPr>
          <a:xfrm>
            <a:off x="2726784" y="6240850"/>
            <a:ext cx="4231370" cy="365125"/>
          </a:xfrm>
        </p:spPr>
        <p:txBody>
          <a:bodyPr>
            <a:normAutofit/>
          </a:bodyPr>
          <a:lstStyle/>
          <a:p>
            <a:pPr marL="0" indent="0">
              <a:buNone/>
            </a:pPr>
            <a:r>
              <a:rPr lang="en-US" sz="1200" b="0" i="0" u="none" strike="noStrike" baseline="0" dirty="0">
                <a:solidFill>
                  <a:srgbClr val="000000"/>
                </a:solidFill>
                <a:latin typeface="Calibri" panose="020F0502020204030204" pitchFamily="34" charset="0"/>
                <a:hlinkClick r:id="rId3"/>
              </a:rPr>
              <a:t>dshs.wa.gov</a:t>
            </a:r>
            <a:r>
              <a:rPr lang="en-US" sz="1200" b="0" i="0" u="none" strike="noStrike" baseline="0">
                <a:solidFill>
                  <a:srgbClr val="000000"/>
                </a:solidFill>
                <a:latin typeface="Calibri" panose="020F0502020204030204" pitchFamily="34" charset="0"/>
                <a:hlinkClick r:id="rId3"/>
              </a:rPr>
              <a:t>/rda/ </a:t>
            </a:r>
            <a:endParaRPr lang="en-US" sz="1200"/>
          </a:p>
        </p:txBody>
      </p:sp>
      <p:sp>
        <p:nvSpPr>
          <p:cNvPr id="5" name="Slide Number Placeholder 4">
            <a:extLst>
              <a:ext uri="{FF2B5EF4-FFF2-40B4-BE49-F238E27FC236}">
                <a16:creationId xmlns:a16="http://schemas.microsoft.com/office/drawing/2014/main" id="{DDD84B72-5602-684E-507F-EB154D0CFA31}"/>
              </a:ext>
            </a:extLst>
          </p:cNvPr>
          <p:cNvSpPr>
            <a:spLocks noGrp="1"/>
          </p:cNvSpPr>
          <p:nvPr>
            <p:ph type="sldNum" sz="quarter" idx="4"/>
          </p:nvPr>
        </p:nvSpPr>
        <p:spPr/>
        <p:txBody>
          <a:bodyPr/>
          <a:lstStyle/>
          <a:p>
            <a:fld id="{89CE2B40-8763-45E4-9758-579B0FB876D0}" type="slidenum">
              <a:rPr lang="en-US" smtClean="0"/>
              <a:pPr/>
              <a:t>44</a:t>
            </a:fld>
            <a:endParaRPr lang="en-US" dirty="0"/>
          </a:p>
        </p:txBody>
      </p:sp>
    </p:spTree>
    <p:extLst>
      <p:ext uri="{BB962C8B-B14F-4D97-AF65-F5344CB8AC3E}">
        <p14:creationId xmlns:p14="http://schemas.microsoft.com/office/powerpoint/2010/main" val="3836347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CA9F-552F-BE54-A8C1-AA9D2F5906A7}"/>
              </a:ext>
            </a:extLst>
          </p:cNvPr>
          <p:cNvSpPr>
            <a:spLocks noGrp="1"/>
          </p:cNvSpPr>
          <p:nvPr>
            <p:ph type="title"/>
          </p:nvPr>
        </p:nvSpPr>
        <p:spPr/>
        <p:txBody>
          <a:bodyPr/>
          <a:lstStyle/>
          <a:p>
            <a:r>
              <a:rPr lang="en-US" dirty="0"/>
              <a:t>Factors Associated with SUD Among Adolescents</a:t>
            </a:r>
          </a:p>
        </p:txBody>
      </p:sp>
      <p:graphicFrame>
        <p:nvGraphicFramePr>
          <p:cNvPr id="6" name="Content Placeholder 5">
            <a:extLst>
              <a:ext uri="{FF2B5EF4-FFF2-40B4-BE49-F238E27FC236}">
                <a16:creationId xmlns:a16="http://schemas.microsoft.com/office/drawing/2014/main" id="{610ABB9C-79C0-A43C-E952-C9A12CB6925A}"/>
              </a:ext>
            </a:extLst>
          </p:cNvPr>
          <p:cNvGraphicFramePr>
            <a:graphicFrameLocks noGrp="1"/>
          </p:cNvGraphicFramePr>
          <p:nvPr>
            <p:ph idx="1"/>
            <p:extLst>
              <p:ext uri="{D42A27DB-BD31-4B8C-83A1-F6EECF244321}">
                <p14:modId xmlns:p14="http://schemas.microsoft.com/office/powerpoint/2010/main" val="3805012536"/>
              </p:ext>
            </p:extLst>
          </p:nvPr>
        </p:nvGraphicFramePr>
        <p:xfrm>
          <a:off x="609600" y="1219200"/>
          <a:ext cx="10972800" cy="461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B0EF0DE1-A139-927F-77E6-FAC3C313831F}"/>
              </a:ext>
            </a:extLst>
          </p:cNvPr>
          <p:cNvSpPr>
            <a:spLocks noGrp="1"/>
          </p:cNvSpPr>
          <p:nvPr>
            <p:ph sz="quarter" idx="4294967295"/>
          </p:nvPr>
        </p:nvSpPr>
        <p:spPr>
          <a:xfrm>
            <a:off x="2391048" y="6240849"/>
            <a:ext cx="4231370" cy="365125"/>
          </a:xfrm>
        </p:spPr>
        <p:txBody>
          <a:bodyPr>
            <a:normAutofit fontScale="25000" lnSpcReduction="20000"/>
          </a:bodyPr>
          <a:lstStyle/>
          <a:p>
            <a:pPr marL="0" indent="0">
              <a:buNone/>
            </a:pPr>
            <a:r>
              <a:rPr lang="en-US" b="0" i="0" dirty="0">
                <a:solidFill>
                  <a:srgbClr val="232323"/>
                </a:solidFill>
                <a:effectLst/>
                <a:latin typeface="Verdana" panose="020B0604030504040204" pitchFamily="34" charset="0"/>
              </a:rPr>
              <a:t>Khalil M. and Hamdan-Mansour A. (2019) Factors Associated with Substance Use Disorder among Adolescents Age Group: An Integrative Review. </a:t>
            </a:r>
            <a:r>
              <a:rPr lang="en-US" b="0" i="1" dirty="0">
                <a:solidFill>
                  <a:srgbClr val="232323"/>
                </a:solidFill>
                <a:effectLst/>
                <a:latin typeface="Verdana" panose="020B0604030504040204" pitchFamily="34" charset="0"/>
              </a:rPr>
              <a:t>Open Journal of Nursing</a:t>
            </a:r>
            <a:r>
              <a:rPr lang="en-US" b="0" i="0" dirty="0">
                <a:solidFill>
                  <a:srgbClr val="232323"/>
                </a:solidFill>
                <a:effectLst/>
                <a:latin typeface="Verdana" panose="020B0604030504040204" pitchFamily="34" charset="0"/>
              </a:rPr>
              <a:t>, </a:t>
            </a:r>
            <a:r>
              <a:rPr lang="en-US" b="1" i="0" dirty="0">
                <a:solidFill>
                  <a:srgbClr val="232323"/>
                </a:solidFill>
                <a:effectLst/>
                <a:latin typeface="Verdana" panose="020B0604030504040204" pitchFamily="34" charset="0"/>
              </a:rPr>
              <a:t>9</a:t>
            </a:r>
            <a:r>
              <a:rPr lang="en-US" b="0" i="0" dirty="0">
                <a:solidFill>
                  <a:srgbClr val="232323"/>
                </a:solidFill>
                <a:effectLst/>
                <a:latin typeface="Verdana" panose="020B0604030504040204" pitchFamily="34" charset="0"/>
              </a:rPr>
              <a:t>, 998-1011. doi: </a:t>
            </a:r>
            <a:r>
              <a:rPr lang="en-US" b="0" i="0" u="none" strike="noStrike" dirty="0">
                <a:solidFill>
                  <a:srgbClr val="0B4FA7"/>
                </a:solidFill>
                <a:effectLst/>
                <a:latin typeface="Verdana" panose="020B0604030504040204" pitchFamily="34" charset="0"/>
                <a:hlinkClick r:id="rId7"/>
              </a:rPr>
              <a:t>10.4236/ojn.2019.99074</a:t>
            </a:r>
            <a:r>
              <a:rPr lang="en-US" b="0" i="0" dirty="0">
                <a:solidFill>
                  <a:srgbClr val="232323"/>
                </a:solidFill>
                <a:effectLst/>
                <a:latin typeface="Verdana" panose="020B0604030504040204" pitchFamily="34" charset="0"/>
              </a:rPr>
              <a:t>.</a:t>
            </a:r>
            <a:endParaRPr lang="en-US" dirty="0"/>
          </a:p>
        </p:txBody>
      </p:sp>
      <p:sp>
        <p:nvSpPr>
          <p:cNvPr id="5" name="Slide Number Placeholder 4">
            <a:extLst>
              <a:ext uri="{FF2B5EF4-FFF2-40B4-BE49-F238E27FC236}">
                <a16:creationId xmlns:a16="http://schemas.microsoft.com/office/drawing/2014/main" id="{05132C54-9F6C-F063-5219-2A4B4E0BDB28}"/>
              </a:ext>
            </a:extLst>
          </p:cNvPr>
          <p:cNvSpPr>
            <a:spLocks noGrp="1"/>
          </p:cNvSpPr>
          <p:nvPr>
            <p:ph type="sldNum" sz="quarter" idx="4"/>
          </p:nvPr>
        </p:nvSpPr>
        <p:spPr/>
        <p:txBody>
          <a:bodyPr/>
          <a:lstStyle/>
          <a:p>
            <a:fld id="{89CE2B40-8763-45E4-9758-579B0FB876D0}" type="slidenum">
              <a:rPr lang="en-US" smtClean="0"/>
              <a:pPr/>
              <a:t>45</a:t>
            </a:fld>
            <a:endParaRPr lang="en-US" dirty="0"/>
          </a:p>
        </p:txBody>
      </p:sp>
    </p:spTree>
    <p:extLst>
      <p:ext uri="{BB962C8B-B14F-4D97-AF65-F5344CB8AC3E}">
        <p14:creationId xmlns:p14="http://schemas.microsoft.com/office/powerpoint/2010/main" val="526216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1DCA-BE4C-A5FA-5767-7304D39BA0E6}"/>
              </a:ext>
            </a:extLst>
          </p:cNvPr>
          <p:cNvSpPr>
            <a:spLocks noGrp="1"/>
          </p:cNvSpPr>
          <p:nvPr>
            <p:ph type="title"/>
          </p:nvPr>
        </p:nvSpPr>
        <p:spPr/>
        <p:txBody>
          <a:bodyPr/>
          <a:lstStyle/>
          <a:p>
            <a:r>
              <a:rPr lang="en-US" dirty="0"/>
              <a:t>Warning Signs of Teen Substance Use</a:t>
            </a:r>
          </a:p>
        </p:txBody>
      </p:sp>
      <p:sp>
        <p:nvSpPr>
          <p:cNvPr id="6" name="Content Placeholder 5">
            <a:extLst>
              <a:ext uri="{FF2B5EF4-FFF2-40B4-BE49-F238E27FC236}">
                <a16:creationId xmlns:a16="http://schemas.microsoft.com/office/drawing/2014/main" id="{E6B23A0A-AFD9-5533-B5AD-B86D1FDD4D5F}"/>
              </a:ext>
            </a:extLst>
          </p:cNvPr>
          <p:cNvSpPr>
            <a:spLocks noGrp="1"/>
          </p:cNvSpPr>
          <p:nvPr>
            <p:ph sz="half" idx="1"/>
          </p:nvPr>
        </p:nvSpPr>
        <p:spPr/>
        <p:txBody>
          <a:bodyPr/>
          <a:lstStyle/>
          <a:p>
            <a:pPr marL="0" indent="0">
              <a:buNone/>
            </a:pPr>
            <a:r>
              <a:rPr lang="en-US" dirty="0"/>
              <a:t>Problems at school:</a:t>
            </a:r>
          </a:p>
          <a:p>
            <a:r>
              <a:rPr lang="en-US" dirty="0"/>
              <a:t>Poor academic performance</a:t>
            </a:r>
          </a:p>
          <a:p>
            <a:r>
              <a:rPr lang="en-US" dirty="0"/>
              <a:t>Missing classes or skipping school</a:t>
            </a:r>
          </a:p>
          <a:p>
            <a:r>
              <a:rPr lang="en-US" dirty="0"/>
              <a:t>Decreased interest in school or school activities</a:t>
            </a:r>
          </a:p>
          <a:p>
            <a:r>
              <a:rPr lang="en-US" dirty="0"/>
              <a:t>Complaints from teachers or classmates</a:t>
            </a:r>
          </a:p>
        </p:txBody>
      </p:sp>
      <p:sp>
        <p:nvSpPr>
          <p:cNvPr id="7" name="Content Placeholder 6">
            <a:extLst>
              <a:ext uri="{FF2B5EF4-FFF2-40B4-BE49-F238E27FC236}">
                <a16:creationId xmlns:a16="http://schemas.microsoft.com/office/drawing/2014/main" id="{952BBD4C-6FE8-45BB-CF45-496A94DDE071}"/>
              </a:ext>
            </a:extLst>
          </p:cNvPr>
          <p:cNvSpPr>
            <a:spLocks noGrp="1"/>
          </p:cNvSpPr>
          <p:nvPr>
            <p:ph sz="half" idx="14"/>
          </p:nvPr>
        </p:nvSpPr>
        <p:spPr/>
        <p:txBody>
          <a:bodyPr>
            <a:normAutofit lnSpcReduction="10000"/>
          </a:bodyPr>
          <a:lstStyle/>
          <a:p>
            <a:pPr marL="0" indent="0">
              <a:buNone/>
            </a:pPr>
            <a:r>
              <a:rPr lang="en-US" dirty="0"/>
              <a:t>Changes in behavior:</a:t>
            </a:r>
          </a:p>
          <a:p>
            <a:r>
              <a:rPr lang="en-US" dirty="0"/>
              <a:t>Changing friends or social circles</a:t>
            </a:r>
          </a:p>
          <a:p>
            <a:r>
              <a:rPr lang="en-US" dirty="0"/>
              <a:t>Isolation from family or friends</a:t>
            </a:r>
          </a:p>
          <a:p>
            <a:r>
              <a:rPr lang="en-US" dirty="0"/>
              <a:t>Excessive demand for privacy</a:t>
            </a:r>
          </a:p>
          <a:p>
            <a:r>
              <a:rPr lang="en-US" dirty="0"/>
              <a:t>Lack of respect for authority</a:t>
            </a:r>
          </a:p>
          <a:p>
            <a:r>
              <a:rPr lang="en-US" dirty="0"/>
              <a:t>Sudden requests for money without a good reason</a:t>
            </a:r>
          </a:p>
          <a:p>
            <a:r>
              <a:rPr lang="en-US" dirty="0"/>
              <a:t>Missing cash or belongings</a:t>
            </a:r>
          </a:p>
          <a:p>
            <a:r>
              <a:rPr lang="en-US" dirty="0"/>
              <a:t>Having items related to substance use</a:t>
            </a:r>
          </a:p>
        </p:txBody>
      </p:sp>
      <p:sp>
        <p:nvSpPr>
          <p:cNvPr id="5" name="Slide Number Placeholder 4">
            <a:extLst>
              <a:ext uri="{FF2B5EF4-FFF2-40B4-BE49-F238E27FC236}">
                <a16:creationId xmlns:a16="http://schemas.microsoft.com/office/drawing/2014/main" id="{E42FE8A6-9394-6777-71E9-1084DD32B46C}"/>
              </a:ext>
            </a:extLst>
          </p:cNvPr>
          <p:cNvSpPr>
            <a:spLocks noGrp="1"/>
          </p:cNvSpPr>
          <p:nvPr>
            <p:ph type="sldNum" sz="quarter" idx="4"/>
          </p:nvPr>
        </p:nvSpPr>
        <p:spPr/>
        <p:txBody>
          <a:bodyPr/>
          <a:lstStyle/>
          <a:p>
            <a:fld id="{89CE2B40-8763-45E4-9758-579B0FB876D0}" type="slidenum">
              <a:rPr lang="en-US" smtClean="0"/>
              <a:pPr/>
              <a:t>46</a:t>
            </a:fld>
            <a:endParaRPr lang="en-US" dirty="0"/>
          </a:p>
        </p:txBody>
      </p:sp>
      <p:sp>
        <p:nvSpPr>
          <p:cNvPr id="4" name="Content Placeholder 3">
            <a:extLst>
              <a:ext uri="{FF2B5EF4-FFF2-40B4-BE49-F238E27FC236}">
                <a16:creationId xmlns:a16="http://schemas.microsoft.com/office/drawing/2014/main" id="{B6C66163-DB87-D589-E39F-DC56AAB7FBDF}"/>
              </a:ext>
            </a:extLst>
          </p:cNvPr>
          <p:cNvSpPr>
            <a:spLocks noGrp="1"/>
          </p:cNvSpPr>
          <p:nvPr>
            <p:ph sz="quarter" idx="4294967295"/>
          </p:nvPr>
        </p:nvSpPr>
        <p:spPr>
          <a:xfrm>
            <a:off x="2425584" y="6240849"/>
            <a:ext cx="4231370" cy="365125"/>
          </a:xfrm>
        </p:spPr>
        <p:txBody>
          <a:bodyPr>
            <a:normAutofit fontScale="40000" lnSpcReduction="20000"/>
          </a:bodyPr>
          <a:lstStyle/>
          <a:p>
            <a:pPr marL="0" indent="0">
              <a:buNone/>
            </a:pPr>
            <a:r>
              <a:rPr lang="en-US" dirty="0">
                <a:hlinkClick r:id="rId2"/>
              </a:rPr>
              <a:t>Prescription for Disaster: How Teens Misuse Medicine (getsmartaboutdrugs.gov)</a:t>
            </a:r>
            <a:endParaRPr lang="en-US" dirty="0"/>
          </a:p>
        </p:txBody>
      </p:sp>
    </p:spTree>
    <p:extLst>
      <p:ext uri="{BB962C8B-B14F-4D97-AF65-F5344CB8AC3E}">
        <p14:creationId xmlns:p14="http://schemas.microsoft.com/office/powerpoint/2010/main" val="592802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BE0EF-7722-92C4-5477-3D2D09BDB5DB}"/>
              </a:ext>
            </a:extLst>
          </p:cNvPr>
          <p:cNvSpPr>
            <a:spLocks noGrp="1"/>
          </p:cNvSpPr>
          <p:nvPr>
            <p:ph type="title"/>
          </p:nvPr>
        </p:nvSpPr>
        <p:spPr/>
        <p:txBody>
          <a:bodyPr/>
          <a:lstStyle/>
          <a:p>
            <a:r>
              <a:rPr lang="en-US" dirty="0"/>
              <a:t>Trends in Adolescent Fatal Overdoses (per 100,000 adolescents)</a:t>
            </a:r>
          </a:p>
        </p:txBody>
      </p:sp>
      <p:graphicFrame>
        <p:nvGraphicFramePr>
          <p:cNvPr id="11" name="Content Placeholder 10">
            <a:extLst>
              <a:ext uri="{FF2B5EF4-FFF2-40B4-BE49-F238E27FC236}">
                <a16:creationId xmlns:a16="http://schemas.microsoft.com/office/drawing/2014/main" id="{71C621BC-8BA4-46FC-A0B6-B17968BC7441}"/>
              </a:ext>
            </a:extLst>
          </p:cNvPr>
          <p:cNvGraphicFramePr>
            <a:graphicFrameLocks noGrp="1"/>
          </p:cNvGraphicFramePr>
          <p:nvPr>
            <p:ph idx="1"/>
          </p:nvPr>
        </p:nvGraphicFramePr>
        <p:xfrm>
          <a:off x="609600" y="1219200"/>
          <a:ext cx="1097280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7">
            <a:extLst>
              <a:ext uri="{FF2B5EF4-FFF2-40B4-BE49-F238E27FC236}">
                <a16:creationId xmlns:a16="http://schemas.microsoft.com/office/drawing/2014/main" id="{54BABE74-A12D-8CF3-47A0-D48612C2730F}"/>
              </a:ext>
            </a:extLst>
          </p:cNvPr>
          <p:cNvSpPr>
            <a:spLocks noGrp="1"/>
          </p:cNvSpPr>
          <p:nvPr>
            <p:ph sz="quarter" idx="4294967295"/>
          </p:nvPr>
        </p:nvSpPr>
        <p:spPr>
          <a:xfrm>
            <a:off x="2431206" y="6240849"/>
            <a:ext cx="4231370" cy="365125"/>
          </a:xfrm>
        </p:spPr>
        <p:txBody>
          <a:bodyPr>
            <a:normAutofit fontScale="32500" lnSpcReduction="20000"/>
          </a:bodyPr>
          <a:lstStyle/>
          <a:p>
            <a:pPr marL="0" indent="0">
              <a:buNone/>
            </a:pPr>
            <a:r>
              <a:rPr lang="en-US" dirty="0"/>
              <a:t>Friedman J, Godvin M, Shover CL, et al. (2022). Trends in drug overdose death among US adolescents, January 2010 to June 2021. </a:t>
            </a:r>
            <a:r>
              <a:rPr lang="en-US" i="1" dirty="0"/>
              <a:t>JAMA, 327</a:t>
            </a:r>
            <a:r>
              <a:rPr lang="en-US" dirty="0"/>
              <a:t>(14), 1398-1400. </a:t>
            </a:r>
          </a:p>
        </p:txBody>
      </p:sp>
      <p:sp>
        <p:nvSpPr>
          <p:cNvPr id="5" name="Slide Number Placeholder 4">
            <a:extLst>
              <a:ext uri="{FF2B5EF4-FFF2-40B4-BE49-F238E27FC236}">
                <a16:creationId xmlns:a16="http://schemas.microsoft.com/office/drawing/2014/main" id="{AC7A057D-5857-102F-15FC-8A5C91BAAAF9}"/>
              </a:ext>
            </a:extLst>
          </p:cNvPr>
          <p:cNvSpPr>
            <a:spLocks noGrp="1"/>
          </p:cNvSpPr>
          <p:nvPr>
            <p:ph type="sldNum" sz="quarter" idx="4"/>
          </p:nvPr>
        </p:nvSpPr>
        <p:spPr/>
        <p:txBody>
          <a:bodyPr/>
          <a:lstStyle/>
          <a:p>
            <a:fld id="{89CE2B40-8763-45E4-9758-579B0FB876D0}" type="slidenum">
              <a:rPr lang="en-US" smtClean="0"/>
              <a:pPr/>
              <a:t>47</a:t>
            </a:fld>
            <a:endParaRPr lang="en-US" dirty="0"/>
          </a:p>
        </p:txBody>
      </p:sp>
    </p:spTree>
    <p:extLst>
      <p:ext uri="{BB962C8B-B14F-4D97-AF65-F5344CB8AC3E}">
        <p14:creationId xmlns:p14="http://schemas.microsoft.com/office/powerpoint/2010/main" val="4210922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BE0EF-7722-92C4-5477-3D2D09BDB5DB}"/>
              </a:ext>
            </a:extLst>
          </p:cNvPr>
          <p:cNvSpPr>
            <a:spLocks noGrp="1"/>
          </p:cNvSpPr>
          <p:nvPr>
            <p:ph type="title"/>
          </p:nvPr>
        </p:nvSpPr>
        <p:spPr/>
        <p:txBody>
          <a:bodyPr/>
          <a:lstStyle/>
          <a:p>
            <a:r>
              <a:rPr lang="en-US" dirty="0"/>
              <a:t>Trends in Adolescent Fatal Overdoses (per 100,000)</a:t>
            </a:r>
          </a:p>
        </p:txBody>
      </p:sp>
      <p:graphicFrame>
        <p:nvGraphicFramePr>
          <p:cNvPr id="11" name="Content Placeholder 10">
            <a:extLst>
              <a:ext uri="{FF2B5EF4-FFF2-40B4-BE49-F238E27FC236}">
                <a16:creationId xmlns:a16="http://schemas.microsoft.com/office/drawing/2014/main" id="{71C621BC-8BA4-46FC-A0B6-B17968BC7441}"/>
              </a:ext>
            </a:extLst>
          </p:cNvPr>
          <p:cNvGraphicFramePr>
            <a:graphicFrameLocks noGrp="1"/>
          </p:cNvGraphicFramePr>
          <p:nvPr>
            <p:ph idx="1"/>
          </p:nvPr>
        </p:nvGraphicFramePr>
        <p:xfrm>
          <a:off x="609600" y="1219200"/>
          <a:ext cx="1097280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7">
            <a:extLst>
              <a:ext uri="{FF2B5EF4-FFF2-40B4-BE49-F238E27FC236}">
                <a16:creationId xmlns:a16="http://schemas.microsoft.com/office/drawing/2014/main" id="{54BABE74-A12D-8CF3-47A0-D48612C2730F}"/>
              </a:ext>
            </a:extLst>
          </p:cNvPr>
          <p:cNvSpPr>
            <a:spLocks noGrp="1"/>
          </p:cNvSpPr>
          <p:nvPr>
            <p:ph sz="quarter" idx="4294967295"/>
          </p:nvPr>
        </p:nvSpPr>
        <p:spPr>
          <a:xfrm>
            <a:off x="2460120" y="6240849"/>
            <a:ext cx="4231370" cy="365125"/>
          </a:xfrm>
        </p:spPr>
        <p:txBody>
          <a:bodyPr>
            <a:normAutofit fontScale="32500" lnSpcReduction="20000"/>
          </a:bodyPr>
          <a:lstStyle/>
          <a:p>
            <a:pPr marL="0" indent="0">
              <a:buNone/>
            </a:pPr>
            <a:r>
              <a:rPr lang="en-US" dirty="0"/>
              <a:t>Friedman J, Godvin M, Shover CL, et al. (2022). Trends in drug overdose death among US adolescents, January 2010 to June 2021. </a:t>
            </a:r>
            <a:r>
              <a:rPr lang="en-US" i="1" dirty="0"/>
              <a:t>JAMA, 327</a:t>
            </a:r>
            <a:r>
              <a:rPr lang="en-US" dirty="0"/>
              <a:t>(14), 1398-1400. </a:t>
            </a:r>
          </a:p>
        </p:txBody>
      </p:sp>
      <p:sp>
        <p:nvSpPr>
          <p:cNvPr id="5" name="Slide Number Placeholder 4">
            <a:extLst>
              <a:ext uri="{FF2B5EF4-FFF2-40B4-BE49-F238E27FC236}">
                <a16:creationId xmlns:a16="http://schemas.microsoft.com/office/drawing/2014/main" id="{AC7A057D-5857-102F-15FC-8A5C91BAAAF9}"/>
              </a:ext>
            </a:extLst>
          </p:cNvPr>
          <p:cNvSpPr>
            <a:spLocks noGrp="1"/>
          </p:cNvSpPr>
          <p:nvPr>
            <p:ph type="sldNum" sz="quarter" idx="4"/>
          </p:nvPr>
        </p:nvSpPr>
        <p:spPr/>
        <p:txBody>
          <a:bodyPr/>
          <a:lstStyle/>
          <a:p>
            <a:fld id="{89CE2B40-8763-45E4-9758-579B0FB876D0}" type="slidenum">
              <a:rPr lang="en-US" smtClean="0"/>
              <a:pPr/>
              <a:t>48</a:t>
            </a:fld>
            <a:endParaRPr lang="en-US" dirty="0"/>
          </a:p>
        </p:txBody>
      </p:sp>
    </p:spTree>
    <p:extLst>
      <p:ext uri="{BB962C8B-B14F-4D97-AF65-F5344CB8AC3E}">
        <p14:creationId xmlns:p14="http://schemas.microsoft.com/office/powerpoint/2010/main" val="2541179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CFA00-D687-3958-8265-C8D9F9C66823}"/>
              </a:ext>
            </a:extLst>
          </p:cNvPr>
          <p:cNvSpPr>
            <a:spLocks noGrp="1"/>
          </p:cNvSpPr>
          <p:nvPr>
            <p:ph type="title"/>
          </p:nvPr>
        </p:nvSpPr>
        <p:spPr/>
        <p:txBody>
          <a:bodyPr/>
          <a:lstStyle/>
          <a:p>
            <a:r>
              <a:rPr lang="en-US" dirty="0"/>
              <a:t>Trauma Informed Care (TIC)</a:t>
            </a:r>
          </a:p>
        </p:txBody>
      </p:sp>
      <p:sp>
        <p:nvSpPr>
          <p:cNvPr id="4" name="Slide Number Placeholder 3">
            <a:extLst>
              <a:ext uri="{FF2B5EF4-FFF2-40B4-BE49-F238E27FC236}">
                <a16:creationId xmlns:a16="http://schemas.microsoft.com/office/drawing/2014/main" id="{50EFD27F-E638-7EC7-A72D-4D6C617089AC}"/>
              </a:ext>
            </a:extLst>
          </p:cNvPr>
          <p:cNvSpPr>
            <a:spLocks noGrp="1"/>
          </p:cNvSpPr>
          <p:nvPr>
            <p:ph type="sldNum" sz="quarter" idx="4"/>
          </p:nvPr>
        </p:nvSpPr>
        <p:spPr/>
        <p:txBody>
          <a:bodyPr/>
          <a:lstStyle/>
          <a:p>
            <a:fld id="{89CE2B40-8763-45E4-9758-579B0FB876D0}" type="slidenum">
              <a:rPr lang="en-US" smtClean="0"/>
              <a:pPr/>
              <a:t>49</a:t>
            </a:fld>
            <a:endParaRPr lang="en-US" dirty="0"/>
          </a:p>
        </p:txBody>
      </p:sp>
    </p:spTree>
    <p:extLst>
      <p:ext uri="{BB962C8B-B14F-4D97-AF65-F5344CB8AC3E}">
        <p14:creationId xmlns:p14="http://schemas.microsoft.com/office/powerpoint/2010/main" val="1678355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822A-6671-9474-88B7-76F0E2F79D6B}"/>
              </a:ext>
            </a:extLst>
          </p:cNvPr>
          <p:cNvSpPr>
            <a:spLocks noGrp="1"/>
          </p:cNvSpPr>
          <p:nvPr>
            <p:ph type="title"/>
          </p:nvPr>
        </p:nvSpPr>
        <p:spPr/>
        <p:txBody>
          <a:bodyPr/>
          <a:lstStyle/>
          <a:p>
            <a:r>
              <a:rPr lang="en-US" dirty="0"/>
              <a:t>Overview of Trauma</a:t>
            </a:r>
          </a:p>
        </p:txBody>
      </p:sp>
      <p:sp>
        <p:nvSpPr>
          <p:cNvPr id="4" name="Slide Number Placeholder 3">
            <a:extLst>
              <a:ext uri="{FF2B5EF4-FFF2-40B4-BE49-F238E27FC236}">
                <a16:creationId xmlns:a16="http://schemas.microsoft.com/office/drawing/2014/main" id="{BD7F7FC3-93AB-4987-5CA3-B3BD95F342FA}"/>
              </a:ext>
            </a:extLst>
          </p:cNvPr>
          <p:cNvSpPr>
            <a:spLocks noGrp="1"/>
          </p:cNvSpPr>
          <p:nvPr>
            <p:ph type="sldNum" sz="quarter" idx="4"/>
          </p:nvPr>
        </p:nvSpPr>
        <p:spPr/>
        <p:txBody>
          <a:bodyPr/>
          <a:lstStyle/>
          <a:p>
            <a:fld id="{89CE2B40-8763-45E4-9758-579B0FB876D0}" type="slidenum">
              <a:rPr lang="en-US" smtClean="0"/>
              <a:pPr/>
              <a:t>5</a:t>
            </a:fld>
            <a:endParaRPr lang="en-US" dirty="0"/>
          </a:p>
        </p:txBody>
      </p:sp>
    </p:spTree>
    <p:extLst>
      <p:ext uri="{BB962C8B-B14F-4D97-AF65-F5344CB8AC3E}">
        <p14:creationId xmlns:p14="http://schemas.microsoft.com/office/powerpoint/2010/main" val="3424168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973C-81DE-22F2-E8F8-1CF545477312}"/>
              </a:ext>
            </a:extLst>
          </p:cNvPr>
          <p:cNvSpPr>
            <a:spLocks noGrp="1"/>
          </p:cNvSpPr>
          <p:nvPr>
            <p:ph type="title"/>
          </p:nvPr>
        </p:nvSpPr>
        <p:spPr>
          <a:xfrm>
            <a:off x="609600" y="274638"/>
            <a:ext cx="10972800" cy="563562"/>
          </a:xfrm>
        </p:spPr>
        <p:txBody>
          <a:bodyPr anchor="ctr">
            <a:normAutofit/>
          </a:bodyPr>
          <a:lstStyle/>
          <a:p>
            <a:pPr>
              <a:lnSpc>
                <a:spcPct val="90000"/>
              </a:lnSpc>
            </a:pPr>
            <a:r>
              <a:rPr lang="en-US" sz="3300" dirty="0"/>
              <a:t>SAMSHA TIC APPROACH</a:t>
            </a:r>
          </a:p>
        </p:txBody>
      </p:sp>
      <p:sp>
        <p:nvSpPr>
          <p:cNvPr id="5" name="Slide Number Placeholder 4">
            <a:extLst>
              <a:ext uri="{FF2B5EF4-FFF2-40B4-BE49-F238E27FC236}">
                <a16:creationId xmlns:a16="http://schemas.microsoft.com/office/drawing/2014/main" id="{A1CA909A-E717-1362-3199-805254414B94}"/>
              </a:ext>
            </a:extLst>
          </p:cNvPr>
          <p:cNvSpPr>
            <a:spLocks noGrp="1"/>
          </p:cNvSpPr>
          <p:nvPr>
            <p:ph type="sldNum" sz="quarter" idx="4"/>
          </p:nvPr>
        </p:nvSpPr>
        <p:spPr>
          <a:xfrm>
            <a:off x="8737600" y="6356351"/>
            <a:ext cx="2844800" cy="365125"/>
          </a:xfrm>
        </p:spPr>
        <p:txBody>
          <a:bodyPr anchor="ctr">
            <a:normAutofit/>
          </a:bodyPr>
          <a:lstStyle/>
          <a:p>
            <a:pPr>
              <a:spcAft>
                <a:spcPts val="600"/>
              </a:spcAft>
            </a:pPr>
            <a:fld id="{89CE2B40-8763-45E4-9758-579B0FB876D0}" type="slidenum">
              <a:rPr lang="en-US" smtClean="0"/>
              <a:pPr>
                <a:spcAft>
                  <a:spcPts val="600"/>
                </a:spcAft>
              </a:pPr>
              <a:t>50</a:t>
            </a:fld>
            <a:endParaRPr lang="en-US" dirty="0"/>
          </a:p>
        </p:txBody>
      </p:sp>
      <p:graphicFrame>
        <p:nvGraphicFramePr>
          <p:cNvPr id="3" name="Diagram 2">
            <a:extLst>
              <a:ext uri="{FF2B5EF4-FFF2-40B4-BE49-F238E27FC236}">
                <a16:creationId xmlns:a16="http://schemas.microsoft.com/office/drawing/2014/main" id="{BB401E49-CEC4-E411-39FC-592FD9D2CE34}"/>
              </a:ext>
            </a:extLst>
          </p:cNvPr>
          <p:cNvGraphicFramePr/>
          <p:nvPr/>
        </p:nvGraphicFramePr>
        <p:xfrm>
          <a:off x="609600" y="719666"/>
          <a:ext cx="109728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63FE18B-0171-D4B1-4149-5D433AF2D921}"/>
              </a:ext>
            </a:extLst>
          </p:cNvPr>
          <p:cNvSpPr txBox="1"/>
          <p:nvPr/>
        </p:nvSpPr>
        <p:spPr>
          <a:xfrm>
            <a:off x="3048000" y="5492002"/>
            <a:ext cx="6096000" cy="646331"/>
          </a:xfrm>
          <a:prstGeom prst="rect">
            <a:avLst/>
          </a:prstGeom>
          <a:noFill/>
        </p:spPr>
        <p:txBody>
          <a:bodyPr wrap="square" rtlCol="0">
            <a:spAutoFit/>
          </a:bodyPr>
          <a:lstStyle/>
          <a:p>
            <a:r>
              <a:rPr lang="en-US" dirty="0"/>
              <a:t>Understanding TIC means understanding the stress response.</a:t>
            </a:r>
          </a:p>
          <a:p>
            <a:endParaRPr lang="en-US" dirty="0"/>
          </a:p>
        </p:txBody>
      </p:sp>
    </p:spTree>
    <p:extLst>
      <p:ext uri="{BB962C8B-B14F-4D97-AF65-F5344CB8AC3E}">
        <p14:creationId xmlns:p14="http://schemas.microsoft.com/office/powerpoint/2010/main" val="960356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114567" y="2325020"/>
            <a:ext cx="9962865" cy="2724652"/>
          </a:xfrm>
        </p:spPr>
        <p:txBody>
          <a:bodyPr>
            <a:normAutofit/>
          </a:bodyPr>
          <a:lstStyle/>
          <a:p>
            <a:pPr marL="40640">
              <a:defRPr/>
            </a:pPr>
            <a:r>
              <a:rPr lang="en-US" sz="4400" dirty="0">
                <a:solidFill>
                  <a:schemeClr val="tx2">
                    <a:tint val="100000"/>
                    <a:shade val="90000"/>
                    <a:satMod val="250000"/>
                    <a:alpha val="100000"/>
                  </a:schemeClr>
                </a:solidFill>
              </a:rPr>
              <a:t>Changing the fundamental question from:</a:t>
            </a:r>
            <a:r>
              <a:rPr lang="en-US" sz="4400" i="1" dirty="0">
                <a:solidFill>
                  <a:schemeClr val="tx2">
                    <a:tint val="100000"/>
                    <a:shade val="90000"/>
                    <a:satMod val="250000"/>
                    <a:alpha val="100000"/>
                  </a:schemeClr>
                </a:solidFill>
              </a:rPr>
              <a:t> </a:t>
            </a:r>
            <a:br>
              <a:rPr lang="en-US" sz="4400" i="1" dirty="0"/>
            </a:br>
            <a:br>
              <a:rPr lang="en-US" i="1" dirty="0">
                <a:solidFill>
                  <a:schemeClr val="tx2">
                    <a:tint val="100000"/>
                    <a:shade val="90000"/>
                    <a:satMod val="250000"/>
                    <a:alpha val="100000"/>
                  </a:schemeClr>
                </a:solidFill>
              </a:rPr>
            </a:br>
            <a:r>
              <a:rPr lang="en-US" sz="3000" i="1" dirty="0"/>
              <a:t>"</a:t>
            </a:r>
            <a:r>
              <a:rPr lang="en-US" i="1" dirty="0"/>
              <a:t>What’s wrong with you?"</a:t>
            </a:r>
            <a:r>
              <a:rPr lang="en-US" i="1" dirty="0">
                <a:solidFill>
                  <a:schemeClr val="tx2">
                    <a:tint val="100000"/>
                    <a:shade val="90000"/>
                    <a:satMod val="250000"/>
                    <a:alpha val="100000"/>
                  </a:schemeClr>
                </a:solidFill>
              </a:rPr>
              <a:t> </a:t>
            </a:r>
            <a:r>
              <a:rPr lang="en-US" dirty="0">
                <a:solidFill>
                  <a:schemeClr val="tx2">
                    <a:tint val="100000"/>
                    <a:shade val="90000"/>
                    <a:satMod val="250000"/>
                    <a:alpha val="100000"/>
                  </a:schemeClr>
                </a:solidFill>
              </a:rPr>
              <a:t>to </a:t>
            </a:r>
            <a:r>
              <a:rPr lang="en-US" i="1" dirty="0"/>
              <a:t>"What’s happened to you?"</a:t>
            </a:r>
            <a:endParaRPr lang="en-US" dirty="0">
              <a:cs typeface="Calibri"/>
            </a:endParaRPr>
          </a:p>
        </p:txBody>
      </p:sp>
      <p:graphicFrame>
        <p:nvGraphicFramePr>
          <p:cNvPr id="2050" name="Object 3"/>
          <p:cNvGraphicFramePr>
            <a:graphicFrameLocks/>
          </p:cNvGraphicFramePr>
          <p:nvPr/>
        </p:nvGraphicFramePr>
        <p:xfrm>
          <a:off x="5398168" y="958818"/>
          <a:ext cx="1143000" cy="1200150"/>
        </p:xfrm>
        <a:graphic>
          <a:graphicData uri="http://schemas.openxmlformats.org/presentationml/2006/ole">
            <mc:AlternateContent xmlns:mc="http://schemas.openxmlformats.org/markup-compatibility/2006">
              <mc:Choice xmlns:v="urn:schemas-microsoft-com:vml" Requires="v">
                <p:oleObj name="Clip" r:id="rId3" imgW="8321400" imgH="8321400" progId="">
                  <p:embed/>
                </p:oleObj>
              </mc:Choice>
              <mc:Fallback>
                <p:oleObj name="Clip" r:id="rId3" imgW="8321400" imgH="8321400" progId="">
                  <p:embed/>
                  <p:pic>
                    <p:nvPicPr>
                      <p:cNvPr id="205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8168" y="958818"/>
                        <a:ext cx="1143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576106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D4AA2F3-ACFF-453C-8C8F-4590FFB70BE1}"/>
              </a:ext>
            </a:extLst>
          </p:cNvPr>
          <p:cNvSpPr>
            <a:spLocks noGrp="1"/>
          </p:cNvSpPr>
          <p:nvPr>
            <p:ph type="title"/>
          </p:nvPr>
        </p:nvSpPr>
        <p:spPr>
          <a:xfrm>
            <a:off x="609600" y="136524"/>
            <a:ext cx="10972800" cy="947680"/>
          </a:xfrm>
        </p:spPr>
        <p:txBody>
          <a:bodyPr vert="horz" lIns="91440" tIns="45720" rIns="91440" bIns="45720" rtlCol="0" anchor="ctr">
            <a:normAutofit/>
          </a:bodyPr>
          <a:lstStyle/>
          <a:p>
            <a:pPr>
              <a:lnSpc>
                <a:spcPct val="90000"/>
              </a:lnSpc>
            </a:pPr>
            <a:r>
              <a:rPr lang="en-US" altLang="en-US" sz="3000" b="1" kern="1200" dirty="0">
                <a:latin typeface="+mj-lt"/>
                <a:ea typeface="+mj-ea"/>
                <a:cs typeface="+mj-cs"/>
              </a:rPr>
              <a:t>SAMHSA TIC Key Principles:</a:t>
            </a:r>
            <a:br>
              <a:rPr lang="en-US" altLang="en-US" sz="3000" b="1" kern="1200" dirty="0">
                <a:latin typeface="+mj-lt"/>
                <a:ea typeface="+mj-ea"/>
                <a:cs typeface="+mj-cs"/>
              </a:rPr>
            </a:br>
            <a:endParaRPr lang="en-US" altLang="en-US" sz="3000" b="1" kern="1200" dirty="0">
              <a:latin typeface="+mj-lt"/>
              <a:ea typeface="+mj-ea"/>
              <a:cs typeface="+mj-cs"/>
            </a:endParaRPr>
          </a:p>
        </p:txBody>
      </p:sp>
      <p:sp>
        <p:nvSpPr>
          <p:cNvPr id="70660" name="TextBox 5">
            <a:extLst>
              <a:ext uri="{FF2B5EF4-FFF2-40B4-BE49-F238E27FC236}">
                <a16:creationId xmlns:a16="http://schemas.microsoft.com/office/drawing/2014/main" id="{4D5D7E00-2474-410A-B438-A3C3EBED0067}"/>
              </a:ext>
            </a:extLst>
          </p:cNvPr>
          <p:cNvSpPr txBox="1">
            <a:spLocks noChangeArrowheads="1"/>
          </p:cNvSpPr>
          <p:nvPr/>
        </p:nvSpPr>
        <p:spPr bwMode="auto">
          <a:xfrm>
            <a:off x="3927501" y="6240849"/>
            <a:ext cx="423137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sz="28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8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8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8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Georgia" panose="02040502050405020303" pitchFamily="18" charset="0"/>
              </a:defRPr>
            </a:lvl9pPr>
          </a:lstStyle>
          <a:p>
            <a:pPr>
              <a:lnSpc>
                <a:spcPct val="90000"/>
              </a:lnSpc>
              <a:buNone/>
            </a:pPr>
            <a:r>
              <a:rPr lang="en-US" altLang="en-US" sz="800" kern="1200" dirty="0">
                <a:solidFill>
                  <a:srgbClr val="666D70"/>
                </a:solidFill>
                <a:latin typeface="+mn-lt"/>
                <a:ea typeface="+mn-ea"/>
                <a:cs typeface="+mn-cs"/>
              </a:rPr>
              <a:t>Substance Abuse and Mental Health Services Administration (2015</a:t>
            </a:r>
            <a:r>
              <a:rPr lang="en-US" altLang="en-US" sz="800" i="1" kern="1200" dirty="0">
                <a:solidFill>
                  <a:srgbClr val="666D70"/>
                </a:solidFill>
                <a:latin typeface="+mn-lt"/>
                <a:ea typeface="+mn-ea"/>
                <a:cs typeface="+mn-cs"/>
              </a:rPr>
              <a:t>). Trauma-informed approach and trauma-specific interventions</a:t>
            </a:r>
            <a:r>
              <a:rPr lang="en-US" altLang="en-US" sz="800" kern="1200" dirty="0">
                <a:solidFill>
                  <a:srgbClr val="666D70"/>
                </a:solidFill>
                <a:latin typeface="+mn-lt"/>
                <a:ea typeface="+mn-ea"/>
                <a:cs typeface="+mn-cs"/>
              </a:rPr>
              <a:t>. Retrieved from </a:t>
            </a:r>
            <a:r>
              <a:rPr lang="en-US" altLang="en-US" sz="800" u="sng" kern="1200" dirty="0">
                <a:solidFill>
                  <a:srgbClr val="666D70"/>
                </a:solidFill>
                <a:latin typeface="+mn-lt"/>
                <a:ea typeface="+mn-ea"/>
                <a:cs typeface="+mn-cs"/>
                <a:hlinkClick r:id="rId3"/>
              </a:rPr>
              <a:t>samhsa.gov/nctic/trauma-interventions</a:t>
            </a:r>
            <a:r>
              <a:rPr lang="en-US" altLang="en-US" sz="800" u="sng" kern="1200" dirty="0">
                <a:solidFill>
                  <a:srgbClr val="666D70"/>
                </a:solidFill>
                <a:latin typeface="+mn-lt"/>
                <a:ea typeface="+mn-ea"/>
                <a:cs typeface="+mn-cs"/>
              </a:rPr>
              <a:t>.</a:t>
            </a:r>
            <a:endParaRPr lang="en-US" altLang="en-US" sz="800" kern="1200" dirty="0">
              <a:solidFill>
                <a:srgbClr val="666D70"/>
              </a:solidFill>
              <a:latin typeface="+mn-lt"/>
              <a:ea typeface="+mn-ea"/>
              <a:cs typeface="+mn-cs"/>
            </a:endParaRPr>
          </a:p>
          <a:p>
            <a:pPr>
              <a:lnSpc>
                <a:spcPct val="90000"/>
              </a:lnSpc>
              <a:buNone/>
            </a:pPr>
            <a:endParaRPr lang="en-US" altLang="en-US" sz="800" kern="1200" dirty="0">
              <a:solidFill>
                <a:srgbClr val="666D70"/>
              </a:solidFill>
              <a:latin typeface="+mn-lt"/>
              <a:ea typeface="+mn-ea"/>
              <a:cs typeface="+mn-cs"/>
            </a:endParaRPr>
          </a:p>
        </p:txBody>
      </p:sp>
      <p:sp>
        <p:nvSpPr>
          <p:cNvPr id="73" name="Slide Number Placeholder 4">
            <a:extLst>
              <a:ext uri="{FF2B5EF4-FFF2-40B4-BE49-F238E27FC236}">
                <a16:creationId xmlns:a16="http://schemas.microsoft.com/office/drawing/2014/main" id="{5F054E89-918E-EF7C-C7DF-0FB65B0D50B2}"/>
              </a:ext>
            </a:extLst>
          </p:cNvPr>
          <p:cNvSpPr>
            <a:spLocks noGrp="1"/>
          </p:cNvSpPr>
          <p:nvPr>
            <p:ph type="sldNum" sz="quarter" idx="4"/>
          </p:nvPr>
        </p:nvSpPr>
        <p:spPr>
          <a:xfrm>
            <a:off x="614015" y="6240850"/>
            <a:ext cx="560268" cy="365125"/>
          </a:xfrm>
        </p:spPr>
        <p:txBody>
          <a:bodyPr/>
          <a:lstStyle/>
          <a:p>
            <a:pPr>
              <a:spcAft>
                <a:spcPts val="600"/>
              </a:spcAft>
            </a:pPr>
            <a:fld id="{89CE2B40-8763-45E4-9758-579B0FB876D0}" type="slidenum">
              <a:rPr lang="en-US" smtClean="0"/>
              <a:pPr>
                <a:spcAft>
                  <a:spcPts val="600"/>
                </a:spcAft>
              </a:pPr>
              <a:t>52</a:t>
            </a:fld>
            <a:endParaRPr lang="en-US" dirty="0"/>
          </a:p>
        </p:txBody>
      </p:sp>
      <p:graphicFrame>
        <p:nvGraphicFramePr>
          <p:cNvPr id="7" name="Content Placeholder 6">
            <a:extLst>
              <a:ext uri="{FF2B5EF4-FFF2-40B4-BE49-F238E27FC236}">
                <a16:creationId xmlns:a16="http://schemas.microsoft.com/office/drawing/2014/main" id="{C0EA1D71-C13C-42E4-82F6-329D638434C2}"/>
              </a:ext>
            </a:extLst>
          </p:cNvPr>
          <p:cNvGraphicFramePr>
            <a:graphicFrameLocks noGrp="1"/>
          </p:cNvGraphicFramePr>
          <p:nvPr>
            <p:ph idx="1"/>
            <p:extLst>
              <p:ext uri="{D42A27DB-BD31-4B8C-83A1-F6EECF244321}">
                <p14:modId xmlns:p14="http://schemas.microsoft.com/office/powerpoint/2010/main" val="3518105053"/>
              </p:ext>
            </p:extLst>
          </p:nvPr>
        </p:nvGraphicFramePr>
        <p:xfrm>
          <a:off x="609600" y="1219201"/>
          <a:ext cx="10972800" cy="461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16257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9BBA84-33F2-DDEF-4FEE-122D000C2A6E}"/>
              </a:ext>
            </a:extLst>
          </p:cNvPr>
          <p:cNvSpPr>
            <a:spLocks noGrp="1"/>
          </p:cNvSpPr>
          <p:nvPr>
            <p:ph type="title"/>
          </p:nvPr>
        </p:nvSpPr>
        <p:spPr/>
        <p:txBody>
          <a:bodyPr/>
          <a:lstStyle/>
          <a:p>
            <a:r>
              <a:rPr lang="en-US" dirty="0"/>
              <a:t>TIC Helps Youth at Multiple Levels</a:t>
            </a:r>
          </a:p>
        </p:txBody>
      </p:sp>
      <p:sp>
        <p:nvSpPr>
          <p:cNvPr id="6" name="Content Placeholder 5">
            <a:extLst>
              <a:ext uri="{FF2B5EF4-FFF2-40B4-BE49-F238E27FC236}">
                <a16:creationId xmlns:a16="http://schemas.microsoft.com/office/drawing/2014/main" id="{13D41CCB-E43E-AAFE-1FC5-ED018D10CFD1}"/>
              </a:ext>
            </a:extLst>
          </p:cNvPr>
          <p:cNvSpPr>
            <a:spLocks noGrp="1"/>
          </p:cNvSpPr>
          <p:nvPr>
            <p:ph idx="1"/>
          </p:nvPr>
        </p:nvSpPr>
        <p:spPr/>
        <p:txBody>
          <a:bodyPr/>
          <a:lstStyle/>
          <a:p>
            <a:r>
              <a:rPr lang="en-US" dirty="0"/>
              <a:t>Harm reduction (avoiding use of restraint, unconditional respect, assuring safety)</a:t>
            </a:r>
          </a:p>
          <a:p>
            <a:r>
              <a:rPr lang="en-US" dirty="0"/>
              <a:t>Medical level (addressing symptoms)</a:t>
            </a:r>
          </a:p>
          <a:p>
            <a:r>
              <a:rPr lang="en-US" dirty="0"/>
              <a:t>Rehabilitation level (promoting skills)</a:t>
            </a:r>
          </a:p>
          <a:p>
            <a:r>
              <a:rPr lang="en-US" dirty="0"/>
              <a:t>Recovery level (promoting choices and meaning in life)</a:t>
            </a:r>
          </a:p>
        </p:txBody>
      </p:sp>
      <p:sp>
        <p:nvSpPr>
          <p:cNvPr id="4" name="Slide Number Placeholder 3">
            <a:extLst>
              <a:ext uri="{FF2B5EF4-FFF2-40B4-BE49-F238E27FC236}">
                <a16:creationId xmlns:a16="http://schemas.microsoft.com/office/drawing/2014/main" id="{01C13A77-FF7C-6741-F694-D1C450A5D350}"/>
              </a:ext>
            </a:extLst>
          </p:cNvPr>
          <p:cNvSpPr>
            <a:spLocks noGrp="1"/>
          </p:cNvSpPr>
          <p:nvPr>
            <p:ph type="sldNum" sz="quarter" idx="4"/>
          </p:nvPr>
        </p:nvSpPr>
        <p:spPr/>
        <p:txBody>
          <a:bodyPr/>
          <a:lstStyle/>
          <a:p>
            <a:fld id="{89CE2B40-8763-45E4-9758-579B0FB876D0}" type="slidenum">
              <a:rPr lang="en-US" smtClean="0"/>
              <a:pPr/>
              <a:t>53</a:t>
            </a:fld>
            <a:endParaRPr lang="en-US" dirty="0"/>
          </a:p>
        </p:txBody>
      </p:sp>
    </p:spTree>
    <p:extLst>
      <p:ext uri="{BB962C8B-B14F-4D97-AF65-F5344CB8AC3E}">
        <p14:creationId xmlns:p14="http://schemas.microsoft.com/office/powerpoint/2010/main" val="1297636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F7946-6579-0965-172E-C0CC7D538C6B}"/>
              </a:ext>
            </a:extLst>
          </p:cNvPr>
          <p:cNvSpPr>
            <a:spLocks noGrp="1"/>
          </p:cNvSpPr>
          <p:nvPr>
            <p:ph type="title"/>
          </p:nvPr>
        </p:nvSpPr>
        <p:spPr/>
        <p:txBody>
          <a:bodyPr/>
          <a:lstStyle/>
          <a:p>
            <a:r>
              <a:rPr lang="en-US" dirty="0"/>
              <a:t>TIC Strategies</a:t>
            </a:r>
          </a:p>
        </p:txBody>
      </p:sp>
      <p:sp>
        <p:nvSpPr>
          <p:cNvPr id="3" name="Content Placeholder 2">
            <a:extLst>
              <a:ext uri="{FF2B5EF4-FFF2-40B4-BE49-F238E27FC236}">
                <a16:creationId xmlns:a16="http://schemas.microsoft.com/office/drawing/2014/main" id="{B830786D-2E4F-0114-DC2D-BC33219BF4D8}"/>
              </a:ext>
            </a:extLst>
          </p:cNvPr>
          <p:cNvSpPr>
            <a:spLocks noGrp="1"/>
          </p:cNvSpPr>
          <p:nvPr>
            <p:ph idx="1"/>
          </p:nvPr>
        </p:nvSpPr>
        <p:spPr/>
        <p:txBody>
          <a:bodyPr/>
          <a:lstStyle/>
          <a:p>
            <a:pPr marL="609600" indent="-609600" eaLnBrk="1" hangingPunct="1">
              <a:lnSpc>
                <a:spcPct val="90000"/>
              </a:lnSpc>
              <a:buFont typeface="Wingdings" pitchFamily="2" charset="2"/>
              <a:buAutoNum type="arabicPeriod"/>
            </a:pPr>
            <a:r>
              <a:rPr lang="en-US" sz="2800" dirty="0"/>
              <a:t>Recognize that the youth’s “negative behaviors” have been adaptive and that they will have difficulty giving them up unless they are replaced by something that works just as well or even better!</a:t>
            </a:r>
          </a:p>
          <a:p>
            <a:pPr marL="609600" indent="-609600" eaLnBrk="1" hangingPunct="1">
              <a:lnSpc>
                <a:spcPct val="90000"/>
              </a:lnSpc>
              <a:buFont typeface="Wingdings" pitchFamily="2" charset="2"/>
              <a:buAutoNum type="arabicPeriod"/>
            </a:pPr>
            <a:r>
              <a:rPr lang="en-US" sz="2800" dirty="0"/>
              <a:t>Avoid stigmatizing assumptions:</a:t>
            </a:r>
          </a:p>
          <a:p>
            <a:pPr marL="609600" indent="-609600" eaLnBrk="1" hangingPunct="1">
              <a:lnSpc>
                <a:spcPct val="90000"/>
              </a:lnSpc>
              <a:buFont typeface="Wingdings" pitchFamily="2" charset="2"/>
              <a:buNone/>
            </a:pPr>
            <a:r>
              <a:rPr lang="en-US" sz="2800" dirty="0"/>
              <a:t>	a. The youth is acting this way “on purpose” (intentionality).</a:t>
            </a:r>
          </a:p>
          <a:p>
            <a:pPr marL="609600" indent="-609600" eaLnBrk="1" hangingPunct="1">
              <a:lnSpc>
                <a:spcPct val="90000"/>
              </a:lnSpc>
              <a:buFont typeface="Wingdings" pitchFamily="2" charset="2"/>
              <a:buNone/>
            </a:pPr>
            <a:r>
              <a:rPr lang="en-US" sz="2800" dirty="0"/>
              <a:t>	b. The youth is “manipulative” and “attention-seeking.”</a:t>
            </a:r>
          </a:p>
          <a:p>
            <a:pPr marL="609600" indent="-609600" eaLnBrk="1" hangingPunct="1">
              <a:lnSpc>
                <a:spcPct val="90000"/>
              </a:lnSpc>
              <a:buFont typeface="Wingdings" pitchFamily="2" charset="2"/>
              <a:buNone/>
            </a:pPr>
            <a:r>
              <a:rPr lang="en-US" sz="2800" dirty="0"/>
              <a:t>	c. “He’s a bad kid.”</a:t>
            </a:r>
          </a:p>
          <a:p>
            <a:endParaRPr lang="en-US" dirty="0"/>
          </a:p>
        </p:txBody>
      </p:sp>
      <p:sp>
        <p:nvSpPr>
          <p:cNvPr id="5" name="Slide Number Placeholder 4">
            <a:extLst>
              <a:ext uri="{FF2B5EF4-FFF2-40B4-BE49-F238E27FC236}">
                <a16:creationId xmlns:a16="http://schemas.microsoft.com/office/drawing/2014/main" id="{C45550C6-B73E-E446-9E63-94DA245AD35C}"/>
              </a:ext>
            </a:extLst>
          </p:cNvPr>
          <p:cNvSpPr>
            <a:spLocks noGrp="1"/>
          </p:cNvSpPr>
          <p:nvPr>
            <p:ph type="sldNum" sz="quarter" idx="4"/>
          </p:nvPr>
        </p:nvSpPr>
        <p:spPr/>
        <p:txBody>
          <a:bodyPr/>
          <a:lstStyle/>
          <a:p>
            <a:fld id="{89CE2B40-8763-45E4-9758-579B0FB876D0}" type="slidenum">
              <a:rPr lang="en-US" smtClean="0"/>
              <a:pPr/>
              <a:t>54</a:t>
            </a:fld>
            <a:endParaRPr lang="en-US" dirty="0"/>
          </a:p>
        </p:txBody>
      </p:sp>
    </p:spTree>
    <p:extLst>
      <p:ext uri="{BB962C8B-B14F-4D97-AF65-F5344CB8AC3E}">
        <p14:creationId xmlns:p14="http://schemas.microsoft.com/office/powerpoint/2010/main" val="11710600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9C7B-2C85-0E11-A853-24636EFB930E}"/>
              </a:ext>
            </a:extLst>
          </p:cNvPr>
          <p:cNvSpPr>
            <a:spLocks noGrp="1"/>
          </p:cNvSpPr>
          <p:nvPr>
            <p:ph type="title"/>
          </p:nvPr>
        </p:nvSpPr>
        <p:spPr/>
        <p:txBody>
          <a:bodyPr/>
          <a:lstStyle/>
          <a:p>
            <a:r>
              <a:rPr lang="en-US" dirty="0"/>
              <a:t>TIC Strategies, cont.</a:t>
            </a:r>
          </a:p>
        </p:txBody>
      </p:sp>
      <p:sp>
        <p:nvSpPr>
          <p:cNvPr id="3" name="Content Placeholder 2">
            <a:extLst>
              <a:ext uri="{FF2B5EF4-FFF2-40B4-BE49-F238E27FC236}">
                <a16:creationId xmlns:a16="http://schemas.microsoft.com/office/drawing/2014/main" id="{C6E8B8BB-1496-64A8-2B4A-6E8B06573A69}"/>
              </a:ext>
            </a:extLst>
          </p:cNvPr>
          <p:cNvSpPr>
            <a:spLocks noGrp="1"/>
          </p:cNvSpPr>
          <p:nvPr>
            <p:ph idx="1"/>
          </p:nvPr>
        </p:nvSpPr>
        <p:spPr/>
        <p:txBody>
          <a:bodyPr>
            <a:normAutofit fontScale="92500" lnSpcReduction="10000"/>
          </a:bodyPr>
          <a:lstStyle/>
          <a:p>
            <a:pPr marL="609600" indent="-609600" eaLnBrk="1" hangingPunct="1">
              <a:buFont typeface="Wingdings" pitchFamily="2" charset="2"/>
              <a:buNone/>
            </a:pPr>
            <a:r>
              <a:rPr lang="en-US" sz="2800" dirty="0"/>
              <a:t>3. Reassess previous beliefs, and embrace trauma informed </a:t>
            </a:r>
            <a:r>
              <a:rPr lang="en-US" sz="2800" u="sng" dirty="0"/>
              <a:t>beliefs</a:t>
            </a:r>
            <a:r>
              <a:rPr lang="en-US" sz="2800" dirty="0"/>
              <a:t>:</a:t>
            </a:r>
          </a:p>
          <a:p>
            <a:pPr marL="457200" indent="-457200" eaLnBrk="1" hangingPunct="1">
              <a:buFont typeface="+mj-lt"/>
              <a:buAutoNum type="alphaLcParenR"/>
            </a:pPr>
            <a:r>
              <a:rPr lang="en-US" sz="2600" dirty="0"/>
              <a:t>“Manipulative youth” are often feeling very </a:t>
            </a:r>
            <a:r>
              <a:rPr lang="en-US" sz="2600" i="1" dirty="0"/>
              <a:t>out of control.</a:t>
            </a:r>
          </a:p>
          <a:p>
            <a:pPr marL="457200" indent="-457200" eaLnBrk="1" hangingPunct="1">
              <a:buFont typeface="+mj-lt"/>
              <a:buAutoNum type="alphaLcParenR"/>
            </a:pPr>
            <a:r>
              <a:rPr lang="en-US" sz="2600" dirty="0"/>
              <a:t>Seemingly</a:t>
            </a:r>
            <a:r>
              <a:rPr lang="en-US" sz="2600" i="1" dirty="0"/>
              <a:t> intentional behavior </a:t>
            </a:r>
            <a:r>
              <a:rPr lang="en-US" sz="2600" dirty="0"/>
              <a:t>often is not intentional at all.</a:t>
            </a:r>
          </a:p>
          <a:p>
            <a:pPr marL="457200" indent="-457200" eaLnBrk="1" hangingPunct="1">
              <a:buFont typeface="+mj-lt"/>
              <a:buAutoNum type="alphaLcParenR"/>
            </a:pPr>
            <a:r>
              <a:rPr lang="en-US" sz="2600" dirty="0"/>
              <a:t>Youth needs support and help in acquiring new skills; if they could figure these out on their own they would have done so already.</a:t>
            </a:r>
          </a:p>
          <a:p>
            <a:pPr marL="514350" indent="-514350" eaLnBrk="1" hangingPunct="1">
              <a:buFont typeface="+mj-lt"/>
              <a:buAutoNum type="alphaLcParenR"/>
            </a:pPr>
            <a:r>
              <a:rPr lang="en-US" sz="2600" dirty="0"/>
              <a:t>A core helping element is a positive helping relationship that promotes a sense of hopefulness.  </a:t>
            </a:r>
          </a:p>
          <a:p>
            <a:pPr marL="514350" indent="-514350" eaLnBrk="1" hangingPunct="1">
              <a:buFont typeface="+mj-lt"/>
              <a:buAutoNum type="alphaLcParenR"/>
            </a:pPr>
            <a:r>
              <a:rPr lang="en-US" sz="2600" dirty="0"/>
              <a:t>“A Helping Relationship” is characterized by coaching, encouragement, and reinforcement of the </a:t>
            </a:r>
            <a:r>
              <a:rPr lang="en-US" sz="2600" i="1" dirty="0"/>
              <a:t>small steps</a:t>
            </a:r>
            <a:r>
              <a:rPr lang="en-US" sz="2600" dirty="0"/>
              <a:t>. You do not have to be a therapist to do this!</a:t>
            </a:r>
          </a:p>
          <a:p>
            <a:pPr marL="514350" indent="-514350" eaLnBrk="1" hangingPunct="1">
              <a:buFont typeface="+mj-lt"/>
              <a:buAutoNum type="alphaLcParenR"/>
            </a:pPr>
            <a:r>
              <a:rPr lang="en-US" sz="2600" dirty="0"/>
              <a:t>Avoid intimidation, coercion, shaming/humiliation, “punishment,” counter-aggression, unnecessary restraints, power-struggles, and re-traumatization.</a:t>
            </a:r>
          </a:p>
          <a:p>
            <a:pPr marL="514350" indent="-514350" eaLnBrk="1" hangingPunct="1">
              <a:buFont typeface="+mj-lt"/>
              <a:buAutoNum type="alphaLcParenR"/>
            </a:pPr>
            <a:r>
              <a:rPr lang="en-US" sz="2600" dirty="0"/>
              <a:t>Strive for </a:t>
            </a:r>
            <a:r>
              <a:rPr lang="en-US" sz="2600" i="1" dirty="0"/>
              <a:t>unconditional respect</a:t>
            </a:r>
            <a:r>
              <a:rPr lang="en-US" sz="2600" dirty="0"/>
              <a:t>.</a:t>
            </a:r>
          </a:p>
          <a:p>
            <a:pPr marL="1752600" lvl="3" indent="-381000" eaLnBrk="1" hangingPunct="1">
              <a:buFont typeface="Wingdings" pitchFamily="2" charset="2"/>
              <a:buNone/>
            </a:pPr>
            <a:endParaRPr lang="en-US" b="1" dirty="0"/>
          </a:p>
          <a:p>
            <a:endParaRPr lang="en-US" dirty="0"/>
          </a:p>
        </p:txBody>
      </p:sp>
      <p:sp>
        <p:nvSpPr>
          <p:cNvPr id="5" name="Slide Number Placeholder 4">
            <a:extLst>
              <a:ext uri="{FF2B5EF4-FFF2-40B4-BE49-F238E27FC236}">
                <a16:creationId xmlns:a16="http://schemas.microsoft.com/office/drawing/2014/main" id="{082F021D-E94A-A5B2-D749-A13699ED9812}"/>
              </a:ext>
            </a:extLst>
          </p:cNvPr>
          <p:cNvSpPr>
            <a:spLocks noGrp="1"/>
          </p:cNvSpPr>
          <p:nvPr>
            <p:ph type="sldNum" sz="quarter" idx="4"/>
          </p:nvPr>
        </p:nvSpPr>
        <p:spPr/>
        <p:txBody>
          <a:bodyPr/>
          <a:lstStyle/>
          <a:p>
            <a:fld id="{89CE2B40-8763-45E4-9758-579B0FB876D0}" type="slidenum">
              <a:rPr lang="en-US" smtClean="0"/>
              <a:pPr/>
              <a:t>55</a:t>
            </a:fld>
            <a:endParaRPr lang="en-US" dirty="0"/>
          </a:p>
        </p:txBody>
      </p:sp>
    </p:spTree>
    <p:extLst>
      <p:ext uri="{BB962C8B-B14F-4D97-AF65-F5344CB8AC3E}">
        <p14:creationId xmlns:p14="http://schemas.microsoft.com/office/powerpoint/2010/main" val="29776245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67A72-D994-708E-6A04-9956DFCCA879}"/>
              </a:ext>
            </a:extLst>
          </p:cNvPr>
          <p:cNvSpPr>
            <a:spLocks noGrp="1"/>
          </p:cNvSpPr>
          <p:nvPr>
            <p:ph type="title"/>
          </p:nvPr>
        </p:nvSpPr>
        <p:spPr/>
        <p:txBody>
          <a:bodyPr/>
          <a:lstStyle/>
          <a:p>
            <a:r>
              <a:rPr lang="en-US" dirty="0"/>
              <a:t>Specific Trauma Informed Practices</a:t>
            </a:r>
          </a:p>
        </p:txBody>
      </p:sp>
      <p:sp>
        <p:nvSpPr>
          <p:cNvPr id="3" name="Content Placeholder 2">
            <a:extLst>
              <a:ext uri="{FF2B5EF4-FFF2-40B4-BE49-F238E27FC236}">
                <a16:creationId xmlns:a16="http://schemas.microsoft.com/office/drawing/2014/main" id="{23813D4E-CF2C-EB64-1514-CC9972A18322}"/>
              </a:ext>
            </a:extLst>
          </p:cNvPr>
          <p:cNvSpPr>
            <a:spLocks noGrp="1"/>
          </p:cNvSpPr>
          <p:nvPr>
            <p:ph idx="1"/>
          </p:nvPr>
        </p:nvSpPr>
        <p:spPr/>
        <p:txBody>
          <a:bodyPr/>
          <a:lstStyle/>
          <a:p>
            <a:pPr marL="1295400" lvl="2" indent="-381000" eaLnBrk="1" hangingPunct="1">
              <a:lnSpc>
                <a:spcPct val="90000"/>
              </a:lnSpc>
              <a:buFontTx/>
              <a:buAutoNum type="alphaLcPeriod"/>
            </a:pPr>
            <a:r>
              <a:rPr lang="en-US" dirty="0"/>
              <a:t>Actively engage the youth and build a relationship.</a:t>
            </a:r>
          </a:p>
          <a:p>
            <a:pPr marL="1295400" lvl="2" indent="-381000" eaLnBrk="1" hangingPunct="1">
              <a:lnSpc>
                <a:spcPct val="90000"/>
              </a:lnSpc>
              <a:buFontTx/>
              <a:buAutoNum type="alphaLcPeriod"/>
            </a:pPr>
            <a:r>
              <a:rPr lang="en-US" dirty="0"/>
              <a:t>Obtain comprehensive evaluation and develop a child-centered treatment plan collaboratively.</a:t>
            </a:r>
          </a:p>
          <a:p>
            <a:pPr marL="1295400" lvl="2" indent="-381000" eaLnBrk="1" hangingPunct="1">
              <a:lnSpc>
                <a:spcPct val="90000"/>
              </a:lnSpc>
              <a:buFontTx/>
              <a:buAutoNum type="alphaLcPeriod"/>
            </a:pPr>
            <a:r>
              <a:rPr lang="en-US" dirty="0"/>
              <a:t>Use prevention tools – trauma history, safety plan, and risk assessments for violence, suicide, and restraint.</a:t>
            </a:r>
          </a:p>
          <a:p>
            <a:pPr marL="1295400" lvl="2" indent="-381000" eaLnBrk="1" hangingPunct="1">
              <a:lnSpc>
                <a:spcPct val="90000"/>
              </a:lnSpc>
              <a:buFontTx/>
              <a:buAutoNum type="alphaLcPeriod"/>
            </a:pPr>
            <a:r>
              <a:rPr lang="en-US" dirty="0"/>
              <a:t>Anticipate needs and enter early at sign of distress or impending crisis. DO NOT WAIT FOR  A CRISIS TO HAPPEN BEFORE INTERVENING.</a:t>
            </a:r>
          </a:p>
          <a:p>
            <a:pPr marL="1295400" lvl="2" indent="-381000" eaLnBrk="1" hangingPunct="1">
              <a:lnSpc>
                <a:spcPct val="90000"/>
              </a:lnSpc>
              <a:buFontTx/>
              <a:buAutoNum type="alphaLcPeriod"/>
            </a:pPr>
            <a:r>
              <a:rPr lang="en-US" dirty="0"/>
              <a:t>Help the youth understand own trauma history and effect on life: self-awareness = new opportunities for coping.</a:t>
            </a:r>
          </a:p>
          <a:p>
            <a:endParaRPr lang="en-US" dirty="0"/>
          </a:p>
        </p:txBody>
      </p:sp>
      <p:sp>
        <p:nvSpPr>
          <p:cNvPr id="5" name="Slide Number Placeholder 4">
            <a:extLst>
              <a:ext uri="{FF2B5EF4-FFF2-40B4-BE49-F238E27FC236}">
                <a16:creationId xmlns:a16="http://schemas.microsoft.com/office/drawing/2014/main" id="{31C446A1-9B7D-CCBE-B663-57AB2778B376}"/>
              </a:ext>
            </a:extLst>
          </p:cNvPr>
          <p:cNvSpPr>
            <a:spLocks noGrp="1"/>
          </p:cNvSpPr>
          <p:nvPr>
            <p:ph type="sldNum" sz="quarter" idx="4"/>
          </p:nvPr>
        </p:nvSpPr>
        <p:spPr/>
        <p:txBody>
          <a:bodyPr/>
          <a:lstStyle/>
          <a:p>
            <a:fld id="{89CE2B40-8763-45E4-9758-579B0FB876D0}" type="slidenum">
              <a:rPr lang="en-US" smtClean="0"/>
              <a:pPr/>
              <a:t>56</a:t>
            </a:fld>
            <a:endParaRPr lang="en-US" dirty="0"/>
          </a:p>
        </p:txBody>
      </p:sp>
    </p:spTree>
    <p:extLst>
      <p:ext uri="{BB962C8B-B14F-4D97-AF65-F5344CB8AC3E}">
        <p14:creationId xmlns:p14="http://schemas.microsoft.com/office/powerpoint/2010/main" val="2929304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4441-91E8-F627-10B8-0291BD1D9CFF}"/>
              </a:ext>
            </a:extLst>
          </p:cNvPr>
          <p:cNvSpPr>
            <a:spLocks noGrp="1"/>
          </p:cNvSpPr>
          <p:nvPr>
            <p:ph type="title"/>
          </p:nvPr>
        </p:nvSpPr>
        <p:spPr/>
        <p:txBody>
          <a:bodyPr/>
          <a:lstStyle/>
          <a:p>
            <a:r>
              <a:rPr lang="en-US" dirty="0"/>
              <a:t>Specific Trauma Informed Practices, cont.</a:t>
            </a:r>
          </a:p>
        </p:txBody>
      </p:sp>
      <p:sp>
        <p:nvSpPr>
          <p:cNvPr id="3" name="Content Placeholder 2">
            <a:extLst>
              <a:ext uri="{FF2B5EF4-FFF2-40B4-BE49-F238E27FC236}">
                <a16:creationId xmlns:a16="http://schemas.microsoft.com/office/drawing/2014/main" id="{C297075B-DB7B-7E69-EEFE-DF90001F9A53}"/>
              </a:ext>
            </a:extLst>
          </p:cNvPr>
          <p:cNvSpPr>
            <a:spLocks noGrp="1"/>
          </p:cNvSpPr>
          <p:nvPr>
            <p:ph idx="1"/>
          </p:nvPr>
        </p:nvSpPr>
        <p:spPr/>
        <p:txBody>
          <a:bodyPr>
            <a:normAutofit fontScale="92500" lnSpcReduction="10000"/>
          </a:bodyPr>
          <a:lstStyle/>
          <a:p>
            <a:pPr marL="1295400" lvl="2" indent="-381000" eaLnBrk="1" hangingPunct="1">
              <a:buFontTx/>
              <a:buAutoNum type="alphaLcPeriod" startAt="6"/>
            </a:pPr>
            <a:r>
              <a:rPr lang="en-US" dirty="0"/>
              <a:t>Focusing on “what the youth went through,” rather than “what’s wrong with you.”</a:t>
            </a:r>
          </a:p>
          <a:p>
            <a:pPr marL="1295400" lvl="2" indent="-381000" eaLnBrk="1" hangingPunct="1">
              <a:buFontTx/>
              <a:buAutoNum type="alphaLcPeriod" startAt="6"/>
            </a:pPr>
            <a:r>
              <a:rPr lang="en-US" dirty="0"/>
              <a:t>Ongoing staff support, nurturing, and modeling.</a:t>
            </a:r>
          </a:p>
          <a:p>
            <a:pPr marL="1295400" lvl="2" indent="-381000" eaLnBrk="1" hangingPunct="1">
              <a:buFontTx/>
              <a:buAutoNum type="alphaLcPeriod" startAt="6"/>
            </a:pPr>
            <a:r>
              <a:rPr lang="en-US" dirty="0"/>
              <a:t>Promoting skill building – internal (self-management) and external (relating to others).</a:t>
            </a:r>
          </a:p>
          <a:p>
            <a:pPr marL="1295400" lvl="2" indent="-381000" eaLnBrk="1" hangingPunct="1">
              <a:buFontTx/>
              <a:buAutoNum type="alphaLcPeriod" startAt="6"/>
            </a:pPr>
            <a:r>
              <a:rPr lang="en-US" dirty="0"/>
              <a:t>Use of S.E.L.F. to negotiate, redirect, and de-escalate.</a:t>
            </a:r>
          </a:p>
          <a:p>
            <a:pPr lvl="3"/>
            <a:r>
              <a:rPr lang="en-US" dirty="0"/>
              <a:t>Sanctuary Model Tool (safety, emotional management, loss, future)</a:t>
            </a:r>
          </a:p>
          <a:p>
            <a:pPr marL="1295400" lvl="2" indent="-381000" eaLnBrk="1" hangingPunct="1">
              <a:buFontTx/>
              <a:buAutoNum type="alphaLcPeriod" startAt="6"/>
            </a:pPr>
            <a:r>
              <a:rPr lang="en-US" dirty="0"/>
              <a:t>Provide choices and encourage the youth to make constructive choices.</a:t>
            </a:r>
          </a:p>
          <a:p>
            <a:pPr marL="1295400" lvl="2" indent="-381000" eaLnBrk="1" hangingPunct="1">
              <a:buFontTx/>
              <a:buAutoNum type="alphaLcPeriod" startAt="6"/>
            </a:pPr>
            <a:r>
              <a:rPr lang="en-US" dirty="0"/>
              <a:t>Process and help the youth learn from “failures” rather than imposing punishment for poor choices. </a:t>
            </a:r>
          </a:p>
          <a:p>
            <a:endParaRPr lang="en-US" dirty="0"/>
          </a:p>
        </p:txBody>
      </p:sp>
      <p:sp>
        <p:nvSpPr>
          <p:cNvPr id="5" name="Slide Number Placeholder 4">
            <a:extLst>
              <a:ext uri="{FF2B5EF4-FFF2-40B4-BE49-F238E27FC236}">
                <a16:creationId xmlns:a16="http://schemas.microsoft.com/office/drawing/2014/main" id="{14413EF2-4D65-2DC9-2625-A1C7AF38419B}"/>
              </a:ext>
            </a:extLst>
          </p:cNvPr>
          <p:cNvSpPr>
            <a:spLocks noGrp="1"/>
          </p:cNvSpPr>
          <p:nvPr>
            <p:ph type="sldNum" sz="quarter" idx="4"/>
          </p:nvPr>
        </p:nvSpPr>
        <p:spPr/>
        <p:txBody>
          <a:bodyPr/>
          <a:lstStyle/>
          <a:p>
            <a:fld id="{89CE2B40-8763-45E4-9758-579B0FB876D0}" type="slidenum">
              <a:rPr lang="en-US" smtClean="0"/>
              <a:pPr/>
              <a:t>57</a:t>
            </a:fld>
            <a:endParaRPr lang="en-US" dirty="0"/>
          </a:p>
        </p:txBody>
      </p:sp>
    </p:spTree>
    <p:extLst>
      <p:ext uri="{BB962C8B-B14F-4D97-AF65-F5344CB8AC3E}">
        <p14:creationId xmlns:p14="http://schemas.microsoft.com/office/powerpoint/2010/main" val="30032210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DE030-B9FA-4A0B-9197-B0302ECED67D}"/>
              </a:ext>
            </a:extLst>
          </p:cNvPr>
          <p:cNvSpPr>
            <a:spLocks noGrp="1"/>
          </p:cNvSpPr>
          <p:nvPr>
            <p:ph type="title"/>
          </p:nvPr>
        </p:nvSpPr>
        <p:spPr/>
        <p:txBody>
          <a:bodyPr/>
          <a:lstStyle/>
          <a:p>
            <a:r>
              <a:rPr lang="en-US" dirty="0"/>
              <a:t>Strategies for Creating a Trauma Informed Environment</a:t>
            </a:r>
          </a:p>
        </p:txBody>
      </p:sp>
      <p:sp>
        <p:nvSpPr>
          <p:cNvPr id="6" name="Content Placeholder 5">
            <a:extLst>
              <a:ext uri="{FF2B5EF4-FFF2-40B4-BE49-F238E27FC236}">
                <a16:creationId xmlns:a16="http://schemas.microsoft.com/office/drawing/2014/main" id="{446674A6-6C4D-40AE-ABBD-3C9E0C258ED4}"/>
              </a:ext>
            </a:extLst>
          </p:cNvPr>
          <p:cNvSpPr>
            <a:spLocks noGrp="1"/>
          </p:cNvSpPr>
          <p:nvPr>
            <p:ph sz="half" idx="1"/>
          </p:nvPr>
        </p:nvSpPr>
        <p:spPr/>
        <p:txBody>
          <a:bodyPr>
            <a:normAutofit fontScale="77500" lnSpcReduction="20000"/>
          </a:bodyPr>
          <a:lstStyle/>
          <a:p>
            <a:r>
              <a:rPr lang="en-US" dirty="0"/>
              <a:t>Demonstrate commitment to trauma informed care.</a:t>
            </a:r>
          </a:p>
          <a:p>
            <a:r>
              <a:rPr lang="en-US" dirty="0"/>
              <a:t>Include trauma informed care in the strategic plan.</a:t>
            </a:r>
          </a:p>
          <a:p>
            <a:r>
              <a:rPr lang="en-US" dirty="0"/>
              <a:t>Review and update the Vision, Mission, and Values Statement(s).</a:t>
            </a:r>
          </a:p>
          <a:p>
            <a:r>
              <a:rPr lang="en-US" dirty="0"/>
              <a:t>Assign a staff member to facilitate change.</a:t>
            </a:r>
          </a:p>
          <a:p>
            <a:r>
              <a:rPr lang="en-US" dirty="0"/>
              <a:t>Create a trauma informed oversight committee.</a:t>
            </a:r>
          </a:p>
          <a:p>
            <a:r>
              <a:rPr lang="en-US" dirty="0"/>
              <a:t>Conduct an organizational self-assessment of trauma-informed services.</a:t>
            </a:r>
          </a:p>
          <a:p>
            <a:r>
              <a:rPr lang="en-US" dirty="0"/>
              <a:t>Develop an implementation plan.</a:t>
            </a:r>
          </a:p>
          <a:p>
            <a:r>
              <a:rPr lang="en-US" dirty="0"/>
              <a:t>Ensure policies and procedures are trauma informed and avoid re-traumatization.</a:t>
            </a:r>
          </a:p>
        </p:txBody>
      </p:sp>
      <p:sp>
        <p:nvSpPr>
          <p:cNvPr id="8" name="Content Placeholder 7">
            <a:extLst>
              <a:ext uri="{FF2B5EF4-FFF2-40B4-BE49-F238E27FC236}">
                <a16:creationId xmlns:a16="http://schemas.microsoft.com/office/drawing/2014/main" id="{25FCD787-8E37-4CD7-B998-9522AC528620}"/>
              </a:ext>
            </a:extLst>
          </p:cNvPr>
          <p:cNvSpPr>
            <a:spLocks noGrp="1"/>
          </p:cNvSpPr>
          <p:nvPr>
            <p:ph sz="half" idx="14"/>
          </p:nvPr>
        </p:nvSpPr>
        <p:spPr/>
        <p:txBody>
          <a:bodyPr>
            <a:normAutofit fontScale="85000" lnSpcReduction="10000"/>
          </a:bodyPr>
          <a:lstStyle/>
          <a:p>
            <a:r>
              <a:rPr lang="en-US" dirty="0"/>
              <a:t>Develop a disaster plan.</a:t>
            </a:r>
          </a:p>
          <a:p>
            <a:r>
              <a:rPr lang="en-US" dirty="0"/>
              <a:t>Incorporate universal routine screening.</a:t>
            </a:r>
          </a:p>
          <a:p>
            <a:r>
              <a:rPr lang="en-US" dirty="0"/>
              <a:t>Apply culturally responsive principles.</a:t>
            </a:r>
          </a:p>
          <a:p>
            <a:r>
              <a:rPr lang="en-US" dirty="0"/>
              <a:t>Use science-based knowledge.</a:t>
            </a:r>
          </a:p>
          <a:p>
            <a:r>
              <a:rPr lang="en-US" dirty="0"/>
              <a:t>Create a peer-support environment.</a:t>
            </a:r>
          </a:p>
          <a:p>
            <a:r>
              <a:rPr lang="en-US" dirty="0"/>
              <a:t>Obtain ongoing feedback and evaluations.</a:t>
            </a:r>
          </a:p>
          <a:p>
            <a:r>
              <a:rPr lang="en-US" dirty="0"/>
              <a:t>Change the environment to increase safety.</a:t>
            </a:r>
          </a:p>
          <a:p>
            <a:r>
              <a:rPr lang="en-US" dirty="0"/>
              <a:t>Develop trauma-informed collaborations.</a:t>
            </a:r>
          </a:p>
        </p:txBody>
      </p:sp>
      <p:sp>
        <p:nvSpPr>
          <p:cNvPr id="5" name="Slide Number Placeholder 4">
            <a:extLst>
              <a:ext uri="{FF2B5EF4-FFF2-40B4-BE49-F238E27FC236}">
                <a16:creationId xmlns:a16="http://schemas.microsoft.com/office/drawing/2014/main" id="{C03B9995-0F55-4C35-9AE4-2F83FBD8BE22}"/>
              </a:ext>
            </a:extLst>
          </p:cNvPr>
          <p:cNvSpPr>
            <a:spLocks noGrp="1"/>
          </p:cNvSpPr>
          <p:nvPr>
            <p:ph type="sldNum" sz="quarter" idx="4"/>
          </p:nvPr>
        </p:nvSpPr>
        <p:spPr/>
        <p:txBody>
          <a:bodyPr/>
          <a:lstStyle/>
          <a:p>
            <a:fld id="{89CE2B40-8763-45E4-9758-579B0FB876D0}" type="slidenum">
              <a:rPr lang="en-US" smtClean="0"/>
              <a:pPr/>
              <a:t>58</a:t>
            </a:fld>
            <a:endParaRPr lang="en-US" dirty="0"/>
          </a:p>
        </p:txBody>
      </p:sp>
      <p:sp>
        <p:nvSpPr>
          <p:cNvPr id="7" name="Content Placeholder 6">
            <a:extLst>
              <a:ext uri="{FF2B5EF4-FFF2-40B4-BE49-F238E27FC236}">
                <a16:creationId xmlns:a16="http://schemas.microsoft.com/office/drawing/2014/main" id="{4967A119-487D-4D9B-A522-21C28CF3A902}"/>
              </a:ext>
            </a:extLst>
          </p:cNvPr>
          <p:cNvSpPr>
            <a:spLocks noGrp="1"/>
          </p:cNvSpPr>
          <p:nvPr>
            <p:ph sz="quarter" idx="4294967295"/>
          </p:nvPr>
        </p:nvSpPr>
        <p:spPr>
          <a:xfrm>
            <a:off x="3465681" y="6240849"/>
            <a:ext cx="4231370" cy="365125"/>
          </a:xfrm>
        </p:spPr>
        <p:txBody>
          <a:bodyPr>
            <a:normAutofit fontScale="40000" lnSpcReduction="20000"/>
          </a:bodyPr>
          <a:lstStyle/>
          <a:p>
            <a:pPr marL="0" indent="0">
              <a:buNone/>
            </a:pPr>
            <a:r>
              <a:rPr lang="en-US" dirty="0">
                <a:hlinkClick r:id="rId2"/>
              </a:rPr>
              <a:t>store.samhsa.gov</a:t>
            </a:r>
            <a:r>
              <a:rPr lang="en-US">
                <a:hlinkClick r:id="rId2"/>
              </a:rPr>
              <a:t>/sites/default/files/d7/priv/sma14-4816.pdf</a:t>
            </a:r>
            <a:endParaRPr lang="en-US"/>
          </a:p>
          <a:p>
            <a:endParaRPr lang="en-US" dirty="0"/>
          </a:p>
        </p:txBody>
      </p:sp>
    </p:spTree>
    <p:extLst>
      <p:ext uri="{BB962C8B-B14F-4D97-AF65-F5344CB8AC3E}">
        <p14:creationId xmlns:p14="http://schemas.microsoft.com/office/powerpoint/2010/main" val="31071250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CB0F-2B71-454C-AED1-4F8AA9FFBE95}"/>
              </a:ext>
            </a:extLst>
          </p:cNvPr>
          <p:cNvSpPr>
            <a:spLocks noGrp="1"/>
          </p:cNvSpPr>
          <p:nvPr>
            <p:ph type="title"/>
          </p:nvPr>
        </p:nvSpPr>
        <p:spPr/>
        <p:txBody>
          <a:bodyPr/>
          <a:lstStyle/>
          <a:p>
            <a:r>
              <a:rPr lang="en-US" dirty="0"/>
              <a:t>Screening and Assessment</a:t>
            </a:r>
          </a:p>
        </p:txBody>
      </p:sp>
      <p:sp>
        <p:nvSpPr>
          <p:cNvPr id="4" name="Slide Number Placeholder 3">
            <a:extLst>
              <a:ext uri="{FF2B5EF4-FFF2-40B4-BE49-F238E27FC236}">
                <a16:creationId xmlns:a16="http://schemas.microsoft.com/office/drawing/2014/main" id="{E1D7D6AD-E803-EB49-B44B-A09EC208FBB9}"/>
              </a:ext>
            </a:extLst>
          </p:cNvPr>
          <p:cNvSpPr>
            <a:spLocks noGrp="1"/>
          </p:cNvSpPr>
          <p:nvPr>
            <p:ph type="sldNum" sz="quarter" idx="4"/>
          </p:nvPr>
        </p:nvSpPr>
        <p:spPr/>
        <p:txBody>
          <a:bodyPr/>
          <a:lstStyle/>
          <a:p>
            <a:fld id="{89CE2B40-8763-45E4-9758-579B0FB876D0}" type="slidenum">
              <a:rPr lang="en-US" smtClean="0"/>
              <a:pPr/>
              <a:t>59</a:t>
            </a:fld>
            <a:endParaRPr lang="en-US" dirty="0"/>
          </a:p>
        </p:txBody>
      </p:sp>
    </p:spTree>
    <p:extLst>
      <p:ext uri="{BB962C8B-B14F-4D97-AF65-F5344CB8AC3E}">
        <p14:creationId xmlns:p14="http://schemas.microsoft.com/office/powerpoint/2010/main" val="395405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AEFE341-D3C2-F791-5C2E-C772F96D5723}"/>
              </a:ext>
            </a:extLst>
          </p:cNvPr>
          <p:cNvSpPr>
            <a:spLocks noGrp="1"/>
          </p:cNvSpPr>
          <p:nvPr>
            <p:ph type="title"/>
          </p:nvPr>
        </p:nvSpPr>
        <p:spPr>
          <a:xfrm>
            <a:off x="609600" y="145760"/>
            <a:ext cx="10972800" cy="947680"/>
          </a:xfrm>
        </p:spPr>
        <p:txBody>
          <a:bodyPr/>
          <a:lstStyle/>
          <a:p>
            <a:r>
              <a:rPr lang="en-US" dirty="0">
                <a:cs typeface="Calibri"/>
              </a:rPr>
              <a:t>Human Stress Response</a:t>
            </a:r>
            <a:endParaRPr lang="en-US" dirty="0"/>
          </a:p>
        </p:txBody>
      </p:sp>
      <p:sp>
        <p:nvSpPr>
          <p:cNvPr id="6" name="Slide Number Placeholder 5"/>
          <p:cNvSpPr>
            <a:spLocks noGrp="1"/>
          </p:cNvSpPr>
          <p:nvPr>
            <p:ph type="sldNum" sz="quarter" idx="4"/>
          </p:nvPr>
        </p:nvSpPr>
        <p:spPr>
          <a:xfrm>
            <a:off x="614015" y="6240850"/>
            <a:ext cx="560268" cy="365125"/>
          </a:xfrm>
        </p:spPr>
        <p:txBody>
          <a:bodyPr anchor="ctr">
            <a:normAutofit/>
          </a:bodyPr>
          <a:lstStyle/>
          <a:p>
            <a:pPr>
              <a:spcAft>
                <a:spcPts val="600"/>
              </a:spcAft>
            </a:pPr>
            <a:fld id="{6F42FDE4-A7DD-41A7-A0A6-9B649FB43336}" type="slidenum">
              <a:rPr kumimoji="0" lang="en-US" smtClean="0"/>
              <a:pPr>
                <a:spcAft>
                  <a:spcPts val="600"/>
                </a:spcAft>
              </a:pPr>
              <a:t>6</a:t>
            </a:fld>
            <a:endParaRPr kumimoji="0" lang="en-US" dirty="0"/>
          </a:p>
        </p:txBody>
      </p:sp>
      <p:graphicFrame>
        <p:nvGraphicFramePr>
          <p:cNvPr id="5" name="Diagram 4"/>
          <p:cNvGraphicFramePr/>
          <p:nvPr>
            <p:extLst>
              <p:ext uri="{D42A27DB-BD31-4B8C-83A1-F6EECF244321}">
                <p14:modId xmlns:p14="http://schemas.microsoft.com/office/powerpoint/2010/main" val="2665064488"/>
              </p:ext>
            </p:extLst>
          </p:nvPr>
        </p:nvGraphicFramePr>
        <p:xfrm>
          <a:off x="609600" y="1219201"/>
          <a:ext cx="10972800" cy="4610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78405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9647A-2D9C-42DB-B9C0-97C20B5197EC}"/>
              </a:ext>
            </a:extLst>
          </p:cNvPr>
          <p:cNvSpPr>
            <a:spLocks noGrp="1"/>
          </p:cNvSpPr>
          <p:nvPr>
            <p:ph type="title"/>
          </p:nvPr>
        </p:nvSpPr>
        <p:spPr/>
        <p:txBody>
          <a:bodyPr/>
          <a:lstStyle/>
          <a:p>
            <a:r>
              <a:rPr lang="en-US" dirty="0"/>
              <a:t>Identifying Trauma</a:t>
            </a:r>
          </a:p>
        </p:txBody>
      </p:sp>
      <p:graphicFrame>
        <p:nvGraphicFramePr>
          <p:cNvPr id="6" name="Content Placeholder 5">
            <a:extLst>
              <a:ext uri="{FF2B5EF4-FFF2-40B4-BE49-F238E27FC236}">
                <a16:creationId xmlns:a16="http://schemas.microsoft.com/office/drawing/2014/main" id="{E433A496-D260-4BA5-AC88-F884B2C6F1FE}"/>
              </a:ext>
            </a:extLst>
          </p:cNvPr>
          <p:cNvGraphicFramePr>
            <a:graphicFrameLocks noGrp="1"/>
          </p:cNvGraphicFramePr>
          <p:nvPr>
            <p:ph idx="1"/>
            <p:extLst>
              <p:ext uri="{D42A27DB-BD31-4B8C-83A1-F6EECF244321}">
                <p14:modId xmlns:p14="http://schemas.microsoft.com/office/powerpoint/2010/main" val="1586977260"/>
              </p:ext>
            </p:extLst>
          </p:nvPr>
        </p:nvGraphicFramePr>
        <p:xfrm>
          <a:off x="609600" y="1219200"/>
          <a:ext cx="10972800" cy="461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CA033C3A-FE71-4586-A3C6-CD924C49428C}"/>
              </a:ext>
            </a:extLst>
          </p:cNvPr>
          <p:cNvSpPr>
            <a:spLocks noGrp="1"/>
          </p:cNvSpPr>
          <p:nvPr>
            <p:ph type="sldNum" sz="quarter" idx="4"/>
          </p:nvPr>
        </p:nvSpPr>
        <p:spPr/>
        <p:txBody>
          <a:bodyPr/>
          <a:lstStyle/>
          <a:p>
            <a:fld id="{89CE2B40-8763-45E4-9758-579B0FB876D0}" type="slidenum">
              <a:rPr lang="en-US" smtClean="0"/>
              <a:pPr/>
              <a:t>60</a:t>
            </a:fld>
            <a:endParaRPr lang="en-US" dirty="0"/>
          </a:p>
        </p:txBody>
      </p:sp>
    </p:spTree>
    <p:extLst>
      <p:ext uri="{BB962C8B-B14F-4D97-AF65-F5344CB8AC3E}">
        <p14:creationId xmlns:p14="http://schemas.microsoft.com/office/powerpoint/2010/main" val="14525866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7D01D-BF3F-D5AA-B7A2-3C20B28A4F7E}"/>
              </a:ext>
            </a:extLst>
          </p:cNvPr>
          <p:cNvSpPr>
            <a:spLocks noGrp="1"/>
          </p:cNvSpPr>
          <p:nvPr>
            <p:ph type="title"/>
          </p:nvPr>
        </p:nvSpPr>
        <p:spPr/>
        <p:txBody>
          <a:bodyPr/>
          <a:lstStyle/>
          <a:p>
            <a:r>
              <a:rPr lang="en-US" dirty="0"/>
              <a:t>National Child Traumatic Stress Network Recommendations for Co-Occurring Traumatic Stress and Substance Use</a:t>
            </a:r>
          </a:p>
        </p:txBody>
      </p:sp>
      <p:sp>
        <p:nvSpPr>
          <p:cNvPr id="3" name="Content Placeholder 2">
            <a:extLst>
              <a:ext uri="{FF2B5EF4-FFF2-40B4-BE49-F238E27FC236}">
                <a16:creationId xmlns:a16="http://schemas.microsoft.com/office/drawing/2014/main" id="{F9CA6DC2-0979-6DF7-60C2-22B5474B176C}"/>
              </a:ext>
            </a:extLst>
          </p:cNvPr>
          <p:cNvSpPr>
            <a:spLocks noGrp="1"/>
          </p:cNvSpPr>
          <p:nvPr>
            <p:ph sz="half" idx="1"/>
          </p:nvPr>
        </p:nvSpPr>
        <p:spPr/>
        <p:txBody>
          <a:bodyPr>
            <a:normAutofit fontScale="92500" lnSpcReduction="10000"/>
          </a:bodyPr>
          <a:lstStyle/>
          <a:p>
            <a:r>
              <a:rPr lang="en-US" dirty="0"/>
              <a:t>Include assessments of substance use and traumatic stress as part of routine screening and assessment procedures.</a:t>
            </a:r>
          </a:p>
          <a:p>
            <a:r>
              <a:rPr lang="en-US" dirty="0"/>
              <a:t>Provide youth and families with more intense treatment options to address the magnitude of difficulties experienced.</a:t>
            </a:r>
          </a:p>
          <a:p>
            <a:r>
              <a:rPr lang="en-US" dirty="0"/>
              <a:t>Emphasize management and reduction of substance use and PTSD symptoms early in the recovery process.</a:t>
            </a:r>
          </a:p>
        </p:txBody>
      </p:sp>
      <p:sp>
        <p:nvSpPr>
          <p:cNvPr id="4" name="Content Placeholder 3">
            <a:extLst>
              <a:ext uri="{FF2B5EF4-FFF2-40B4-BE49-F238E27FC236}">
                <a16:creationId xmlns:a16="http://schemas.microsoft.com/office/drawing/2014/main" id="{F754ABF8-B201-30AB-B2BC-FBB8C7AC276F}"/>
              </a:ext>
            </a:extLst>
          </p:cNvPr>
          <p:cNvSpPr>
            <a:spLocks noGrp="1"/>
          </p:cNvSpPr>
          <p:nvPr>
            <p:ph sz="half" idx="14"/>
          </p:nvPr>
        </p:nvSpPr>
        <p:spPr/>
        <p:txBody>
          <a:bodyPr/>
          <a:lstStyle/>
          <a:p>
            <a:r>
              <a:rPr lang="en-US" dirty="0"/>
              <a:t>Start relapse prevention efforts early in treatment (target both substance use and trauma-related cues).</a:t>
            </a:r>
          </a:p>
          <a:p>
            <a:r>
              <a:rPr lang="en-US" dirty="0"/>
              <a:t>Establish a therapeutic relationship that is consistent, trusting, and collaborative.</a:t>
            </a:r>
          </a:p>
          <a:p>
            <a:r>
              <a:rPr lang="en-US" dirty="0"/>
              <a:t>Focus on stress management skills such as relaxation and positive self-talk.</a:t>
            </a:r>
          </a:p>
        </p:txBody>
      </p:sp>
      <p:sp>
        <p:nvSpPr>
          <p:cNvPr id="5" name="Slide Number Placeholder 4">
            <a:extLst>
              <a:ext uri="{FF2B5EF4-FFF2-40B4-BE49-F238E27FC236}">
                <a16:creationId xmlns:a16="http://schemas.microsoft.com/office/drawing/2014/main" id="{25F04BAD-D6B2-94B4-9350-3C93661AE83E}"/>
              </a:ext>
            </a:extLst>
          </p:cNvPr>
          <p:cNvSpPr>
            <a:spLocks noGrp="1"/>
          </p:cNvSpPr>
          <p:nvPr>
            <p:ph type="sldNum" sz="quarter" idx="4"/>
          </p:nvPr>
        </p:nvSpPr>
        <p:spPr/>
        <p:txBody>
          <a:bodyPr/>
          <a:lstStyle/>
          <a:p>
            <a:fld id="{89CE2B40-8763-45E4-9758-579B0FB876D0}" type="slidenum">
              <a:rPr lang="en-US" smtClean="0"/>
              <a:pPr/>
              <a:t>61</a:t>
            </a:fld>
            <a:endParaRPr lang="en-US" dirty="0"/>
          </a:p>
        </p:txBody>
      </p:sp>
      <p:sp>
        <p:nvSpPr>
          <p:cNvPr id="7" name="Content Placeholder 5">
            <a:extLst>
              <a:ext uri="{FF2B5EF4-FFF2-40B4-BE49-F238E27FC236}">
                <a16:creationId xmlns:a16="http://schemas.microsoft.com/office/drawing/2014/main" id="{E35605F3-8369-4E7D-B0FE-A0A221DC3417}"/>
              </a:ext>
            </a:extLst>
          </p:cNvPr>
          <p:cNvSpPr txBox="1">
            <a:spLocks/>
          </p:cNvSpPr>
          <p:nvPr/>
        </p:nvSpPr>
        <p:spPr>
          <a:xfrm>
            <a:off x="3567276" y="6240849"/>
            <a:ext cx="4231370" cy="365125"/>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The National Child Traumatic Stress Network. (2008). Understanding the links between adolescent trauma and substance abuse. Retrieved from </a:t>
            </a:r>
            <a:r>
              <a:rPr lang="en-US" dirty="0">
                <a:hlinkClick r:id="rId2"/>
              </a:rPr>
              <a:t>NCTSN.org</a:t>
            </a:r>
            <a:r>
              <a:rPr lang="en-US" dirty="0"/>
              <a:t>.</a:t>
            </a:r>
          </a:p>
        </p:txBody>
      </p:sp>
    </p:spTree>
    <p:extLst>
      <p:ext uri="{BB962C8B-B14F-4D97-AF65-F5344CB8AC3E}">
        <p14:creationId xmlns:p14="http://schemas.microsoft.com/office/powerpoint/2010/main" val="40611492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7D01D-BF3F-D5AA-B7A2-3C20B28A4F7E}"/>
              </a:ext>
            </a:extLst>
          </p:cNvPr>
          <p:cNvSpPr>
            <a:spLocks noGrp="1"/>
          </p:cNvSpPr>
          <p:nvPr>
            <p:ph type="title"/>
          </p:nvPr>
        </p:nvSpPr>
        <p:spPr/>
        <p:txBody>
          <a:bodyPr/>
          <a:lstStyle/>
          <a:p>
            <a:r>
              <a:rPr lang="en-US" dirty="0"/>
              <a:t>National Child Traumatic Stress Network Recommendations for Co-Occurring Traumatic Stress and Substance Use, cont.</a:t>
            </a:r>
          </a:p>
        </p:txBody>
      </p:sp>
      <p:sp>
        <p:nvSpPr>
          <p:cNvPr id="3" name="Content Placeholder 2">
            <a:extLst>
              <a:ext uri="{FF2B5EF4-FFF2-40B4-BE49-F238E27FC236}">
                <a16:creationId xmlns:a16="http://schemas.microsoft.com/office/drawing/2014/main" id="{F9CA6DC2-0979-6DF7-60C2-22B5474B176C}"/>
              </a:ext>
            </a:extLst>
          </p:cNvPr>
          <p:cNvSpPr>
            <a:spLocks noGrp="1"/>
          </p:cNvSpPr>
          <p:nvPr>
            <p:ph sz="half" idx="1"/>
          </p:nvPr>
        </p:nvSpPr>
        <p:spPr/>
        <p:txBody>
          <a:bodyPr>
            <a:normAutofit lnSpcReduction="10000"/>
          </a:bodyPr>
          <a:lstStyle/>
          <a:p>
            <a:r>
              <a:rPr lang="en-US" dirty="0"/>
              <a:t>Help clients develop emotional regulation skills such as the identification, expression, and modulation of negative effect.</a:t>
            </a:r>
          </a:p>
          <a:p>
            <a:r>
              <a:rPr lang="en-US" dirty="0"/>
              <a:t>Incorporate cognitive restructuring techniques such as recognizing, challenging, and correcting negative cognitions.</a:t>
            </a:r>
          </a:p>
          <a:p>
            <a:r>
              <a:rPr lang="en-US" dirty="0"/>
              <a:t>Provide social skills training and consider referral to adolescent self-help groups as needed.</a:t>
            </a:r>
          </a:p>
        </p:txBody>
      </p:sp>
      <p:sp>
        <p:nvSpPr>
          <p:cNvPr id="4" name="Content Placeholder 3">
            <a:extLst>
              <a:ext uri="{FF2B5EF4-FFF2-40B4-BE49-F238E27FC236}">
                <a16:creationId xmlns:a16="http://schemas.microsoft.com/office/drawing/2014/main" id="{F754ABF8-B201-30AB-B2BC-FBB8C7AC276F}"/>
              </a:ext>
            </a:extLst>
          </p:cNvPr>
          <p:cNvSpPr>
            <a:spLocks noGrp="1"/>
          </p:cNvSpPr>
          <p:nvPr>
            <p:ph sz="half" idx="14"/>
          </p:nvPr>
        </p:nvSpPr>
        <p:spPr/>
        <p:txBody>
          <a:bodyPr>
            <a:normAutofit lnSpcReduction="10000"/>
          </a:bodyPr>
          <a:lstStyle/>
          <a:p>
            <a:r>
              <a:rPr lang="en-US" dirty="0"/>
              <a:t>Provide psychoeducation for both youth and their families about trauma and substance use.</a:t>
            </a:r>
          </a:p>
          <a:p>
            <a:r>
              <a:rPr lang="en-US" dirty="0"/>
              <a:t>Encourage parental involvement in treatment with the goal of increasing parenting skills, communication, and conflict resolution.</a:t>
            </a:r>
          </a:p>
          <a:p>
            <a:r>
              <a:rPr lang="en-US" dirty="0"/>
              <a:t>Make use of school-based treatment programs to reach </a:t>
            </a:r>
            <a:br>
              <a:rPr lang="en-US" dirty="0"/>
            </a:br>
            <a:r>
              <a:rPr lang="en-US" dirty="0"/>
              <a:t>at-risk youth.</a:t>
            </a:r>
          </a:p>
        </p:txBody>
      </p:sp>
      <p:sp>
        <p:nvSpPr>
          <p:cNvPr id="5" name="Slide Number Placeholder 4">
            <a:extLst>
              <a:ext uri="{FF2B5EF4-FFF2-40B4-BE49-F238E27FC236}">
                <a16:creationId xmlns:a16="http://schemas.microsoft.com/office/drawing/2014/main" id="{25F04BAD-D6B2-94B4-9350-3C93661AE83E}"/>
              </a:ext>
            </a:extLst>
          </p:cNvPr>
          <p:cNvSpPr>
            <a:spLocks noGrp="1"/>
          </p:cNvSpPr>
          <p:nvPr>
            <p:ph type="sldNum" sz="quarter" idx="4"/>
          </p:nvPr>
        </p:nvSpPr>
        <p:spPr/>
        <p:txBody>
          <a:bodyPr/>
          <a:lstStyle/>
          <a:p>
            <a:fld id="{89CE2B40-8763-45E4-9758-579B0FB876D0}" type="slidenum">
              <a:rPr lang="en-US" smtClean="0"/>
              <a:pPr/>
              <a:t>62</a:t>
            </a:fld>
            <a:endParaRPr lang="en-US" dirty="0"/>
          </a:p>
        </p:txBody>
      </p:sp>
      <p:sp>
        <p:nvSpPr>
          <p:cNvPr id="6" name="Content Placeholder 5">
            <a:extLst>
              <a:ext uri="{FF2B5EF4-FFF2-40B4-BE49-F238E27FC236}">
                <a16:creationId xmlns:a16="http://schemas.microsoft.com/office/drawing/2014/main" id="{0F275472-D35B-C3AB-FE46-58F6B3228462}"/>
              </a:ext>
            </a:extLst>
          </p:cNvPr>
          <p:cNvSpPr>
            <a:spLocks noGrp="1"/>
          </p:cNvSpPr>
          <p:nvPr>
            <p:ph sz="quarter" idx="4294967295"/>
          </p:nvPr>
        </p:nvSpPr>
        <p:spPr>
          <a:xfrm>
            <a:off x="3567276" y="6240849"/>
            <a:ext cx="4231370" cy="365125"/>
          </a:xfrm>
        </p:spPr>
        <p:txBody>
          <a:bodyPr>
            <a:normAutofit fontScale="32500" lnSpcReduction="20000"/>
          </a:bodyPr>
          <a:lstStyle/>
          <a:p>
            <a:pPr marL="0" indent="0">
              <a:buNone/>
            </a:pPr>
            <a:r>
              <a:rPr lang="en-US" dirty="0"/>
              <a:t>The National Child Traumatic Stress Network. (2008). Understanding the links between adolescent trauma and substance abuse. Retrieved from </a:t>
            </a:r>
            <a:r>
              <a:rPr lang="en-US" dirty="0">
                <a:hlinkClick r:id="rId2"/>
              </a:rPr>
              <a:t>NCTSN.org</a:t>
            </a:r>
            <a:r>
              <a:rPr lang="en-US" dirty="0"/>
              <a:t>.</a:t>
            </a:r>
          </a:p>
        </p:txBody>
      </p:sp>
    </p:spTree>
    <p:extLst>
      <p:ext uri="{BB962C8B-B14F-4D97-AF65-F5344CB8AC3E}">
        <p14:creationId xmlns:p14="http://schemas.microsoft.com/office/powerpoint/2010/main" val="26797686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7B0FF3-91D0-4C3B-A414-DD26644A418B}"/>
              </a:ext>
            </a:extLst>
          </p:cNvPr>
          <p:cNvSpPr>
            <a:spLocks noGrp="1"/>
          </p:cNvSpPr>
          <p:nvPr>
            <p:ph type="title"/>
          </p:nvPr>
        </p:nvSpPr>
        <p:spPr/>
        <p:txBody>
          <a:bodyPr/>
          <a:lstStyle/>
          <a:p>
            <a:r>
              <a:rPr lang="en-US" dirty="0"/>
              <a:t>Domains To Include for Trauma Screenings</a:t>
            </a:r>
          </a:p>
        </p:txBody>
      </p:sp>
      <p:sp>
        <p:nvSpPr>
          <p:cNvPr id="7" name="Content Placeholder 6">
            <a:extLst>
              <a:ext uri="{FF2B5EF4-FFF2-40B4-BE49-F238E27FC236}">
                <a16:creationId xmlns:a16="http://schemas.microsoft.com/office/drawing/2014/main" id="{BD0AF18E-77BD-42F2-A2A9-04AAC612A18D}"/>
              </a:ext>
            </a:extLst>
          </p:cNvPr>
          <p:cNvSpPr>
            <a:spLocks noGrp="1"/>
          </p:cNvSpPr>
          <p:nvPr>
            <p:ph sz="half" idx="1"/>
          </p:nvPr>
        </p:nvSpPr>
        <p:spPr/>
        <p:txBody>
          <a:bodyPr>
            <a:normAutofit/>
          </a:bodyPr>
          <a:lstStyle/>
          <a:p>
            <a:r>
              <a:rPr lang="en-US" dirty="0"/>
              <a:t>Trauma-related symptoms</a:t>
            </a:r>
          </a:p>
          <a:p>
            <a:r>
              <a:rPr lang="en-US" dirty="0"/>
              <a:t>Depressive/dissociative symptoms, sleep disturbances, intrusive experiences</a:t>
            </a:r>
          </a:p>
          <a:p>
            <a:r>
              <a:rPr lang="en-US" dirty="0"/>
              <a:t>Past and current mental health diagnoses</a:t>
            </a:r>
          </a:p>
          <a:p>
            <a:r>
              <a:rPr lang="en-US" dirty="0"/>
              <a:t>Severity or characteristics of a specific trauma type (IPV, ACE, combat)</a:t>
            </a:r>
          </a:p>
        </p:txBody>
      </p:sp>
      <p:sp>
        <p:nvSpPr>
          <p:cNvPr id="9" name="Content Placeholder 8">
            <a:extLst>
              <a:ext uri="{FF2B5EF4-FFF2-40B4-BE49-F238E27FC236}">
                <a16:creationId xmlns:a16="http://schemas.microsoft.com/office/drawing/2014/main" id="{0A78413F-6E79-4045-A376-6191741B534C}"/>
              </a:ext>
            </a:extLst>
          </p:cNvPr>
          <p:cNvSpPr>
            <a:spLocks noGrp="1"/>
          </p:cNvSpPr>
          <p:nvPr>
            <p:ph sz="half" idx="14"/>
          </p:nvPr>
        </p:nvSpPr>
        <p:spPr/>
        <p:txBody>
          <a:bodyPr>
            <a:normAutofit/>
          </a:bodyPr>
          <a:lstStyle/>
          <a:p>
            <a:r>
              <a:rPr lang="en-US" dirty="0"/>
              <a:t>Substance use</a:t>
            </a:r>
          </a:p>
          <a:p>
            <a:r>
              <a:rPr lang="en-US" dirty="0"/>
              <a:t>Social supports and coping skills</a:t>
            </a:r>
          </a:p>
          <a:p>
            <a:r>
              <a:rPr lang="en-US" dirty="0"/>
              <a:t>Availability of resources</a:t>
            </a:r>
          </a:p>
          <a:p>
            <a:r>
              <a:rPr lang="en-US" dirty="0"/>
              <a:t>Risks for self-harm, suicide, and violence</a:t>
            </a:r>
          </a:p>
          <a:p>
            <a:r>
              <a:rPr lang="en-US" dirty="0"/>
              <a:t>Physical health screenings</a:t>
            </a:r>
          </a:p>
        </p:txBody>
      </p:sp>
      <p:sp>
        <p:nvSpPr>
          <p:cNvPr id="5" name="Slide Number Placeholder 4">
            <a:extLst>
              <a:ext uri="{FF2B5EF4-FFF2-40B4-BE49-F238E27FC236}">
                <a16:creationId xmlns:a16="http://schemas.microsoft.com/office/drawing/2014/main" id="{1E647A84-B4CE-4CB1-9134-004FCDDC0EE1}"/>
              </a:ext>
            </a:extLst>
          </p:cNvPr>
          <p:cNvSpPr>
            <a:spLocks noGrp="1"/>
          </p:cNvSpPr>
          <p:nvPr>
            <p:ph type="sldNum" sz="quarter" idx="4"/>
          </p:nvPr>
        </p:nvSpPr>
        <p:spPr/>
        <p:txBody>
          <a:bodyPr/>
          <a:lstStyle/>
          <a:p>
            <a:fld id="{89CE2B40-8763-45E4-9758-579B0FB876D0}" type="slidenum">
              <a:rPr lang="en-US" smtClean="0"/>
              <a:pPr/>
              <a:t>63</a:t>
            </a:fld>
            <a:endParaRPr lang="en-US" dirty="0"/>
          </a:p>
        </p:txBody>
      </p:sp>
      <p:sp>
        <p:nvSpPr>
          <p:cNvPr id="10" name="Content Placeholder 7">
            <a:extLst>
              <a:ext uri="{FF2B5EF4-FFF2-40B4-BE49-F238E27FC236}">
                <a16:creationId xmlns:a16="http://schemas.microsoft.com/office/drawing/2014/main" id="{9E6270F2-9203-4487-AF0C-DD5AFA67B72B}"/>
              </a:ext>
            </a:extLst>
          </p:cNvPr>
          <p:cNvSpPr txBox="1">
            <a:spLocks/>
          </p:cNvSpPr>
          <p:nvPr/>
        </p:nvSpPr>
        <p:spPr>
          <a:xfrm>
            <a:off x="3142406" y="6148485"/>
            <a:ext cx="4231370" cy="365125"/>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hlinkClick r:id="rId2"/>
              </a:rPr>
              <a:t>store.samhsa.gov</a:t>
            </a:r>
            <a:r>
              <a:rPr lang="en-US">
                <a:hlinkClick r:id="rId2"/>
              </a:rPr>
              <a:t>/sites/default/files/d7/priv/sma14-4816.pdf</a:t>
            </a:r>
            <a:endParaRPr lang="en-US"/>
          </a:p>
        </p:txBody>
      </p:sp>
    </p:spTree>
    <p:extLst>
      <p:ext uri="{BB962C8B-B14F-4D97-AF65-F5344CB8AC3E}">
        <p14:creationId xmlns:p14="http://schemas.microsoft.com/office/powerpoint/2010/main" val="38655065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7B0FF3-91D0-4C3B-A414-DD26644A418B}"/>
              </a:ext>
            </a:extLst>
          </p:cNvPr>
          <p:cNvSpPr>
            <a:spLocks noGrp="1"/>
          </p:cNvSpPr>
          <p:nvPr>
            <p:ph type="title"/>
          </p:nvPr>
        </p:nvSpPr>
        <p:spPr/>
        <p:txBody>
          <a:bodyPr/>
          <a:lstStyle/>
          <a:p>
            <a:r>
              <a:rPr lang="en-US" dirty="0"/>
              <a:t>Considerations During Screening and Assessment</a:t>
            </a:r>
          </a:p>
        </p:txBody>
      </p:sp>
      <p:sp>
        <p:nvSpPr>
          <p:cNvPr id="7" name="Content Placeholder 6">
            <a:extLst>
              <a:ext uri="{FF2B5EF4-FFF2-40B4-BE49-F238E27FC236}">
                <a16:creationId xmlns:a16="http://schemas.microsoft.com/office/drawing/2014/main" id="{BD0AF18E-77BD-42F2-A2A9-04AAC612A18D}"/>
              </a:ext>
            </a:extLst>
          </p:cNvPr>
          <p:cNvSpPr>
            <a:spLocks noGrp="1"/>
          </p:cNvSpPr>
          <p:nvPr>
            <p:ph idx="1"/>
          </p:nvPr>
        </p:nvSpPr>
        <p:spPr/>
        <p:txBody>
          <a:bodyPr>
            <a:normAutofit/>
          </a:bodyPr>
          <a:lstStyle/>
          <a:p>
            <a:r>
              <a:rPr lang="en-US" dirty="0"/>
              <a:t>Ask all clients about trauma history.</a:t>
            </a:r>
          </a:p>
          <a:p>
            <a:r>
              <a:rPr lang="en-US" dirty="0"/>
              <a:t>Use validated instruments for screening and assessment.</a:t>
            </a:r>
          </a:p>
          <a:p>
            <a:r>
              <a:rPr lang="en-US" dirty="0"/>
              <a:t>Screen all clients who have histories of exposure to traumatic events for mental health symptoms and diagnoses.</a:t>
            </a:r>
          </a:p>
          <a:p>
            <a:r>
              <a:rPr lang="en-US" dirty="0"/>
              <a:t>If trauma is identified, screen for suicide risk.</a:t>
            </a:r>
          </a:p>
          <a:p>
            <a:r>
              <a:rPr lang="en-US" dirty="0"/>
              <a:t>Screenings are conducted immediately—delays only occur if the client is under the influence of substances.</a:t>
            </a:r>
          </a:p>
          <a:p>
            <a:r>
              <a:rPr lang="en-US" dirty="0"/>
              <a:t>Recognize clients may not connect past trauma and current behavior patterns, such as substance use or avoidance.</a:t>
            </a:r>
          </a:p>
        </p:txBody>
      </p:sp>
      <p:sp>
        <p:nvSpPr>
          <p:cNvPr id="5" name="Slide Number Placeholder 4">
            <a:extLst>
              <a:ext uri="{FF2B5EF4-FFF2-40B4-BE49-F238E27FC236}">
                <a16:creationId xmlns:a16="http://schemas.microsoft.com/office/drawing/2014/main" id="{1E647A84-B4CE-4CB1-9134-004FCDDC0EE1}"/>
              </a:ext>
            </a:extLst>
          </p:cNvPr>
          <p:cNvSpPr>
            <a:spLocks noGrp="1"/>
          </p:cNvSpPr>
          <p:nvPr>
            <p:ph type="sldNum" sz="quarter" idx="4"/>
          </p:nvPr>
        </p:nvSpPr>
        <p:spPr/>
        <p:txBody>
          <a:bodyPr/>
          <a:lstStyle/>
          <a:p>
            <a:fld id="{89CE2B40-8763-45E4-9758-579B0FB876D0}" type="slidenum">
              <a:rPr lang="en-US" smtClean="0"/>
              <a:pPr/>
              <a:t>64</a:t>
            </a:fld>
            <a:endParaRPr lang="en-US" dirty="0"/>
          </a:p>
        </p:txBody>
      </p:sp>
      <p:sp>
        <p:nvSpPr>
          <p:cNvPr id="9" name="Content Placeholder 7">
            <a:extLst>
              <a:ext uri="{FF2B5EF4-FFF2-40B4-BE49-F238E27FC236}">
                <a16:creationId xmlns:a16="http://schemas.microsoft.com/office/drawing/2014/main" id="{2FE13687-CB54-4978-ACFB-A504D5C7161B}"/>
              </a:ext>
            </a:extLst>
          </p:cNvPr>
          <p:cNvSpPr txBox="1">
            <a:spLocks/>
          </p:cNvSpPr>
          <p:nvPr/>
        </p:nvSpPr>
        <p:spPr>
          <a:xfrm>
            <a:off x="3142406" y="6148485"/>
            <a:ext cx="4231370" cy="365125"/>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hlinkClick r:id="rId2"/>
              </a:rPr>
              <a:t>store.samhsa.gov</a:t>
            </a:r>
            <a:r>
              <a:rPr lang="en-US">
                <a:hlinkClick r:id="rId2"/>
              </a:rPr>
              <a:t>/sites/default/files/d7/priv/sma14-4816.pdf</a:t>
            </a:r>
            <a:endParaRPr lang="en-US"/>
          </a:p>
        </p:txBody>
      </p:sp>
    </p:spTree>
    <p:extLst>
      <p:ext uri="{BB962C8B-B14F-4D97-AF65-F5344CB8AC3E}">
        <p14:creationId xmlns:p14="http://schemas.microsoft.com/office/powerpoint/2010/main" val="39881347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7B0FF3-91D0-4C3B-A414-DD26644A418B}"/>
              </a:ext>
            </a:extLst>
          </p:cNvPr>
          <p:cNvSpPr>
            <a:spLocks noGrp="1"/>
          </p:cNvSpPr>
          <p:nvPr>
            <p:ph type="title"/>
          </p:nvPr>
        </p:nvSpPr>
        <p:spPr/>
        <p:txBody>
          <a:bodyPr/>
          <a:lstStyle/>
          <a:p>
            <a:r>
              <a:rPr lang="en-US" dirty="0"/>
              <a:t>Considerations During Screening and Assessment, cont.</a:t>
            </a:r>
          </a:p>
        </p:txBody>
      </p:sp>
      <p:sp>
        <p:nvSpPr>
          <p:cNvPr id="7" name="Content Placeholder 6">
            <a:extLst>
              <a:ext uri="{FF2B5EF4-FFF2-40B4-BE49-F238E27FC236}">
                <a16:creationId xmlns:a16="http://schemas.microsoft.com/office/drawing/2014/main" id="{BD0AF18E-77BD-42F2-A2A9-04AAC612A18D}"/>
              </a:ext>
            </a:extLst>
          </p:cNvPr>
          <p:cNvSpPr>
            <a:spLocks noGrp="1"/>
          </p:cNvSpPr>
          <p:nvPr>
            <p:ph idx="1"/>
          </p:nvPr>
        </p:nvSpPr>
        <p:spPr/>
        <p:txBody>
          <a:bodyPr>
            <a:normAutofit lnSpcReduction="10000"/>
          </a:bodyPr>
          <a:lstStyle/>
          <a:p>
            <a:r>
              <a:rPr lang="en-US" dirty="0"/>
              <a:t>Screenings are not the same as processing—clients answer questions briefly and avoid details during screenings.</a:t>
            </a:r>
          </a:p>
          <a:p>
            <a:r>
              <a:rPr lang="en-US" dirty="0"/>
              <a:t>Assessment focuses on how trauma symptoms impact current functioning.</a:t>
            </a:r>
          </a:p>
          <a:p>
            <a:r>
              <a:rPr lang="en-US" dirty="0"/>
              <a:t>Consider paper and pencil instruments for screening and assessment, as they are less threatening than a clinical interview.</a:t>
            </a:r>
          </a:p>
          <a:p>
            <a:r>
              <a:rPr lang="en-US" dirty="0"/>
              <a:t>Discuss how the results will be implemented in the treatment plan, including referrals to other resources either during the treatment episode or as part of aftercare.</a:t>
            </a:r>
          </a:p>
          <a:p>
            <a:r>
              <a:rPr lang="en-US" dirty="0"/>
              <a:t>Ensure the client is grounded and safe before leaving. </a:t>
            </a:r>
          </a:p>
        </p:txBody>
      </p:sp>
      <p:sp>
        <p:nvSpPr>
          <p:cNvPr id="5" name="Slide Number Placeholder 4">
            <a:extLst>
              <a:ext uri="{FF2B5EF4-FFF2-40B4-BE49-F238E27FC236}">
                <a16:creationId xmlns:a16="http://schemas.microsoft.com/office/drawing/2014/main" id="{1E647A84-B4CE-4CB1-9134-004FCDDC0EE1}"/>
              </a:ext>
            </a:extLst>
          </p:cNvPr>
          <p:cNvSpPr>
            <a:spLocks noGrp="1"/>
          </p:cNvSpPr>
          <p:nvPr>
            <p:ph type="sldNum" sz="quarter" idx="4"/>
          </p:nvPr>
        </p:nvSpPr>
        <p:spPr/>
        <p:txBody>
          <a:bodyPr/>
          <a:lstStyle/>
          <a:p>
            <a:fld id="{89CE2B40-8763-45E4-9758-579B0FB876D0}" type="slidenum">
              <a:rPr lang="en-US" smtClean="0"/>
              <a:pPr/>
              <a:t>65</a:t>
            </a:fld>
            <a:endParaRPr lang="en-US" dirty="0"/>
          </a:p>
        </p:txBody>
      </p:sp>
      <p:sp>
        <p:nvSpPr>
          <p:cNvPr id="10" name="Content Placeholder 7">
            <a:extLst>
              <a:ext uri="{FF2B5EF4-FFF2-40B4-BE49-F238E27FC236}">
                <a16:creationId xmlns:a16="http://schemas.microsoft.com/office/drawing/2014/main" id="{4C704104-1281-435C-B9C8-A15FF41A7B1A}"/>
              </a:ext>
            </a:extLst>
          </p:cNvPr>
          <p:cNvSpPr txBox="1">
            <a:spLocks/>
          </p:cNvSpPr>
          <p:nvPr/>
        </p:nvSpPr>
        <p:spPr>
          <a:xfrm>
            <a:off x="3142406" y="6148485"/>
            <a:ext cx="4231370" cy="365125"/>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hlinkClick r:id="rId2"/>
              </a:rPr>
              <a:t>store.samhsa.gov</a:t>
            </a:r>
            <a:r>
              <a:rPr lang="en-US">
                <a:hlinkClick r:id="rId2"/>
              </a:rPr>
              <a:t>/sites/default/files/d7/priv/sma14-4816.pdf</a:t>
            </a:r>
            <a:endParaRPr lang="en-US"/>
          </a:p>
        </p:txBody>
      </p:sp>
    </p:spTree>
    <p:extLst>
      <p:ext uri="{BB962C8B-B14F-4D97-AF65-F5344CB8AC3E}">
        <p14:creationId xmlns:p14="http://schemas.microsoft.com/office/powerpoint/2010/main" val="18512185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7B0FF3-91D0-4C3B-A414-DD26644A418B}"/>
              </a:ext>
            </a:extLst>
          </p:cNvPr>
          <p:cNvSpPr>
            <a:spLocks noGrp="1"/>
          </p:cNvSpPr>
          <p:nvPr>
            <p:ph type="title"/>
          </p:nvPr>
        </p:nvSpPr>
        <p:spPr/>
        <p:txBody>
          <a:bodyPr/>
          <a:lstStyle/>
          <a:p>
            <a:r>
              <a:rPr lang="en-US" dirty="0"/>
              <a:t>Cultural Considerations During Screening and Assessment</a:t>
            </a:r>
          </a:p>
        </p:txBody>
      </p:sp>
      <p:sp>
        <p:nvSpPr>
          <p:cNvPr id="7" name="Content Placeholder 6">
            <a:extLst>
              <a:ext uri="{FF2B5EF4-FFF2-40B4-BE49-F238E27FC236}">
                <a16:creationId xmlns:a16="http://schemas.microsoft.com/office/drawing/2014/main" id="{BD0AF18E-77BD-42F2-A2A9-04AAC612A18D}"/>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ea typeface="Calibri"/>
                <a:cs typeface="Calibri"/>
              </a:rPr>
              <a:t>Clinicians recognize that culture impacts:</a:t>
            </a:r>
          </a:p>
          <a:p>
            <a:r>
              <a:rPr lang="en-US" dirty="0">
                <a:ea typeface="Calibri"/>
                <a:cs typeface="Calibri"/>
              </a:rPr>
              <a:t>How trauma(s) are experienced.</a:t>
            </a:r>
            <a:endParaRPr lang="en-US" dirty="0"/>
          </a:p>
          <a:p>
            <a:r>
              <a:rPr lang="en-US" dirty="0">
                <a:ea typeface="Calibri"/>
                <a:cs typeface="Calibri"/>
              </a:rPr>
              <a:t>The meaning assigned to event(s).</a:t>
            </a:r>
          </a:p>
          <a:p>
            <a:r>
              <a:rPr lang="en-US" dirty="0">
                <a:ea typeface="Calibri"/>
                <a:cs typeface="Calibri"/>
              </a:rPr>
              <a:t>How trauma-related symptoms are expressed, such as distress, emotion levels, avoidant behaviors.</a:t>
            </a:r>
          </a:p>
          <a:p>
            <a:r>
              <a:rPr lang="en-US" dirty="0">
                <a:ea typeface="Calibri"/>
                <a:cs typeface="Calibri"/>
              </a:rPr>
              <a:t>Willingness to discuss distress or trauma and sense of safety during discussion.</a:t>
            </a:r>
          </a:p>
          <a:p>
            <a:r>
              <a:rPr lang="en-US" dirty="0">
                <a:ea typeface="Calibri"/>
                <a:cs typeface="Calibri"/>
              </a:rPr>
              <a:t>Whether behaviors, emotions, or thoughts are typical.</a:t>
            </a:r>
          </a:p>
          <a:p>
            <a:r>
              <a:rPr lang="en-US" dirty="0">
                <a:ea typeface="Calibri"/>
                <a:cs typeface="Calibri"/>
              </a:rPr>
              <a:t>Willingness to get treatment outside of culture.</a:t>
            </a:r>
          </a:p>
          <a:p>
            <a:r>
              <a:rPr lang="en-US" dirty="0">
                <a:ea typeface="Calibri"/>
                <a:cs typeface="Calibri"/>
              </a:rPr>
              <a:t>Response to treatment/treatment outcomes.</a:t>
            </a:r>
          </a:p>
        </p:txBody>
      </p:sp>
      <p:sp>
        <p:nvSpPr>
          <p:cNvPr id="5" name="Slide Number Placeholder 4">
            <a:extLst>
              <a:ext uri="{FF2B5EF4-FFF2-40B4-BE49-F238E27FC236}">
                <a16:creationId xmlns:a16="http://schemas.microsoft.com/office/drawing/2014/main" id="{1E647A84-B4CE-4CB1-9134-004FCDDC0EE1}"/>
              </a:ext>
            </a:extLst>
          </p:cNvPr>
          <p:cNvSpPr>
            <a:spLocks noGrp="1"/>
          </p:cNvSpPr>
          <p:nvPr>
            <p:ph type="sldNum" sz="quarter" idx="4"/>
          </p:nvPr>
        </p:nvSpPr>
        <p:spPr/>
        <p:txBody>
          <a:bodyPr/>
          <a:lstStyle/>
          <a:p>
            <a:fld id="{89CE2B40-8763-45E4-9758-579B0FB876D0}" type="slidenum">
              <a:rPr lang="en-US" smtClean="0"/>
              <a:pPr/>
              <a:t>66</a:t>
            </a:fld>
            <a:endParaRPr lang="en-US" dirty="0"/>
          </a:p>
        </p:txBody>
      </p:sp>
      <p:sp>
        <p:nvSpPr>
          <p:cNvPr id="9" name="Content Placeholder 7">
            <a:extLst>
              <a:ext uri="{FF2B5EF4-FFF2-40B4-BE49-F238E27FC236}">
                <a16:creationId xmlns:a16="http://schemas.microsoft.com/office/drawing/2014/main" id="{2A27F72F-D0A4-45C7-9033-B53A92CD425A}"/>
              </a:ext>
            </a:extLst>
          </p:cNvPr>
          <p:cNvSpPr txBox="1">
            <a:spLocks/>
          </p:cNvSpPr>
          <p:nvPr/>
        </p:nvSpPr>
        <p:spPr>
          <a:xfrm>
            <a:off x="3142406" y="6148485"/>
            <a:ext cx="4231370" cy="365125"/>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hlinkClick r:id="rId2"/>
              </a:rPr>
              <a:t>store.samhsa.gov</a:t>
            </a:r>
            <a:r>
              <a:rPr lang="en-US">
                <a:hlinkClick r:id="rId2"/>
              </a:rPr>
              <a:t>/sites/default/files/d7/priv/sma14-4816.pdf</a:t>
            </a:r>
            <a:endParaRPr lang="en-US"/>
          </a:p>
        </p:txBody>
      </p:sp>
    </p:spTree>
    <p:extLst>
      <p:ext uri="{BB962C8B-B14F-4D97-AF65-F5344CB8AC3E}">
        <p14:creationId xmlns:p14="http://schemas.microsoft.com/office/powerpoint/2010/main" val="5130773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7B0FF3-91D0-4C3B-A414-DD26644A418B}"/>
              </a:ext>
            </a:extLst>
          </p:cNvPr>
          <p:cNvSpPr>
            <a:spLocks noGrp="1"/>
          </p:cNvSpPr>
          <p:nvPr>
            <p:ph type="title"/>
          </p:nvPr>
        </p:nvSpPr>
        <p:spPr/>
        <p:txBody>
          <a:bodyPr/>
          <a:lstStyle/>
          <a:p>
            <a:r>
              <a:rPr lang="en-US" dirty="0"/>
              <a:t>Culture: Cross-Cutting Factors</a:t>
            </a:r>
          </a:p>
        </p:txBody>
      </p:sp>
      <p:sp>
        <p:nvSpPr>
          <p:cNvPr id="2" name="Content Placeholder 1">
            <a:extLst>
              <a:ext uri="{FF2B5EF4-FFF2-40B4-BE49-F238E27FC236}">
                <a16:creationId xmlns:a16="http://schemas.microsoft.com/office/drawing/2014/main" id="{0A3EB003-CBFE-4BD8-A4A4-365C181220A4}"/>
              </a:ext>
            </a:extLst>
          </p:cNvPr>
          <p:cNvSpPr>
            <a:spLocks noGrp="1"/>
          </p:cNvSpPr>
          <p:nvPr>
            <p:ph sz="half" idx="1"/>
          </p:nvPr>
        </p:nvSpPr>
        <p:spPr/>
        <p:txBody>
          <a:bodyPr/>
          <a:lstStyle/>
          <a:p>
            <a:r>
              <a:rPr lang="en-US" dirty="0"/>
              <a:t>Religion &amp; Spirituality</a:t>
            </a:r>
          </a:p>
          <a:p>
            <a:r>
              <a:rPr lang="en-US" dirty="0"/>
              <a:t>Language &amp; Styles of Communication</a:t>
            </a:r>
          </a:p>
          <a:p>
            <a:r>
              <a:rPr lang="en-US" dirty="0"/>
              <a:t>Geographic Location</a:t>
            </a:r>
          </a:p>
          <a:p>
            <a:r>
              <a:rPr lang="en-US" dirty="0"/>
              <a:t>Worldview, Values, &amp; Traditions</a:t>
            </a:r>
          </a:p>
          <a:p>
            <a:r>
              <a:rPr lang="en-US" dirty="0"/>
              <a:t>Family &amp; Kinship</a:t>
            </a:r>
          </a:p>
          <a:p>
            <a:r>
              <a:rPr lang="en-US" dirty="0"/>
              <a:t>Gender Roles &amp; Sexuality</a:t>
            </a:r>
          </a:p>
        </p:txBody>
      </p:sp>
      <p:sp>
        <p:nvSpPr>
          <p:cNvPr id="3" name="Content Placeholder 2">
            <a:extLst>
              <a:ext uri="{FF2B5EF4-FFF2-40B4-BE49-F238E27FC236}">
                <a16:creationId xmlns:a16="http://schemas.microsoft.com/office/drawing/2014/main" id="{2198ABFF-B5C1-449E-9BFB-D06681EA0F6F}"/>
              </a:ext>
            </a:extLst>
          </p:cNvPr>
          <p:cNvSpPr>
            <a:spLocks noGrp="1"/>
          </p:cNvSpPr>
          <p:nvPr>
            <p:ph sz="half" idx="14"/>
          </p:nvPr>
        </p:nvSpPr>
        <p:spPr/>
        <p:txBody>
          <a:bodyPr/>
          <a:lstStyle/>
          <a:p>
            <a:r>
              <a:rPr lang="en-US" dirty="0"/>
              <a:t>Socio-Economic Status &amp; Education</a:t>
            </a:r>
          </a:p>
          <a:p>
            <a:r>
              <a:rPr lang="en-US" dirty="0"/>
              <a:t>Immigration &amp; Migration History &amp; Patterns</a:t>
            </a:r>
          </a:p>
          <a:p>
            <a:r>
              <a:rPr lang="en-US" dirty="0"/>
              <a:t>Cultural Identity and Degree of Acculturation</a:t>
            </a:r>
          </a:p>
          <a:p>
            <a:r>
              <a:rPr lang="en-US" dirty="0"/>
              <a:t>Heritage &amp; History</a:t>
            </a:r>
          </a:p>
          <a:p>
            <a:r>
              <a:rPr lang="en-US" dirty="0"/>
              <a:t>Perspectives on Health, Illness, &amp; Healing Practices</a:t>
            </a:r>
          </a:p>
        </p:txBody>
      </p:sp>
      <p:sp>
        <p:nvSpPr>
          <p:cNvPr id="5" name="Slide Number Placeholder 4">
            <a:extLst>
              <a:ext uri="{FF2B5EF4-FFF2-40B4-BE49-F238E27FC236}">
                <a16:creationId xmlns:a16="http://schemas.microsoft.com/office/drawing/2014/main" id="{1E647A84-B4CE-4CB1-9134-004FCDDC0EE1}"/>
              </a:ext>
            </a:extLst>
          </p:cNvPr>
          <p:cNvSpPr>
            <a:spLocks noGrp="1"/>
          </p:cNvSpPr>
          <p:nvPr>
            <p:ph type="sldNum" sz="quarter" idx="4"/>
          </p:nvPr>
        </p:nvSpPr>
        <p:spPr/>
        <p:txBody>
          <a:bodyPr/>
          <a:lstStyle/>
          <a:p>
            <a:fld id="{89CE2B40-8763-45E4-9758-579B0FB876D0}" type="slidenum">
              <a:rPr lang="en-US" smtClean="0"/>
              <a:pPr/>
              <a:t>67</a:t>
            </a:fld>
            <a:endParaRPr lang="en-US" dirty="0"/>
          </a:p>
        </p:txBody>
      </p:sp>
      <p:sp>
        <p:nvSpPr>
          <p:cNvPr id="8" name="Content Placeholder 7">
            <a:extLst>
              <a:ext uri="{FF2B5EF4-FFF2-40B4-BE49-F238E27FC236}">
                <a16:creationId xmlns:a16="http://schemas.microsoft.com/office/drawing/2014/main" id="{E3CC25E3-C635-4082-9130-D603CFE83F1B}"/>
              </a:ext>
            </a:extLst>
          </p:cNvPr>
          <p:cNvSpPr>
            <a:spLocks noGrp="1"/>
          </p:cNvSpPr>
          <p:nvPr>
            <p:ph sz="quarter" idx="4294967295"/>
          </p:nvPr>
        </p:nvSpPr>
        <p:spPr>
          <a:xfrm>
            <a:off x="3142406" y="6148485"/>
            <a:ext cx="4231370" cy="365125"/>
          </a:xfrm>
        </p:spPr>
        <p:txBody>
          <a:bodyPr>
            <a:normAutofit fontScale="40000" lnSpcReduction="20000"/>
          </a:bodyPr>
          <a:lstStyle/>
          <a:p>
            <a:pPr marL="0" indent="0">
              <a:buNone/>
            </a:pPr>
            <a:r>
              <a:rPr lang="en-US" dirty="0">
                <a:hlinkClick r:id="rId2"/>
              </a:rPr>
              <a:t>store.samhsa.gov</a:t>
            </a:r>
            <a:r>
              <a:rPr lang="en-US">
                <a:hlinkClick r:id="rId2"/>
              </a:rPr>
              <a:t>/sites/default/files/d7/priv/sma14-4816.pdf</a:t>
            </a:r>
            <a:endParaRPr lang="en-US"/>
          </a:p>
        </p:txBody>
      </p:sp>
    </p:spTree>
    <p:extLst>
      <p:ext uri="{BB962C8B-B14F-4D97-AF65-F5344CB8AC3E}">
        <p14:creationId xmlns:p14="http://schemas.microsoft.com/office/powerpoint/2010/main" val="22883206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977D-8FD1-7D4B-DA93-8EB78879D544}"/>
              </a:ext>
            </a:extLst>
          </p:cNvPr>
          <p:cNvSpPr>
            <a:spLocks noGrp="1"/>
          </p:cNvSpPr>
          <p:nvPr>
            <p:ph type="title"/>
          </p:nvPr>
        </p:nvSpPr>
        <p:spPr/>
        <p:txBody>
          <a:bodyPr/>
          <a:lstStyle/>
          <a:p>
            <a:r>
              <a:rPr lang="en-US" dirty="0">
                <a:ea typeface="Calibri"/>
                <a:cs typeface="Calibri"/>
              </a:rPr>
              <a:t>Culture-Specific Stress Responses: Latinx Community</a:t>
            </a:r>
            <a:endParaRPr lang="en-US" dirty="0"/>
          </a:p>
        </p:txBody>
      </p:sp>
      <p:sp>
        <p:nvSpPr>
          <p:cNvPr id="3" name="Content Placeholder 2">
            <a:extLst>
              <a:ext uri="{FF2B5EF4-FFF2-40B4-BE49-F238E27FC236}">
                <a16:creationId xmlns:a16="http://schemas.microsoft.com/office/drawing/2014/main" id="{6807A67E-2A6A-8622-31DF-F8B1E38E5BBD}"/>
              </a:ext>
            </a:extLst>
          </p:cNvPr>
          <p:cNvSpPr>
            <a:spLocks noGrp="1"/>
          </p:cNvSpPr>
          <p:nvPr>
            <p:ph sz="half" idx="1"/>
          </p:nvPr>
        </p:nvSpPr>
        <p:spPr/>
        <p:txBody>
          <a:bodyPr vert="horz" lIns="91440" tIns="45720" rIns="91440" bIns="45720" rtlCol="0" anchor="t">
            <a:normAutofit fontScale="92500"/>
          </a:bodyPr>
          <a:lstStyle/>
          <a:p>
            <a:r>
              <a:rPr lang="en-US" dirty="0">
                <a:ea typeface="Calibri"/>
                <a:cs typeface="Calibri"/>
              </a:rPr>
              <a:t>Ataques de nervios: Typically, intense emotional upset (shouting, crying, trembling, dissociation, seizure-like episodes) as a response to trauma</a:t>
            </a:r>
          </a:p>
          <a:p>
            <a:r>
              <a:rPr lang="en-US" dirty="0">
                <a:ea typeface="Calibri"/>
                <a:cs typeface="Calibri"/>
              </a:rPr>
              <a:t>Nervios: Typically, headaches, nervousness, tearfulness, stomach discomfort, sleep difficulty, dizziness as a result to stressful or difficult life events</a:t>
            </a:r>
          </a:p>
        </p:txBody>
      </p:sp>
      <p:sp>
        <p:nvSpPr>
          <p:cNvPr id="4" name="Content Placeholder 3">
            <a:extLst>
              <a:ext uri="{FF2B5EF4-FFF2-40B4-BE49-F238E27FC236}">
                <a16:creationId xmlns:a16="http://schemas.microsoft.com/office/drawing/2014/main" id="{9EE3F786-BD21-50D1-49BB-71A302638E66}"/>
              </a:ext>
            </a:extLst>
          </p:cNvPr>
          <p:cNvSpPr>
            <a:spLocks noGrp="1"/>
          </p:cNvSpPr>
          <p:nvPr>
            <p:ph sz="half" idx="14"/>
          </p:nvPr>
        </p:nvSpPr>
        <p:spPr/>
        <p:txBody>
          <a:bodyPr vert="horz" lIns="91440" tIns="45720" rIns="91440" bIns="45720" rtlCol="0" anchor="t">
            <a:normAutofit/>
          </a:bodyPr>
          <a:lstStyle/>
          <a:p>
            <a:r>
              <a:rPr lang="en-US" dirty="0">
                <a:ea typeface="Calibri"/>
                <a:cs typeface="Calibri"/>
              </a:rPr>
              <a:t>Susto: A traumatic or frightening event that causes the soul to leave the body, resulting in illness and unhappiness; typically, sleep disturbances, sadness, lack of motivation, low self-esteem, and somatic symptoms</a:t>
            </a:r>
          </a:p>
        </p:txBody>
      </p:sp>
      <p:sp>
        <p:nvSpPr>
          <p:cNvPr id="5" name="Slide Number Placeholder 4">
            <a:extLst>
              <a:ext uri="{FF2B5EF4-FFF2-40B4-BE49-F238E27FC236}">
                <a16:creationId xmlns:a16="http://schemas.microsoft.com/office/drawing/2014/main" id="{224F8828-5CCC-6FCE-AAD6-FEB9326B758E}"/>
              </a:ext>
            </a:extLst>
          </p:cNvPr>
          <p:cNvSpPr>
            <a:spLocks noGrp="1"/>
          </p:cNvSpPr>
          <p:nvPr>
            <p:ph type="sldNum" sz="quarter" idx="4"/>
          </p:nvPr>
        </p:nvSpPr>
        <p:spPr/>
        <p:txBody>
          <a:bodyPr/>
          <a:lstStyle/>
          <a:p>
            <a:fld id="{89CE2B40-8763-45E4-9758-579B0FB876D0}" type="slidenum">
              <a:rPr lang="en-US" smtClean="0"/>
              <a:pPr/>
              <a:t>68</a:t>
            </a:fld>
            <a:endParaRPr lang="en-US" dirty="0"/>
          </a:p>
        </p:txBody>
      </p:sp>
      <p:sp>
        <p:nvSpPr>
          <p:cNvPr id="6" name="Content Placeholder 5">
            <a:extLst>
              <a:ext uri="{FF2B5EF4-FFF2-40B4-BE49-F238E27FC236}">
                <a16:creationId xmlns:a16="http://schemas.microsoft.com/office/drawing/2014/main" id="{B657DAD7-CB74-0A7A-20CB-38D9BA652659}"/>
              </a:ext>
            </a:extLst>
          </p:cNvPr>
          <p:cNvSpPr>
            <a:spLocks noGrp="1"/>
          </p:cNvSpPr>
          <p:nvPr>
            <p:ph sz="quarter" idx="4294967295"/>
          </p:nvPr>
        </p:nvSpPr>
        <p:spPr>
          <a:xfrm>
            <a:off x="3558042" y="6240849"/>
            <a:ext cx="4231370" cy="365125"/>
          </a:xfrm>
        </p:spPr>
        <p:txBody>
          <a:bodyPr>
            <a:normAutofit fontScale="40000" lnSpcReduction="20000"/>
          </a:bodyPr>
          <a:lstStyle/>
          <a:p>
            <a:pPr marL="0" indent="0">
              <a:buNone/>
            </a:pPr>
            <a:r>
              <a:rPr lang="en-US" dirty="0">
                <a:ea typeface="+mn-lt"/>
                <a:cs typeface="+mn-lt"/>
                <a:hlinkClick r:id="rId2"/>
              </a:rPr>
              <a:t>store.samhsa.gov</a:t>
            </a:r>
            <a:r>
              <a:rPr lang="en-US">
                <a:ea typeface="+mn-lt"/>
                <a:cs typeface="+mn-lt"/>
                <a:hlinkClick r:id="rId2"/>
              </a:rPr>
              <a:t>/sites/default/files/d7/priv/sma14-4816.pdf</a:t>
            </a:r>
            <a:endParaRPr lang="en-US">
              <a:ea typeface="+mn-lt"/>
              <a:cs typeface="+mn-lt"/>
            </a:endParaRPr>
          </a:p>
          <a:p>
            <a:endParaRPr lang="en-US" dirty="0">
              <a:ea typeface="Calibri"/>
              <a:cs typeface="Calibri"/>
            </a:endParaRPr>
          </a:p>
        </p:txBody>
      </p:sp>
    </p:spTree>
    <p:extLst>
      <p:ext uri="{BB962C8B-B14F-4D97-AF65-F5344CB8AC3E}">
        <p14:creationId xmlns:p14="http://schemas.microsoft.com/office/powerpoint/2010/main" val="34786713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CB0F-2B71-454C-AED1-4F8AA9FFBE95}"/>
              </a:ext>
            </a:extLst>
          </p:cNvPr>
          <p:cNvSpPr>
            <a:spLocks noGrp="1"/>
          </p:cNvSpPr>
          <p:nvPr>
            <p:ph type="title"/>
          </p:nvPr>
        </p:nvSpPr>
        <p:spPr/>
        <p:txBody>
          <a:bodyPr/>
          <a:lstStyle/>
          <a:p>
            <a:r>
              <a:rPr lang="en-US" dirty="0"/>
              <a:t>Treatment Interventions</a:t>
            </a:r>
          </a:p>
        </p:txBody>
      </p:sp>
      <p:sp>
        <p:nvSpPr>
          <p:cNvPr id="4" name="Slide Number Placeholder 3">
            <a:extLst>
              <a:ext uri="{FF2B5EF4-FFF2-40B4-BE49-F238E27FC236}">
                <a16:creationId xmlns:a16="http://schemas.microsoft.com/office/drawing/2014/main" id="{E1D7D6AD-E803-EB49-B44B-A09EC208FBB9}"/>
              </a:ext>
            </a:extLst>
          </p:cNvPr>
          <p:cNvSpPr>
            <a:spLocks noGrp="1"/>
          </p:cNvSpPr>
          <p:nvPr>
            <p:ph type="sldNum" sz="quarter" idx="4"/>
          </p:nvPr>
        </p:nvSpPr>
        <p:spPr/>
        <p:txBody>
          <a:bodyPr/>
          <a:lstStyle/>
          <a:p>
            <a:fld id="{89CE2B40-8763-45E4-9758-579B0FB876D0}" type="slidenum">
              <a:rPr lang="en-US" smtClean="0"/>
              <a:pPr/>
              <a:t>69</a:t>
            </a:fld>
            <a:endParaRPr lang="en-US" dirty="0"/>
          </a:p>
        </p:txBody>
      </p:sp>
    </p:spTree>
    <p:extLst>
      <p:ext uri="{BB962C8B-B14F-4D97-AF65-F5344CB8AC3E}">
        <p14:creationId xmlns:p14="http://schemas.microsoft.com/office/powerpoint/2010/main" val="1310706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4"/>
            <a:ext cx="10972800" cy="947680"/>
          </a:xfrm>
        </p:spPr>
        <p:txBody>
          <a:bodyPr anchor="ctr">
            <a:normAutofit/>
          </a:bodyPr>
          <a:lstStyle/>
          <a:p>
            <a:r>
              <a:rPr lang="en-US" dirty="0"/>
              <a:t>Physical Illness Related to Stress</a:t>
            </a:r>
          </a:p>
        </p:txBody>
      </p:sp>
      <p:sp>
        <p:nvSpPr>
          <p:cNvPr id="8" name="Slide Number Placeholder 3"/>
          <p:cNvSpPr>
            <a:spLocks noGrp="1"/>
          </p:cNvSpPr>
          <p:nvPr>
            <p:ph type="sldNum" sz="quarter" idx="4"/>
          </p:nvPr>
        </p:nvSpPr>
        <p:spPr>
          <a:xfrm>
            <a:off x="614015" y="6240850"/>
            <a:ext cx="560268" cy="365125"/>
          </a:xfrm>
        </p:spPr>
        <p:txBody>
          <a:bodyPr anchor="ctr">
            <a:normAutofit/>
          </a:bodyPr>
          <a:lstStyle/>
          <a:p>
            <a:pPr>
              <a:spcAft>
                <a:spcPts val="600"/>
              </a:spcAft>
            </a:pPr>
            <a:fld id="{F252228A-7544-450C-8842-6466AD6B652E}" type="slidenum">
              <a:rPr lang="en-US" smtClean="0"/>
              <a:pPr>
                <a:spcAft>
                  <a:spcPts val="600"/>
                </a:spcAft>
              </a:pPr>
              <a:t>7</a:t>
            </a:fld>
            <a:endParaRPr lang="en-US" dirty="0"/>
          </a:p>
        </p:txBody>
      </p:sp>
      <p:sp>
        <p:nvSpPr>
          <p:cNvPr id="9" name="Date Placeholder 4" hidden="1"/>
          <p:cNvSpPr>
            <a:spLocks noGrp="1"/>
          </p:cNvSpPr>
          <p:nvPr>
            <p:ph type="dt" sz="half" idx="4294967295"/>
          </p:nvPr>
        </p:nvSpPr>
        <p:spPr>
          <a:xfrm>
            <a:off x="2286000" y="6356351"/>
            <a:ext cx="3124200" cy="365125"/>
          </a:xfrm>
          <a:prstGeom prst="rect">
            <a:avLst/>
          </a:prstGeom>
        </p:spPr>
        <p:txBody>
          <a:bodyPr/>
          <a:lstStyle/>
          <a:p>
            <a:pPr>
              <a:spcAft>
                <a:spcPts val="600"/>
              </a:spcAft>
            </a:pPr>
            <a:r>
              <a:rPr lang="en-US" dirty="0"/>
              <a:t>© 2014 Community Care Behavioral Health Organization</a:t>
            </a:r>
          </a:p>
        </p:txBody>
      </p:sp>
      <p:graphicFrame>
        <p:nvGraphicFramePr>
          <p:cNvPr id="11" name="Content Placeholder 2">
            <a:extLst>
              <a:ext uri="{FF2B5EF4-FFF2-40B4-BE49-F238E27FC236}">
                <a16:creationId xmlns:a16="http://schemas.microsoft.com/office/drawing/2014/main" id="{7331F917-ED32-4583-9121-15AE36778B01}"/>
              </a:ext>
            </a:extLst>
          </p:cNvPr>
          <p:cNvGraphicFramePr>
            <a:graphicFrameLocks noGrp="1"/>
          </p:cNvGraphicFramePr>
          <p:nvPr>
            <p:ph idx="1"/>
            <p:extLst>
              <p:ext uri="{D42A27DB-BD31-4B8C-83A1-F6EECF244321}">
                <p14:modId xmlns:p14="http://schemas.microsoft.com/office/powerpoint/2010/main" val="1123901124"/>
              </p:ext>
            </p:extLst>
          </p:nvPr>
        </p:nvGraphicFramePr>
        <p:xfrm>
          <a:off x="609600" y="1219201"/>
          <a:ext cx="10972800" cy="4610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9784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4"/>
            <a:ext cx="10972800" cy="947680"/>
          </a:xfrm>
        </p:spPr>
        <p:txBody>
          <a:bodyPr anchor="ctr">
            <a:normAutofit/>
          </a:bodyPr>
          <a:lstStyle/>
          <a:p>
            <a:r>
              <a:rPr lang="en-US" dirty="0"/>
              <a:t>Things to do right after an acute trauma</a:t>
            </a:r>
          </a:p>
        </p:txBody>
      </p:sp>
      <p:sp>
        <p:nvSpPr>
          <p:cNvPr id="26" name="Slide Number Placeholder 4">
            <a:extLst>
              <a:ext uri="{FF2B5EF4-FFF2-40B4-BE49-F238E27FC236}">
                <a16:creationId xmlns:a16="http://schemas.microsoft.com/office/drawing/2014/main" id="{CD773861-6B0B-4A19-8687-B03A33D72E3F}"/>
              </a:ext>
            </a:extLst>
          </p:cNvPr>
          <p:cNvSpPr>
            <a:spLocks noGrp="1"/>
          </p:cNvSpPr>
          <p:nvPr>
            <p:ph type="sldNum" sz="quarter" idx="4"/>
          </p:nvPr>
        </p:nvSpPr>
        <p:spPr>
          <a:xfrm>
            <a:off x="614015" y="6240850"/>
            <a:ext cx="560268" cy="365125"/>
          </a:xfrm>
        </p:spPr>
        <p:txBody>
          <a:bodyPr anchor="ctr">
            <a:normAutofit/>
          </a:bodyPr>
          <a:lstStyle/>
          <a:p>
            <a:pPr>
              <a:spcAft>
                <a:spcPts val="600"/>
              </a:spcAft>
            </a:pPr>
            <a:fld id="{89CE2B40-8763-45E4-9758-579B0FB876D0}" type="slidenum">
              <a:rPr lang="en-US" smtClean="0"/>
              <a:pPr>
                <a:spcAft>
                  <a:spcPts val="600"/>
                </a:spcAft>
              </a:pPr>
              <a:t>70</a:t>
            </a:fld>
            <a:endParaRPr lang="en-US" dirty="0"/>
          </a:p>
        </p:txBody>
      </p:sp>
      <p:graphicFrame>
        <p:nvGraphicFramePr>
          <p:cNvPr id="27" name="Content Placeholder 2">
            <a:extLst>
              <a:ext uri="{FF2B5EF4-FFF2-40B4-BE49-F238E27FC236}">
                <a16:creationId xmlns:a16="http://schemas.microsoft.com/office/drawing/2014/main" id="{AF55ED5F-C9A6-4145-9371-6560E612806E}"/>
              </a:ext>
            </a:extLst>
          </p:cNvPr>
          <p:cNvGraphicFramePr>
            <a:graphicFrameLocks noGrp="1"/>
          </p:cNvGraphicFramePr>
          <p:nvPr>
            <p:ph idx="1"/>
            <p:extLst>
              <p:ext uri="{D42A27DB-BD31-4B8C-83A1-F6EECF244321}">
                <p14:modId xmlns:p14="http://schemas.microsoft.com/office/powerpoint/2010/main" val="3150606284"/>
              </p:ext>
            </p:extLst>
          </p:nvPr>
        </p:nvGraphicFramePr>
        <p:xfrm>
          <a:off x="609600" y="1219201"/>
          <a:ext cx="10972800" cy="4610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84320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69F9D1-3DE2-D7E3-381A-950E7D06008B}"/>
              </a:ext>
            </a:extLst>
          </p:cNvPr>
          <p:cNvSpPr>
            <a:spLocks noGrp="1"/>
          </p:cNvSpPr>
          <p:nvPr>
            <p:ph type="title"/>
          </p:nvPr>
        </p:nvSpPr>
        <p:spPr/>
        <p:txBody>
          <a:bodyPr/>
          <a:lstStyle/>
          <a:p>
            <a:r>
              <a:rPr lang="en-US" dirty="0"/>
              <a:t>Prevention</a:t>
            </a:r>
          </a:p>
        </p:txBody>
      </p:sp>
      <p:sp>
        <p:nvSpPr>
          <p:cNvPr id="6" name="Content Placeholder 5">
            <a:extLst>
              <a:ext uri="{FF2B5EF4-FFF2-40B4-BE49-F238E27FC236}">
                <a16:creationId xmlns:a16="http://schemas.microsoft.com/office/drawing/2014/main" id="{BD15D889-72B4-D1BD-4A67-A0738306CEBB}"/>
              </a:ext>
            </a:extLst>
          </p:cNvPr>
          <p:cNvSpPr>
            <a:spLocks noGrp="1"/>
          </p:cNvSpPr>
          <p:nvPr>
            <p:ph idx="1"/>
          </p:nvPr>
        </p:nvSpPr>
        <p:spPr/>
        <p:txBody>
          <a:bodyPr>
            <a:normAutofit fontScale="77500" lnSpcReduction="20000"/>
          </a:bodyPr>
          <a:lstStyle/>
          <a:p>
            <a:r>
              <a:rPr lang="en-US" dirty="0"/>
              <a:t>Enhance protective factors and reverse or reduce risk factors.</a:t>
            </a:r>
          </a:p>
          <a:p>
            <a:r>
              <a:rPr lang="en-US" dirty="0"/>
              <a:t>Address all forms of substance use, including underage use, illicit substance use, and inappropriate use of purchased items and medications.</a:t>
            </a:r>
          </a:p>
          <a:p>
            <a:r>
              <a:rPr lang="en-US" dirty="0"/>
              <a:t>Address community substance use, modifying risk factors and strengthening protective factors.</a:t>
            </a:r>
          </a:p>
          <a:p>
            <a:r>
              <a:rPr lang="en-US" dirty="0"/>
              <a:t>Address risks specific to age, gender, race, and ethnicity.</a:t>
            </a:r>
          </a:p>
          <a:p>
            <a:r>
              <a:rPr lang="en-US" dirty="0"/>
              <a:t>Include families in prevention efforts.</a:t>
            </a:r>
          </a:p>
          <a:p>
            <a:r>
              <a:rPr lang="en-US" dirty="0"/>
              <a:t>Identify risk factors beginning in preschool (aggression, poor social skills, academic difficulties) and continue to monitor throughout all academic levels, focusing on school transitions.</a:t>
            </a:r>
          </a:p>
          <a:p>
            <a:r>
              <a:rPr lang="en-US" dirty="0"/>
              <a:t>Include school-based and family-based programs, as well as faith-based organizations and the media.</a:t>
            </a:r>
          </a:p>
          <a:p>
            <a:r>
              <a:rPr lang="en-US" dirty="0"/>
              <a:t>Programs are long-term and continued across every grade level.</a:t>
            </a:r>
          </a:p>
          <a:p>
            <a:r>
              <a:rPr lang="en-US" dirty="0"/>
              <a:t>Reward positive behaviors.</a:t>
            </a:r>
          </a:p>
        </p:txBody>
      </p:sp>
      <p:sp>
        <p:nvSpPr>
          <p:cNvPr id="7" name="Content Placeholder 6">
            <a:extLst>
              <a:ext uri="{FF2B5EF4-FFF2-40B4-BE49-F238E27FC236}">
                <a16:creationId xmlns:a16="http://schemas.microsoft.com/office/drawing/2014/main" id="{CC5580B3-3046-312C-5BA1-7468A6BA5C17}"/>
              </a:ext>
            </a:extLst>
          </p:cNvPr>
          <p:cNvSpPr>
            <a:spLocks noGrp="1"/>
          </p:cNvSpPr>
          <p:nvPr>
            <p:ph sz="quarter" idx="4294967295"/>
          </p:nvPr>
        </p:nvSpPr>
        <p:spPr>
          <a:xfrm>
            <a:off x="2552699" y="6240849"/>
            <a:ext cx="6258792" cy="365125"/>
          </a:xfrm>
        </p:spPr>
        <p:txBody>
          <a:bodyPr>
            <a:normAutofit fontScale="40000" lnSpcReduction="20000"/>
          </a:bodyPr>
          <a:lstStyle/>
          <a:p>
            <a:pPr marL="0" indent="0">
              <a:buNone/>
            </a:pPr>
            <a:r>
              <a:rPr lang="en-US" dirty="0">
                <a:hlinkClick r:id="rId3"/>
              </a:rPr>
              <a:t>nida.nih.gov</a:t>
            </a:r>
            <a:r>
              <a:rPr lang="en-US">
                <a:hlinkClick r:id="rId3"/>
              </a:rPr>
              <a:t>/publications/preventing-drug-use-among-children-adolescents/prevention-principles</a:t>
            </a:r>
            <a:endParaRPr lang="en-US"/>
          </a:p>
        </p:txBody>
      </p:sp>
      <p:sp>
        <p:nvSpPr>
          <p:cNvPr id="4" name="Slide Number Placeholder 3">
            <a:extLst>
              <a:ext uri="{FF2B5EF4-FFF2-40B4-BE49-F238E27FC236}">
                <a16:creationId xmlns:a16="http://schemas.microsoft.com/office/drawing/2014/main" id="{059AA51D-15B8-5F8A-BA42-008A6B8CE416}"/>
              </a:ext>
            </a:extLst>
          </p:cNvPr>
          <p:cNvSpPr>
            <a:spLocks noGrp="1"/>
          </p:cNvSpPr>
          <p:nvPr>
            <p:ph type="sldNum" sz="quarter" idx="4"/>
          </p:nvPr>
        </p:nvSpPr>
        <p:spPr/>
        <p:txBody>
          <a:bodyPr/>
          <a:lstStyle/>
          <a:p>
            <a:fld id="{89CE2B40-8763-45E4-9758-579B0FB876D0}" type="slidenum">
              <a:rPr lang="en-US" smtClean="0"/>
              <a:pPr/>
              <a:t>71</a:t>
            </a:fld>
            <a:endParaRPr lang="en-US" dirty="0"/>
          </a:p>
        </p:txBody>
      </p:sp>
    </p:spTree>
    <p:extLst>
      <p:ext uri="{BB962C8B-B14F-4D97-AF65-F5344CB8AC3E}">
        <p14:creationId xmlns:p14="http://schemas.microsoft.com/office/powerpoint/2010/main" val="5159890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9D275-7C90-2519-AC32-52F7CA869395}"/>
              </a:ext>
            </a:extLst>
          </p:cNvPr>
          <p:cNvSpPr>
            <a:spLocks noGrp="1"/>
          </p:cNvSpPr>
          <p:nvPr>
            <p:ph type="title"/>
          </p:nvPr>
        </p:nvSpPr>
        <p:spPr/>
        <p:txBody>
          <a:bodyPr/>
          <a:lstStyle/>
          <a:p>
            <a:r>
              <a:rPr lang="en-US" dirty="0"/>
              <a:t>Age-Appropriate Prevention Programs</a:t>
            </a:r>
          </a:p>
        </p:txBody>
      </p:sp>
      <p:graphicFrame>
        <p:nvGraphicFramePr>
          <p:cNvPr id="6" name="Content Placeholder 5">
            <a:extLst>
              <a:ext uri="{FF2B5EF4-FFF2-40B4-BE49-F238E27FC236}">
                <a16:creationId xmlns:a16="http://schemas.microsoft.com/office/drawing/2014/main" id="{38636B58-8697-7844-ADB3-5FFADD8FF8FB}"/>
              </a:ext>
            </a:extLst>
          </p:cNvPr>
          <p:cNvGraphicFramePr>
            <a:graphicFrameLocks noGrp="1"/>
          </p:cNvGraphicFramePr>
          <p:nvPr>
            <p:ph idx="1"/>
          </p:nvPr>
        </p:nvGraphicFramePr>
        <p:xfrm>
          <a:off x="609600" y="1219200"/>
          <a:ext cx="10972800" cy="461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6BC47622-B44E-CE81-FDF5-5324F25F7930}"/>
              </a:ext>
            </a:extLst>
          </p:cNvPr>
          <p:cNvSpPr>
            <a:spLocks noGrp="1"/>
          </p:cNvSpPr>
          <p:nvPr>
            <p:ph sz="quarter" idx="4294967295"/>
          </p:nvPr>
        </p:nvSpPr>
        <p:spPr>
          <a:xfrm>
            <a:off x="2235198" y="6293335"/>
            <a:ext cx="6604001" cy="365125"/>
          </a:xfrm>
        </p:spPr>
        <p:txBody>
          <a:bodyPr>
            <a:normAutofit fontScale="40000" lnSpcReduction="20000"/>
          </a:bodyPr>
          <a:lstStyle/>
          <a:p>
            <a:pPr marL="0" indent="0">
              <a:buNone/>
            </a:pPr>
            <a:r>
              <a:rPr lang="en-US" dirty="0">
                <a:hlinkClick r:id="rId8"/>
              </a:rPr>
              <a:t>nida.nih.gov</a:t>
            </a:r>
            <a:r>
              <a:rPr lang="en-US">
                <a:hlinkClick r:id="rId8"/>
              </a:rPr>
              <a:t>/publications/preventing-drug-use-among-children-adolescents/prevention-principles</a:t>
            </a:r>
            <a:endParaRPr lang="en-US"/>
          </a:p>
          <a:p>
            <a:endParaRPr lang="en-US" dirty="0"/>
          </a:p>
        </p:txBody>
      </p:sp>
      <p:sp>
        <p:nvSpPr>
          <p:cNvPr id="5" name="Slide Number Placeholder 4">
            <a:extLst>
              <a:ext uri="{FF2B5EF4-FFF2-40B4-BE49-F238E27FC236}">
                <a16:creationId xmlns:a16="http://schemas.microsoft.com/office/drawing/2014/main" id="{37FEDED7-57CE-8663-EBB6-ED83D8F0617B}"/>
              </a:ext>
            </a:extLst>
          </p:cNvPr>
          <p:cNvSpPr>
            <a:spLocks noGrp="1"/>
          </p:cNvSpPr>
          <p:nvPr>
            <p:ph type="sldNum" sz="quarter" idx="4"/>
          </p:nvPr>
        </p:nvSpPr>
        <p:spPr/>
        <p:txBody>
          <a:bodyPr/>
          <a:lstStyle/>
          <a:p>
            <a:fld id="{89CE2B40-8763-45E4-9758-579B0FB876D0}" type="slidenum">
              <a:rPr lang="en-US" smtClean="0"/>
              <a:pPr/>
              <a:t>72</a:t>
            </a:fld>
            <a:endParaRPr lang="en-US" dirty="0"/>
          </a:p>
        </p:txBody>
      </p:sp>
    </p:spTree>
    <p:extLst>
      <p:ext uri="{BB962C8B-B14F-4D97-AF65-F5344CB8AC3E}">
        <p14:creationId xmlns:p14="http://schemas.microsoft.com/office/powerpoint/2010/main" val="3901860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7FFD-684A-0D34-B758-618E504821FB}"/>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9F725840-576A-D825-EF5D-098DC2FAC246}"/>
              </a:ext>
            </a:extLst>
          </p:cNvPr>
          <p:cNvSpPr>
            <a:spLocks noGrp="1"/>
          </p:cNvSpPr>
          <p:nvPr>
            <p:ph idx="1"/>
          </p:nvPr>
        </p:nvSpPr>
        <p:spPr/>
        <p:txBody>
          <a:bodyPr>
            <a:normAutofit fontScale="85000" lnSpcReduction="20000"/>
          </a:bodyPr>
          <a:lstStyle/>
          <a:p>
            <a:r>
              <a:rPr lang="en-US" dirty="0"/>
              <a:t>Identify and address as soon as possible.</a:t>
            </a:r>
          </a:p>
          <a:p>
            <a:r>
              <a:rPr lang="en-US" dirty="0"/>
              <a:t>Recognize benefits of intervention with all substance use, regardless of progression in the disease process.</a:t>
            </a:r>
          </a:p>
          <a:p>
            <a:r>
              <a:rPr lang="en-US" dirty="0"/>
              <a:t>Use routine medical appointments to screen for substance use and sexually transmitted infections.</a:t>
            </a:r>
          </a:p>
          <a:p>
            <a:r>
              <a:rPr lang="en-US" dirty="0"/>
              <a:t>Legal mandates or family pressure may reinforce treatment.</a:t>
            </a:r>
          </a:p>
          <a:p>
            <a:r>
              <a:rPr lang="en-US" dirty="0"/>
              <a:t>Focus on needs of the person, not limiting to substance use only.</a:t>
            </a:r>
          </a:p>
          <a:p>
            <a:r>
              <a:rPr lang="en-US" dirty="0"/>
              <a:t>Use behavioral therapies.</a:t>
            </a:r>
          </a:p>
          <a:p>
            <a:r>
              <a:rPr lang="en-US" dirty="0"/>
              <a:t>Involve the family and community in treatment.</a:t>
            </a:r>
          </a:p>
          <a:p>
            <a:r>
              <a:rPr lang="en-US" dirty="0"/>
              <a:t>Identify and address violence, abuse, and suicide risk.</a:t>
            </a:r>
          </a:p>
          <a:p>
            <a:r>
              <a:rPr lang="en-US" dirty="0"/>
              <a:t>Ongoing monitoring of substance use.</a:t>
            </a:r>
          </a:p>
          <a:p>
            <a:r>
              <a:rPr lang="en-US" dirty="0"/>
              <a:t>Support adequate treatment stays and care across the continuum.</a:t>
            </a:r>
          </a:p>
        </p:txBody>
      </p:sp>
      <p:sp>
        <p:nvSpPr>
          <p:cNvPr id="4" name="Content Placeholder 3">
            <a:extLst>
              <a:ext uri="{FF2B5EF4-FFF2-40B4-BE49-F238E27FC236}">
                <a16:creationId xmlns:a16="http://schemas.microsoft.com/office/drawing/2014/main" id="{D76B04FF-C126-2F11-F5AF-4E78AEF8883F}"/>
              </a:ext>
            </a:extLst>
          </p:cNvPr>
          <p:cNvSpPr>
            <a:spLocks noGrp="1"/>
          </p:cNvSpPr>
          <p:nvPr>
            <p:ph sz="quarter" idx="4294967295"/>
          </p:nvPr>
        </p:nvSpPr>
        <p:spPr>
          <a:xfrm>
            <a:off x="2573192" y="6319451"/>
            <a:ext cx="5961207" cy="538549"/>
          </a:xfrm>
        </p:spPr>
        <p:txBody>
          <a:bodyPr>
            <a:normAutofit fontScale="47500" lnSpcReduction="20000"/>
          </a:bodyPr>
          <a:lstStyle/>
          <a:p>
            <a:pPr marL="0" indent="0">
              <a:buNone/>
            </a:pPr>
            <a:r>
              <a:rPr lang="en-US" dirty="0">
                <a:hlinkClick r:id="rId3"/>
              </a:rPr>
              <a:t>nida.nih.gov</a:t>
            </a:r>
            <a:r>
              <a:rPr lang="en-US">
                <a:hlinkClick r:id="rId3"/>
              </a:rPr>
              <a:t>/publications/principles-adolescent-substance-use-disorder-treatment-research-based-guide/principles-adolescent-substance-use-disorder-treatment</a:t>
            </a:r>
            <a:endParaRPr lang="en-US"/>
          </a:p>
        </p:txBody>
      </p:sp>
      <p:sp>
        <p:nvSpPr>
          <p:cNvPr id="5" name="Slide Number Placeholder 4">
            <a:extLst>
              <a:ext uri="{FF2B5EF4-FFF2-40B4-BE49-F238E27FC236}">
                <a16:creationId xmlns:a16="http://schemas.microsoft.com/office/drawing/2014/main" id="{59A6D454-C4D3-EA31-AB16-C9B9075267AC}"/>
              </a:ext>
            </a:extLst>
          </p:cNvPr>
          <p:cNvSpPr>
            <a:spLocks noGrp="1"/>
          </p:cNvSpPr>
          <p:nvPr>
            <p:ph type="sldNum" sz="quarter" idx="4"/>
          </p:nvPr>
        </p:nvSpPr>
        <p:spPr/>
        <p:txBody>
          <a:bodyPr/>
          <a:lstStyle/>
          <a:p>
            <a:fld id="{89CE2B40-8763-45E4-9758-579B0FB876D0}" type="slidenum">
              <a:rPr lang="en-US" smtClean="0"/>
              <a:pPr/>
              <a:t>73</a:t>
            </a:fld>
            <a:endParaRPr lang="en-US" dirty="0"/>
          </a:p>
        </p:txBody>
      </p:sp>
    </p:spTree>
    <p:extLst>
      <p:ext uri="{BB962C8B-B14F-4D97-AF65-F5344CB8AC3E}">
        <p14:creationId xmlns:p14="http://schemas.microsoft.com/office/powerpoint/2010/main" val="11647342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9C32-40EB-46FB-BD90-242E984BAB35}"/>
              </a:ext>
            </a:extLst>
          </p:cNvPr>
          <p:cNvSpPr>
            <a:spLocks noGrp="1"/>
          </p:cNvSpPr>
          <p:nvPr>
            <p:ph type="title"/>
          </p:nvPr>
        </p:nvSpPr>
        <p:spPr/>
        <p:txBody>
          <a:bodyPr/>
          <a:lstStyle/>
          <a:p>
            <a:r>
              <a:rPr lang="en-US" dirty="0"/>
              <a:t>Contraindications and Recommendations for Children With Severe Co-Occurring Conditions</a:t>
            </a:r>
          </a:p>
        </p:txBody>
      </p:sp>
      <p:sp>
        <p:nvSpPr>
          <p:cNvPr id="3" name="Content Placeholder 2">
            <a:extLst>
              <a:ext uri="{FF2B5EF4-FFF2-40B4-BE49-F238E27FC236}">
                <a16:creationId xmlns:a16="http://schemas.microsoft.com/office/drawing/2014/main" id="{512740B1-3643-4032-8520-CA6B7419485B}"/>
              </a:ext>
            </a:extLst>
          </p:cNvPr>
          <p:cNvSpPr>
            <a:spLocks noGrp="1"/>
          </p:cNvSpPr>
          <p:nvPr>
            <p:ph idx="1"/>
          </p:nvPr>
        </p:nvSpPr>
        <p:spPr>
          <a:xfrm>
            <a:off x="609600" y="1084204"/>
            <a:ext cx="10972800" cy="5011797"/>
          </a:xfrm>
        </p:spPr>
        <p:txBody>
          <a:bodyPr>
            <a:normAutofit fontScale="77500" lnSpcReduction="20000"/>
          </a:bodyPr>
          <a:lstStyle/>
          <a:p>
            <a:r>
              <a:rPr lang="en-US" dirty="0"/>
              <a:t>Contraindications to trauma-focused psychotherapies include:</a:t>
            </a:r>
          </a:p>
          <a:p>
            <a:pPr lvl="1"/>
            <a:r>
              <a:rPr lang="en-US" dirty="0"/>
              <a:t>Comorbidities presenting in acute clinical states that require immediate stabilization (e.g., acute suicidality, psychosis, mania, or drug intoxication).</a:t>
            </a:r>
          </a:p>
          <a:p>
            <a:pPr lvl="1"/>
            <a:r>
              <a:rPr lang="en-US" dirty="0"/>
              <a:t>For cognitive-based therapies, severe developmental or cognitive impairment.</a:t>
            </a:r>
          </a:p>
          <a:p>
            <a:pPr lvl="1"/>
            <a:r>
              <a:rPr lang="en-US" dirty="0"/>
              <a:t>For group therapies, conditions that would interfere with participation (e.g., severe behavioral dysregulation, severe attention deficit disorder).</a:t>
            </a:r>
          </a:p>
          <a:p>
            <a:r>
              <a:rPr lang="en-US" dirty="0"/>
              <a:t>Youth with apparent comorbid conditions should be carefully assessed for the presence of complex trauma, which is often mistaken for comorbid illness.</a:t>
            </a:r>
          </a:p>
          <a:p>
            <a:r>
              <a:rPr lang="en-US" b="0" i="0" dirty="0">
                <a:solidFill>
                  <a:srgbClr val="232323"/>
                </a:solidFill>
                <a:effectLst/>
              </a:rPr>
              <a:t>Adjunctive medication can be useful for children with PTSD when the clinical response to trauma-focused psychotherapy is not adequate. </a:t>
            </a:r>
            <a:r>
              <a:rPr lang="en-US" dirty="0"/>
              <a:t>Youth with confirmed comorbidities may benefit from medication treatment for PTSD symptoms as well as for the co-occurring disorders.</a:t>
            </a:r>
          </a:p>
          <a:p>
            <a:r>
              <a:rPr lang="en-US" dirty="0"/>
              <a:t>Some co-occurring disorders can be treated concurrently, while others require clinical judgment to determine priorities for treatment.</a:t>
            </a:r>
          </a:p>
          <a:p>
            <a:r>
              <a:rPr lang="en-US" b="0" i="0" dirty="0">
                <a:solidFill>
                  <a:srgbClr val="232323"/>
                </a:solidFill>
                <a:effectLst/>
              </a:rPr>
              <a:t>Youth with PTSD may also benefit from medication when trauma-focused psychotherapy is not available or when clinical factors preclude its use.</a:t>
            </a:r>
            <a:r>
              <a:rPr lang="en-US" baseline="30000" dirty="0"/>
              <a:t> </a:t>
            </a:r>
            <a:endParaRPr lang="en-US" dirty="0"/>
          </a:p>
        </p:txBody>
      </p:sp>
      <p:sp>
        <p:nvSpPr>
          <p:cNvPr id="5" name="Slide Number Placeholder 4">
            <a:extLst>
              <a:ext uri="{FF2B5EF4-FFF2-40B4-BE49-F238E27FC236}">
                <a16:creationId xmlns:a16="http://schemas.microsoft.com/office/drawing/2014/main" id="{239448BF-C10E-44BC-B879-D281E3531A34}"/>
              </a:ext>
            </a:extLst>
          </p:cNvPr>
          <p:cNvSpPr>
            <a:spLocks noGrp="1"/>
          </p:cNvSpPr>
          <p:nvPr>
            <p:ph type="sldNum" sz="quarter" idx="4"/>
          </p:nvPr>
        </p:nvSpPr>
        <p:spPr/>
        <p:txBody>
          <a:bodyPr/>
          <a:lstStyle/>
          <a:p>
            <a:fld id="{89CE2B40-8763-45E4-9758-579B0FB876D0}" type="slidenum">
              <a:rPr lang="en-US" smtClean="0"/>
              <a:pPr/>
              <a:t>74</a:t>
            </a:fld>
            <a:endParaRPr lang="en-US" dirty="0"/>
          </a:p>
        </p:txBody>
      </p:sp>
      <p:sp>
        <p:nvSpPr>
          <p:cNvPr id="4" name="TextBox 3">
            <a:extLst>
              <a:ext uri="{FF2B5EF4-FFF2-40B4-BE49-F238E27FC236}">
                <a16:creationId xmlns:a16="http://schemas.microsoft.com/office/drawing/2014/main" id="{CE8CDD39-CDE9-242E-0BAA-C3E2F1756301}"/>
              </a:ext>
            </a:extLst>
          </p:cNvPr>
          <p:cNvSpPr txBox="1"/>
          <p:nvPr/>
        </p:nvSpPr>
        <p:spPr>
          <a:xfrm>
            <a:off x="2935195" y="6096000"/>
            <a:ext cx="3597639" cy="369332"/>
          </a:xfrm>
          <a:prstGeom prst="rect">
            <a:avLst/>
          </a:prstGeom>
          <a:noFill/>
        </p:spPr>
        <p:txBody>
          <a:bodyPr wrap="square" rtlCol="0">
            <a:spAutoFit/>
          </a:bodyPr>
          <a:lstStyle/>
          <a:p>
            <a:r>
              <a:rPr lang="en-US" sz="900" b="0" i="0" u="none" strike="noStrike" baseline="0" dirty="0"/>
              <a:t>Brent</a:t>
            </a:r>
            <a:r>
              <a:rPr lang="en-US" sz="900" dirty="0"/>
              <a:t> </a:t>
            </a:r>
            <a:r>
              <a:rPr lang="en-US" sz="900" b="0" i="0" u="none" strike="noStrike" baseline="0" dirty="0"/>
              <a:t>D, Cohen J, and Strawn  J. (2019, </a:t>
            </a:r>
            <a:r>
              <a:rPr lang="en-US" sz="900" dirty="0"/>
              <a:t>April 25). </a:t>
            </a:r>
            <a:r>
              <a:rPr lang="en-US" sz="900" i="1" dirty="0">
                <a:hlinkClick r:id="rId2"/>
              </a:rPr>
              <a:t>Approach to treating posttraumatic stress disorder in children and adolescents</a:t>
            </a:r>
            <a:r>
              <a:rPr lang="en-US" sz="900" dirty="0"/>
              <a:t>. UpToDate.</a:t>
            </a:r>
          </a:p>
        </p:txBody>
      </p:sp>
    </p:spTree>
    <p:extLst>
      <p:ext uri="{BB962C8B-B14F-4D97-AF65-F5344CB8AC3E}">
        <p14:creationId xmlns:p14="http://schemas.microsoft.com/office/powerpoint/2010/main" val="23940132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750E-444B-4F76-9101-6B9A26BC090F}"/>
              </a:ext>
            </a:extLst>
          </p:cNvPr>
          <p:cNvSpPr>
            <a:spLocks noGrp="1"/>
          </p:cNvSpPr>
          <p:nvPr>
            <p:ph type="title"/>
          </p:nvPr>
        </p:nvSpPr>
        <p:spPr/>
        <p:txBody>
          <a:bodyPr/>
          <a:lstStyle/>
          <a:p>
            <a:r>
              <a:rPr lang="en-US" dirty="0"/>
              <a:t>Evidence/Outcomes-Based Group Interventions for Children and Adolescents</a:t>
            </a:r>
          </a:p>
        </p:txBody>
      </p:sp>
      <p:sp>
        <p:nvSpPr>
          <p:cNvPr id="3" name="Content Placeholder 2">
            <a:extLst>
              <a:ext uri="{FF2B5EF4-FFF2-40B4-BE49-F238E27FC236}">
                <a16:creationId xmlns:a16="http://schemas.microsoft.com/office/drawing/2014/main" id="{D881A6A2-C7DD-4B07-897D-2F71D567A0E7}"/>
              </a:ext>
            </a:extLst>
          </p:cNvPr>
          <p:cNvSpPr>
            <a:spLocks noGrp="1"/>
          </p:cNvSpPr>
          <p:nvPr>
            <p:ph idx="1"/>
          </p:nvPr>
        </p:nvSpPr>
        <p:spPr>
          <a:xfrm>
            <a:off x="504824" y="1194188"/>
            <a:ext cx="11557867" cy="5229224"/>
          </a:xfrm>
        </p:spPr>
        <p:txBody>
          <a:bodyPr>
            <a:normAutofit/>
          </a:bodyPr>
          <a:lstStyle/>
          <a:p>
            <a:r>
              <a:rPr lang="en-US" sz="1600" b="1" i="0" dirty="0">
                <a:solidFill>
                  <a:srgbClr val="232323"/>
                </a:solidFill>
                <a:effectLst/>
              </a:rPr>
              <a:t>Trauma-Focused CBT (</a:t>
            </a:r>
            <a:r>
              <a:rPr lang="en-US" sz="1600" b="1" i="0" dirty="0">
                <a:solidFill>
                  <a:srgbClr val="232323"/>
                </a:solidFill>
                <a:effectLst/>
                <a:hlinkClick r:id="rId2"/>
              </a:rPr>
              <a:t>TF-CBT</a:t>
            </a:r>
            <a:r>
              <a:rPr lang="en-US" sz="1600" b="1" i="0" dirty="0">
                <a:solidFill>
                  <a:srgbClr val="232323"/>
                </a:solidFill>
                <a:effectLst/>
              </a:rPr>
              <a:t>)</a:t>
            </a:r>
            <a:r>
              <a:rPr lang="en-US" sz="1600" b="0" i="0" dirty="0">
                <a:solidFill>
                  <a:srgbClr val="232323"/>
                </a:solidFill>
                <a:effectLst/>
              </a:rPr>
              <a:t> (Group Application) — The group application of TF-CBT does not differ from the individual modality except that it is provided to a group of youth in a specific setting such as a residential treatment center, community centers, or in a school setting. The trauma narrative TF-CBT treatment phase is provided in individual “break out” sessions that are provided in addition to the group sessions.</a:t>
            </a:r>
          </a:p>
          <a:p>
            <a:pPr algn="l"/>
            <a:r>
              <a:rPr lang="en-US" sz="1600" b="1" i="0" dirty="0">
                <a:solidFill>
                  <a:srgbClr val="232323"/>
                </a:solidFill>
                <a:effectLst/>
              </a:rPr>
              <a:t>Cognitive-Behavioral Intervention for Trauma in Schools (</a:t>
            </a:r>
            <a:r>
              <a:rPr lang="en-US" sz="1600" b="1" i="0" dirty="0">
                <a:solidFill>
                  <a:srgbClr val="232323"/>
                </a:solidFill>
                <a:effectLst/>
                <a:hlinkClick r:id="rId3"/>
              </a:rPr>
              <a:t>CBITS</a:t>
            </a:r>
            <a:r>
              <a:rPr lang="en-US" sz="1600" b="1" i="0" dirty="0">
                <a:solidFill>
                  <a:srgbClr val="232323"/>
                </a:solidFill>
                <a:effectLst/>
              </a:rPr>
              <a:t>)</a:t>
            </a:r>
            <a:r>
              <a:rPr lang="en-US" sz="1600" b="0" i="0" dirty="0">
                <a:solidFill>
                  <a:srgbClr val="232323"/>
                </a:solidFill>
                <a:effectLst/>
              </a:rPr>
              <a:t> — </a:t>
            </a:r>
            <a:r>
              <a:rPr lang="en-US" sz="1600" dirty="0">
                <a:solidFill>
                  <a:srgbClr val="232323"/>
                </a:solidFill>
              </a:rPr>
              <a:t>(NOTE: has some reports of evidence-based outcomes but is not an EBT) </a:t>
            </a:r>
            <a:r>
              <a:rPr lang="en-US" sz="1600" b="0" i="0" dirty="0">
                <a:solidFill>
                  <a:srgbClr val="232323"/>
                </a:solidFill>
                <a:effectLst/>
              </a:rPr>
              <a:t>CBITS is a group psychosocial treatment for </a:t>
            </a:r>
            <a:r>
              <a:rPr lang="en-US" sz="1600" dirty="0">
                <a:solidFill>
                  <a:srgbClr val="232323"/>
                </a:solidFill>
              </a:rPr>
              <a:t>students from 5</a:t>
            </a:r>
            <a:r>
              <a:rPr lang="en-US" sz="1600" baseline="30000" dirty="0">
                <a:solidFill>
                  <a:srgbClr val="232323"/>
                </a:solidFill>
              </a:rPr>
              <a:t>th</a:t>
            </a:r>
            <a:r>
              <a:rPr lang="en-US" sz="1600" dirty="0">
                <a:solidFill>
                  <a:srgbClr val="232323"/>
                </a:solidFill>
              </a:rPr>
              <a:t> – 12</a:t>
            </a:r>
            <a:r>
              <a:rPr lang="en-US" sz="1600" baseline="30000" dirty="0">
                <a:solidFill>
                  <a:srgbClr val="232323"/>
                </a:solidFill>
              </a:rPr>
              <a:t>th</a:t>
            </a:r>
            <a:r>
              <a:rPr lang="en-US" sz="1600" dirty="0">
                <a:solidFill>
                  <a:srgbClr val="232323"/>
                </a:solidFill>
              </a:rPr>
              <a:t> grade </a:t>
            </a:r>
            <a:r>
              <a:rPr lang="en-US" sz="1600" b="0" i="0" dirty="0">
                <a:solidFill>
                  <a:srgbClr val="232323"/>
                </a:solidFill>
                <a:effectLst/>
              </a:rPr>
              <a:t>with PTSD or PTSD symptoms due to witnessing or experiencing </a:t>
            </a:r>
            <a:r>
              <a:rPr lang="en-US" sz="1600" b="0" i="0" dirty="0">
                <a:solidFill>
                  <a:srgbClr val="363636"/>
                </a:solidFill>
                <a:effectLst/>
              </a:rPr>
              <a:t>traumatic life events such as community and school violence, accidents and injuries, physical abuse and domestic violence, and natural and man-made disasters. </a:t>
            </a:r>
            <a:r>
              <a:rPr lang="en-US" sz="1600" b="0" i="0" dirty="0">
                <a:solidFill>
                  <a:srgbClr val="232323"/>
                </a:solidFill>
                <a:effectLst/>
              </a:rPr>
              <a:t>CBITS incorporates cognitive behavioral principles with peer support and resiliency modeling to help children overcome learned trauma avoidance and gain adaptive skills. </a:t>
            </a:r>
          </a:p>
          <a:p>
            <a:pPr algn="l"/>
            <a:r>
              <a:rPr lang="en-US" sz="1600" b="1" i="0" dirty="0">
                <a:solidFill>
                  <a:srgbClr val="232323"/>
                </a:solidFill>
                <a:effectLst/>
              </a:rPr>
              <a:t>Trauma and grief component therapy for adolescents (</a:t>
            </a:r>
            <a:r>
              <a:rPr lang="en-US" sz="1600" b="1" i="0" dirty="0">
                <a:solidFill>
                  <a:srgbClr val="232323"/>
                </a:solidFill>
                <a:effectLst/>
                <a:hlinkClick r:id="rId4"/>
              </a:rPr>
              <a:t>TGCTA</a:t>
            </a:r>
            <a:r>
              <a:rPr lang="en-US" sz="1600" b="1" i="0" dirty="0">
                <a:solidFill>
                  <a:srgbClr val="232323"/>
                </a:solidFill>
                <a:effectLst/>
              </a:rPr>
              <a:t>)</a:t>
            </a:r>
            <a:r>
              <a:rPr lang="en-US" sz="1600" b="0" i="0" dirty="0">
                <a:solidFill>
                  <a:srgbClr val="232323"/>
                </a:solidFill>
                <a:effectLst/>
              </a:rPr>
              <a:t> — TGCTA is an </a:t>
            </a:r>
            <a:r>
              <a:rPr lang="en-US" sz="1600" dirty="0"/>
              <a:t>evidence-based, manualized intervention that addresses the complex needs of older children and adolescents contending with trauma, bereavement, or traumatic bereavement. </a:t>
            </a:r>
            <a:r>
              <a:rPr lang="en-US" sz="1600" b="0" i="0" dirty="0">
                <a:solidFill>
                  <a:srgbClr val="232323"/>
                </a:solidFill>
                <a:effectLst/>
              </a:rPr>
              <a:t>Treatment includes both trauma-focused and grief-focused treatment components that aim to address PTSD and maladaptive grief responses, respectively. TGCT is particularly appropriate for teens who have PTSD symptoms and maladaptive grief related to war, terrorism, or other circumstances of traumatic death.</a:t>
            </a:r>
          </a:p>
          <a:p>
            <a:r>
              <a:rPr lang="en-US" sz="1600" b="1" i="0" dirty="0">
                <a:solidFill>
                  <a:srgbClr val="232323"/>
                </a:solidFill>
                <a:effectLst/>
              </a:rPr>
              <a:t>ERASE-Stress</a:t>
            </a:r>
            <a:r>
              <a:rPr lang="en-US" sz="1600" b="0" i="0" dirty="0">
                <a:solidFill>
                  <a:srgbClr val="232323"/>
                </a:solidFill>
                <a:effectLst/>
              </a:rPr>
              <a:t> — (NOTE: </a:t>
            </a:r>
            <a:r>
              <a:rPr lang="en-US" sz="1600" dirty="0">
                <a:solidFill>
                  <a:srgbClr val="232323"/>
                </a:solidFill>
              </a:rPr>
              <a:t>Has some reports of</a:t>
            </a:r>
            <a:r>
              <a:rPr lang="en-US" sz="1600" b="0" i="0" dirty="0">
                <a:solidFill>
                  <a:srgbClr val="232323"/>
                </a:solidFill>
                <a:effectLst/>
              </a:rPr>
              <a:t> evidence-based outcomes but is not an EBT; no randomized trials have been conducted to date.) A school-based, teacher-delivered resiliency-building intervention designed specifically for children and adolescents who have been exposed to ongoing terror </a:t>
            </a:r>
            <a:r>
              <a:rPr lang="en-US" sz="1600" dirty="0">
                <a:solidFill>
                  <a:srgbClr val="232323"/>
                </a:solidFill>
              </a:rPr>
              <a:t>and/or war-related </a:t>
            </a:r>
            <a:r>
              <a:rPr lang="en-US" sz="1600" b="0" i="0" dirty="0">
                <a:solidFill>
                  <a:srgbClr val="232323"/>
                </a:solidFill>
                <a:effectLst/>
              </a:rPr>
              <a:t>stress. ERASE-Stress is provided by teachers to all exposed children, either to prevent the emergence of symptoms or as treatment of symptoms when present.  </a:t>
            </a:r>
          </a:p>
        </p:txBody>
      </p:sp>
      <p:sp>
        <p:nvSpPr>
          <p:cNvPr id="5" name="Slide Number Placeholder 4">
            <a:extLst>
              <a:ext uri="{FF2B5EF4-FFF2-40B4-BE49-F238E27FC236}">
                <a16:creationId xmlns:a16="http://schemas.microsoft.com/office/drawing/2014/main" id="{AF030A2E-8D66-43B2-8CFA-3080892A580A}"/>
              </a:ext>
            </a:extLst>
          </p:cNvPr>
          <p:cNvSpPr>
            <a:spLocks noGrp="1"/>
          </p:cNvSpPr>
          <p:nvPr>
            <p:ph type="sldNum" sz="quarter" idx="4"/>
          </p:nvPr>
        </p:nvSpPr>
        <p:spPr/>
        <p:txBody>
          <a:bodyPr/>
          <a:lstStyle/>
          <a:p>
            <a:fld id="{89CE2B40-8763-45E4-9758-579B0FB876D0}" type="slidenum">
              <a:rPr lang="en-US" smtClean="0"/>
              <a:pPr/>
              <a:t>75</a:t>
            </a:fld>
            <a:endParaRPr lang="en-US" dirty="0"/>
          </a:p>
        </p:txBody>
      </p:sp>
    </p:spTree>
    <p:extLst>
      <p:ext uri="{BB962C8B-B14F-4D97-AF65-F5344CB8AC3E}">
        <p14:creationId xmlns:p14="http://schemas.microsoft.com/office/powerpoint/2010/main" val="10768631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63A09-7FCF-46A3-A453-FA241F09AA28}"/>
              </a:ext>
            </a:extLst>
          </p:cNvPr>
          <p:cNvSpPr>
            <a:spLocks noGrp="1"/>
          </p:cNvSpPr>
          <p:nvPr>
            <p:ph type="title"/>
          </p:nvPr>
        </p:nvSpPr>
        <p:spPr/>
        <p:txBody>
          <a:bodyPr/>
          <a:lstStyle/>
          <a:p>
            <a:r>
              <a:rPr lang="en-US" dirty="0"/>
              <a:t>Evidence-Based Treatment Models for Children and Adolescents With PTSD and SUD</a:t>
            </a:r>
          </a:p>
        </p:txBody>
      </p:sp>
      <p:sp>
        <p:nvSpPr>
          <p:cNvPr id="3" name="Content Placeholder 2">
            <a:extLst>
              <a:ext uri="{FF2B5EF4-FFF2-40B4-BE49-F238E27FC236}">
                <a16:creationId xmlns:a16="http://schemas.microsoft.com/office/drawing/2014/main" id="{542717DE-62F8-474F-94A7-BAEEF71D76A1}"/>
              </a:ext>
            </a:extLst>
          </p:cNvPr>
          <p:cNvSpPr>
            <a:spLocks noGrp="1"/>
          </p:cNvSpPr>
          <p:nvPr>
            <p:ph idx="1"/>
          </p:nvPr>
        </p:nvSpPr>
        <p:spPr/>
        <p:txBody>
          <a:bodyPr>
            <a:normAutofit fontScale="70000" lnSpcReduction="20000"/>
          </a:bodyPr>
          <a:lstStyle/>
          <a:p>
            <a:pPr marL="0" indent="0">
              <a:buNone/>
            </a:pPr>
            <a:r>
              <a:rPr lang="en-US" b="0" i="0" dirty="0">
                <a:solidFill>
                  <a:srgbClr val="232323"/>
                </a:solidFill>
                <a:effectLst/>
              </a:rPr>
              <a:t>Evidence-based treatment models which have been developed and tested to address PTSD and comorbid substance use disorders (SUD):</a:t>
            </a:r>
          </a:p>
          <a:p>
            <a:pPr marL="514350" indent="-514350"/>
            <a:r>
              <a:rPr lang="en-US" b="1" i="0" dirty="0">
                <a:solidFill>
                  <a:srgbClr val="232323"/>
                </a:solidFill>
                <a:effectLst/>
                <a:hlinkClick r:id="rId2"/>
              </a:rPr>
              <a:t>Seeking Safety</a:t>
            </a:r>
            <a:r>
              <a:rPr lang="en-US" b="0" i="0" dirty="0">
                <a:solidFill>
                  <a:srgbClr val="232323"/>
                </a:solidFill>
                <a:effectLst/>
                <a:hlinkClick r:id="rId2"/>
              </a:rPr>
              <a:t> </a:t>
            </a:r>
            <a:r>
              <a:rPr lang="en-US" b="0" i="0" dirty="0">
                <a:solidFill>
                  <a:srgbClr val="232323"/>
                </a:solidFill>
                <a:effectLst/>
              </a:rPr>
              <a:t>— </a:t>
            </a:r>
            <a:r>
              <a:rPr lang="en-US" b="0" i="0" dirty="0">
                <a:effectLst/>
              </a:rPr>
              <a:t>Seeking Safety is an evidence-based, present-focused counseling model for adolescents and adults with comorbid PTSD and SUD that can be delivered in either an individual or group format. Seeking safety aims to address both trauma and addiction without requiring clients to delve into the trauma narrative (the detailed account of disturbing trauma memories), thus making it relevant to a very broad range of ﻿clients and easy to implement. Since safety</a:t>
            </a:r>
            <a:r>
              <a:rPr lang="en-US" dirty="0"/>
              <a:t> rather than recovery from PTSD is the </a:t>
            </a:r>
            <a:r>
              <a:rPr lang="en-US" b="0" i="0" dirty="0">
                <a:effectLst/>
              </a:rPr>
              <a:t>overarching goal, this treatment it has also been found to help clients who do not meet formal criteria for PTSD or substance abuse. </a:t>
            </a:r>
          </a:p>
          <a:p>
            <a:pPr marL="514350" indent="-514350"/>
            <a:r>
              <a:rPr lang="en-US" b="1" i="0" dirty="0">
                <a:effectLst/>
              </a:rPr>
              <a:t>Risk Reduction Family Therapy (</a:t>
            </a:r>
            <a:r>
              <a:rPr lang="en-US" b="1" i="0" dirty="0">
                <a:effectLst/>
                <a:hlinkClick r:id="rId3"/>
              </a:rPr>
              <a:t>RRFT</a:t>
            </a:r>
            <a:r>
              <a:rPr lang="en-US" b="1" i="0" dirty="0">
                <a:effectLst/>
              </a:rPr>
              <a:t>)</a:t>
            </a:r>
            <a:r>
              <a:rPr lang="en-US" b="0" i="0" dirty="0">
                <a:effectLst/>
              </a:rPr>
              <a:t> — </a:t>
            </a:r>
            <a:r>
              <a:rPr lang="en-US" dirty="0"/>
              <a:t>RRFT is an evidence-based behavioral treatment designed to be sensitive to the unique developmental needs and challenges faced by adolescents (13–18) with post-traumatic stress and co-occurring risk behaviors. </a:t>
            </a:r>
            <a:r>
              <a:rPr lang="en-US" b="0" i="0" dirty="0">
                <a:effectLst/>
              </a:rPr>
              <a:t>RRFT </a:t>
            </a:r>
            <a:r>
              <a:rPr lang="en-US" dirty="0"/>
              <a:t>is an integrative approach to addressing co-occurring symptoms of PTSD, substance use, depression, and other health risk behaviors often experienced by trauma-exposed adolescents. RRFT is novel in its integration of these components given that standard care for trauma-exposed youth often entails treatment of substance use problems separately from treatment of other trauma-related emotional and behavioral health problems. </a:t>
            </a:r>
          </a:p>
        </p:txBody>
      </p:sp>
      <p:sp>
        <p:nvSpPr>
          <p:cNvPr id="5" name="Slide Number Placeholder 4">
            <a:extLst>
              <a:ext uri="{FF2B5EF4-FFF2-40B4-BE49-F238E27FC236}">
                <a16:creationId xmlns:a16="http://schemas.microsoft.com/office/drawing/2014/main" id="{6461B030-9929-4F18-836E-018F48DC992C}"/>
              </a:ext>
            </a:extLst>
          </p:cNvPr>
          <p:cNvSpPr>
            <a:spLocks noGrp="1"/>
          </p:cNvSpPr>
          <p:nvPr>
            <p:ph type="sldNum" sz="quarter" idx="4"/>
          </p:nvPr>
        </p:nvSpPr>
        <p:spPr/>
        <p:txBody>
          <a:bodyPr/>
          <a:lstStyle/>
          <a:p>
            <a:fld id="{89CE2B40-8763-45E4-9758-579B0FB876D0}" type="slidenum">
              <a:rPr lang="en-US" smtClean="0"/>
              <a:pPr/>
              <a:t>76</a:t>
            </a:fld>
            <a:endParaRPr lang="en-US" dirty="0"/>
          </a:p>
        </p:txBody>
      </p:sp>
    </p:spTree>
    <p:extLst>
      <p:ext uri="{BB962C8B-B14F-4D97-AF65-F5344CB8AC3E}">
        <p14:creationId xmlns:p14="http://schemas.microsoft.com/office/powerpoint/2010/main" val="2232266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36918"/>
            <a:ext cx="10363200" cy="1374773"/>
          </a:xfrm>
        </p:spPr>
        <p:txBody>
          <a:bodyPr anchor="ctr">
            <a:normAutofit/>
          </a:bodyPr>
          <a:lstStyle/>
          <a:p>
            <a:pPr>
              <a:defRPr/>
            </a:pPr>
            <a:r>
              <a:rPr lang="en-US" dirty="0"/>
              <a:t>TRAUMA WORK is SAFETY WORK</a:t>
            </a:r>
          </a:p>
        </p:txBody>
      </p:sp>
      <p:sp>
        <p:nvSpPr>
          <p:cNvPr id="65539" name="Content Placeholder 2"/>
          <p:cNvSpPr>
            <a:spLocks noGrp="1"/>
          </p:cNvSpPr>
          <p:nvPr>
            <p:ph type="subTitle" idx="1"/>
          </p:nvPr>
        </p:nvSpPr>
        <p:spPr>
          <a:xfrm>
            <a:off x="914400" y="3074078"/>
            <a:ext cx="10363200" cy="1155103"/>
          </a:xfrm>
        </p:spPr>
        <p:txBody>
          <a:bodyPr>
            <a:normAutofit/>
          </a:bodyPr>
          <a:lstStyle/>
          <a:p>
            <a:r>
              <a:rPr lang="en-US" dirty="0"/>
              <a:t>THE MOST IMPORTANT TRAUMA WORK IS FIGURING OUT HOW TO BE SAFE and MAINTAIN BOUNDARIES</a:t>
            </a:r>
          </a:p>
        </p:txBody>
      </p:sp>
      <p:sp>
        <p:nvSpPr>
          <p:cNvPr id="72" name="Slide Number Placeholder 3">
            <a:extLst>
              <a:ext uri="{FF2B5EF4-FFF2-40B4-BE49-F238E27FC236}">
                <a16:creationId xmlns:a16="http://schemas.microsoft.com/office/drawing/2014/main" id="{068DF20A-0869-BBD4-BEEA-DDF80B7F621E}"/>
              </a:ext>
            </a:extLst>
          </p:cNvPr>
          <p:cNvSpPr>
            <a:spLocks noGrp="1"/>
          </p:cNvSpPr>
          <p:nvPr>
            <p:ph type="sldNum" sz="quarter" idx="4"/>
          </p:nvPr>
        </p:nvSpPr>
        <p:spPr>
          <a:xfrm>
            <a:off x="614014" y="6240850"/>
            <a:ext cx="925095" cy="365125"/>
          </a:xfrm>
        </p:spPr>
        <p:txBody>
          <a:bodyPr/>
          <a:lstStyle/>
          <a:p>
            <a:pPr>
              <a:spcAft>
                <a:spcPts val="600"/>
              </a:spcAft>
            </a:pPr>
            <a:fld id="{89CE2B40-8763-45E4-9758-579B0FB876D0}" type="slidenum">
              <a:rPr lang="en-US" smtClean="0"/>
              <a:pPr>
                <a:spcAft>
                  <a:spcPts val="600"/>
                </a:spcAft>
              </a:pPr>
              <a:t>77</a:t>
            </a:fld>
            <a:endParaRPr lang="en-US" dirty="0"/>
          </a:p>
        </p:txBody>
      </p:sp>
    </p:spTree>
    <p:extLst>
      <p:ext uri="{BB962C8B-B14F-4D97-AF65-F5344CB8AC3E}">
        <p14:creationId xmlns:p14="http://schemas.microsoft.com/office/powerpoint/2010/main" val="7782881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4"/>
            <a:ext cx="10972800" cy="947680"/>
          </a:xfrm>
        </p:spPr>
        <p:txBody>
          <a:bodyPr anchor="ctr">
            <a:normAutofit/>
          </a:bodyPr>
          <a:lstStyle/>
          <a:p>
            <a:r>
              <a:rPr lang="en-US" dirty="0"/>
              <a:t>Important Things To Know About Trauma Treatment</a:t>
            </a:r>
          </a:p>
        </p:txBody>
      </p:sp>
      <p:sp>
        <p:nvSpPr>
          <p:cNvPr id="14" name="Slide Number Placeholder 4">
            <a:extLst>
              <a:ext uri="{FF2B5EF4-FFF2-40B4-BE49-F238E27FC236}">
                <a16:creationId xmlns:a16="http://schemas.microsoft.com/office/drawing/2014/main" id="{E2BFF0CE-5A86-4F1E-8DA6-236972FAE14D}"/>
              </a:ext>
            </a:extLst>
          </p:cNvPr>
          <p:cNvSpPr>
            <a:spLocks noGrp="1"/>
          </p:cNvSpPr>
          <p:nvPr>
            <p:ph type="sldNum" sz="quarter" idx="4"/>
          </p:nvPr>
        </p:nvSpPr>
        <p:spPr>
          <a:xfrm>
            <a:off x="614015" y="6240850"/>
            <a:ext cx="560268" cy="365125"/>
          </a:xfrm>
        </p:spPr>
        <p:txBody>
          <a:bodyPr anchor="ctr">
            <a:normAutofit/>
          </a:bodyPr>
          <a:lstStyle/>
          <a:p>
            <a:pPr>
              <a:spcAft>
                <a:spcPts val="600"/>
              </a:spcAft>
            </a:pPr>
            <a:fld id="{89CE2B40-8763-45E4-9758-579B0FB876D0}" type="slidenum">
              <a:rPr lang="en-US" smtClean="0"/>
              <a:pPr>
                <a:spcAft>
                  <a:spcPts val="600"/>
                </a:spcAft>
              </a:pPr>
              <a:t>78</a:t>
            </a:fld>
            <a:endParaRPr lang="en-US" dirty="0"/>
          </a:p>
        </p:txBody>
      </p:sp>
      <p:sp>
        <p:nvSpPr>
          <p:cNvPr id="25" name="Date Placeholder 4" hidden="1">
            <a:extLst>
              <a:ext uri="{FF2B5EF4-FFF2-40B4-BE49-F238E27FC236}">
                <a16:creationId xmlns:a16="http://schemas.microsoft.com/office/drawing/2014/main" id="{B94E50DB-6143-6125-27C9-CAE7C47769B7}"/>
              </a:ext>
            </a:extLst>
          </p:cNvPr>
          <p:cNvSpPr>
            <a:spLocks noGrp="1"/>
          </p:cNvSpPr>
          <p:nvPr>
            <p:ph type="dt" sz="half" idx="4294967295"/>
          </p:nvPr>
        </p:nvSpPr>
        <p:spPr>
          <a:xfrm>
            <a:off x="1016000" y="6356351"/>
            <a:ext cx="4165600" cy="365125"/>
          </a:xfrm>
          <a:prstGeom prst="rect">
            <a:avLst/>
          </a:prstGeom>
        </p:spPr>
        <p:txBody>
          <a:bodyPr/>
          <a:lstStyle/>
          <a:p>
            <a:pPr>
              <a:spcAft>
                <a:spcPts val="600"/>
              </a:spcAft>
            </a:pPr>
            <a:r>
              <a:rPr lang="en-US" dirty="0"/>
              <a:t>© 2018 Community Care Behavioral Health Organization</a:t>
            </a:r>
          </a:p>
        </p:txBody>
      </p:sp>
      <p:graphicFrame>
        <p:nvGraphicFramePr>
          <p:cNvPr id="15" name="Content Placeholder 2">
            <a:extLst>
              <a:ext uri="{FF2B5EF4-FFF2-40B4-BE49-F238E27FC236}">
                <a16:creationId xmlns:a16="http://schemas.microsoft.com/office/drawing/2014/main" id="{24F1FF6B-AE13-43A2-96F4-D6B047D9618F}"/>
              </a:ext>
            </a:extLst>
          </p:cNvPr>
          <p:cNvGraphicFramePr>
            <a:graphicFrameLocks noGrp="1"/>
          </p:cNvGraphicFramePr>
          <p:nvPr>
            <p:ph idx="1"/>
            <p:extLst>
              <p:ext uri="{D42A27DB-BD31-4B8C-83A1-F6EECF244321}">
                <p14:modId xmlns:p14="http://schemas.microsoft.com/office/powerpoint/2010/main" val="4231036032"/>
              </p:ext>
            </p:extLst>
          </p:nvPr>
        </p:nvGraphicFramePr>
        <p:xfrm>
          <a:off x="609600" y="1219201"/>
          <a:ext cx="10972800" cy="4610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14059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3562"/>
          </a:xfrm>
        </p:spPr>
        <p:txBody>
          <a:bodyPr anchor="ctr">
            <a:normAutofit/>
          </a:bodyPr>
          <a:lstStyle/>
          <a:p>
            <a:pPr>
              <a:lnSpc>
                <a:spcPct val="90000"/>
              </a:lnSpc>
            </a:pPr>
            <a:r>
              <a:rPr lang="en-US" sz="3300" dirty="0"/>
              <a:t>Safety </a:t>
            </a:r>
          </a:p>
        </p:txBody>
      </p:sp>
      <p:sp>
        <p:nvSpPr>
          <p:cNvPr id="4" name="Slide Number Placeholder 3"/>
          <p:cNvSpPr>
            <a:spLocks noGrp="1"/>
          </p:cNvSpPr>
          <p:nvPr>
            <p:ph type="sldNum" sz="quarter" idx="4"/>
          </p:nvPr>
        </p:nvSpPr>
        <p:spPr>
          <a:xfrm>
            <a:off x="8737600" y="6356351"/>
            <a:ext cx="2844800" cy="365125"/>
          </a:xfrm>
        </p:spPr>
        <p:txBody>
          <a:bodyPr anchor="ctr">
            <a:normAutofit/>
          </a:bodyPr>
          <a:lstStyle/>
          <a:p>
            <a:pPr>
              <a:spcAft>
                <a:spcPts val="600"/>
              </a:spcAft>
            </a:pPr>
            <a:fld id="{F252228A-7544-450C-8842-6466AD6B652E}" type="slidenum">
              <a:rPr lang="en-US" smtClean="0"/>
              <a:pPr>
                <a:spcAft>
                  <a:spcPts val="600"/>
                </a:spcAft>
              </a:pPr>
              <a:t>79</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71911796"/>
              </p:ext>
            </p:extLst>
          </p:nvPr>
        </p:nvGraphicFramePr>
        <p:xfrm>
          <a:off x="609600" y="831517"/>
          <a:ext cx="109728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9207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2834" name="Rectangle 2"/>
          <p:cNvSpPr>
            <a:spLocks noGrp="1" noRot="1" noChangeArrowheads="1"/>
          </p:cNvSpPr>
          <p:nvPr>
            <p:ph type="title"/>
          </p:nvPr>
        </p:nvSpPr>
        <p:spPr>
          <a:xfrm>
            <a:off x="609600" y="274638"/>
            <a:ext cx="10972800" cy="1143000"/>
          </a:xfrm>
        </p:spPr>
        <p:txBody>
          <a:bodyPr anchor="ctr">
            <a:normAutofit/>
          </a:bodyPr>
          <a:lstStyle/>
          <a:p>
            <a:r>
              <a:rPr lang="en-US" dirty="0"/>
              <a:t>Common Presenting Symptoms of Trauma</a:t>
            </a:r>
          </a:p>
        </p:txBody>
      </p:sp>
      <p:sp>
        <p:nvSpPr>
          <p:cNvPr id="5" name="Slide Number Placeholder 5"/>
          <p:cNvSpPr>
            <a:spLocks noGrp="1"/>
          </p:cNvSpPr>
          <p:nvPr>
            <p:ph type="sldNum" sz="quarter" idx="12"/>
          </p:nvPr>
        </p:nvSpPr>
        <p:spPr>
          <a:xfrm>
            <a:off x="8737600" y="6356351"/>
            <a:ext cx="2844800" cy="365125"/>
          </a:xfrm>
        </p:spPr>
        <p:txBody>
          <a:bodyPr anchor="ctr">
            <a:normAutofit/>
          </a:bodyPr>
          <a:lstStyle/>
          <a:p>
            <a:pPr>
              <a:spcAft>
                <a:spcPts val="600"/>
              </a:spcAft>
            </a:pPr>
            <a:fld id="{D2C3DED4-77EB-4DC8-A07A-8C4DFFE5A4A3}" type="slidenum">
              <a:rPr lang="en-US"/>
              <a:pPr>
                <a:spcAft>
                  <a:spcPts val="600"/>
                </a:spcAft>
              </a:pPr>
              <a:t>8</a:t>
            </a:fld>
            <a:endParaRPr lang="en-US" dirty="0"/>
          </a:p>
        </p:txBody>
      </p:sp>
      <p:graphicFrame>
        <p:nvGraphicFramePr>
          <p:cNvPr id="1912842" name="Rectangle 4">
            <a:extLst>
              <a:ext uri="{FF2B5EF4-FFF2-40B4-BE49-F238E27FC236}">
                <a16:creationId xmlns:a16="http://schemas.microsoft.com/office/drawing/2014/main" id="{D5CC801B-503B-57F6-78D8-094D3E472555}"/>
              </a:ext>
            </a:extLst>
          </p:cNvPr>
          <p:cNvGraphicFramePr/>
          <p:nvPr>
            <p:extLst>
              <p:ext uri="{D42A27DB-BD31-4B8C-83A1-F6EECF244321}">
                <p14:modId xmlns:p14="http://schemas.microsoft.com/office/powerpoint/2010/main" val="564306052"/>
              </p:ext>
            </p:extLst>
          </p:nvPr>
        </p:nvGraphicFramePr>
        <p:xfrm>
          <a:off x="6197600" y="1412989"/>
          <a:ext cx="5384800" cy="4623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2" name="Diagram 62">
            <a:extLst>
              <a:ext uri="{FF2B5EF4-FFF2-40B4-BE49-F238E27FC236}">
                <a16:creationId xmlns:a16="http://schemas.microsoft.com/office/drawing/2014/main" id="{396CBFF6-05DC-4035-D941-B49A13D5501E}"/>
              </a:ext>
            </a:extLst>
          </p:cNvPr>
          <p:cNvGraphicFramePr/>
          <p:nvPr>
            <p:extLst>
              <p:ext uri="{D42A27DB-BD31-4B8C-83A1-F6EECF244321}">
                <p14:modId xmlns:p14="http://schemas.microsoft.com/office/powerpoint/2010/main" val="1648159562"/>
              </p:ext>
            </p:extLst>
          </p:nvPr>
        </p:nvGraphicFramePr>
        <p:xfrm>
          <a:off x="534737" y="1413043"/>
          <a:ext cx="4866105" cy="44062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11052491"/>
      </p:ext>
    </p:extLst>
  </p:cSld>
  <p:clrMapOvr>
    <a:masterClrMapping/>
  </p:clrMapOvr>
  <p:transition>
    <p:rand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nchor="ctr">
            <a:normAutofit/>
          </a:bodyPr>
          <a:lstStyle/>
          <a:p>
            <a:r>
              <a:rPr lang="en-US" dirty="0"/>
              <a:t>Can there be times when you WOULD NOT use a trauma specific treatment approach for PTSD ?</a:t>
            </a:r>
          </a:p>
        </p:txBody>
      </p:sp>
      <p:sp>
        <p:nvSpPr>
          <p:cNvPr id="11" name="Slide Number Placeholder 4">
            <a:extLst>
              <a:ext uri="{FF2B5EF4-FFF2-40B4-BE49-F238E27FC236}">
                <a16:creationId xmlns:a16="http://schemas.microsoft.com/office/drawing/2014/main" id="{40BD93FF-4B36-4ABD-9744-6BA9A8D7581A}"/>
              </a:ext>
            </a:extLst>
          </p:cNvPr>
          <p:cNvSpPr>
            <a:spLocks noGrp="1"/>
          </p:cNvSpPr>
          <p:nvPr>
            <p:ph type="sldNum" sz="quarter" idx="12"/>
          </p:nvPr>
        </p:nvSpPr>
        <p:spPr>
          <a:xfrm>
            <a:off x="8737600" y="6248400"/>
            <a:ext cx="2540000" cy="457200"/>
          </a:xfrm>
        </p:spPr>
        <p:txBody>
          <a:bodyPr anchor="ctr">
            <a:normAutofit/>
          </a:bodyPr>
          <a:lstStyle/>
          <a:p>
            <a:pPr>
              <a:spcAft>
                <a:spcPts val="600"/>
              </a:spcAft>
            </a:pPr>
            <a:fld id="{89CE2B40-8763-45E4-9758-579B0FB876D0}" type="slidenum">
              <a:rPr lang="en-US" smtClean="0"/>
              <a:pPr>
                <a:spcAft>
                  <a:spcPts val="600"/>
                </a:spcAft>
              </a:pPr>
              <a:t>80</a:t>
            </a:fld>
            <a:endParaRPr lang="en-US" dirty="0"/>
          </a:p>
        </p:txBody>
      </p:sp>
      <p:graphicFrame>
        <p:nvGraphicFramePr>
          <p:cNvPr id="5" name="Content Placeholder 2">
            <a:extLst>
              <a:ext uri="{FF2B5EF4-FFF2-40B4-BE49-F238E27FC236}">
                <a16:creationId xmlns:a16="http://schemas.microsoft.com/office/drawing/2014/main" id="{F79217C8-13E7-40DD-8AF1-D51EB582A764}"/>
              </a:ext>
            </a:extLst>
          </p:cNvPr>
          <p:cNvGraphicFramePr>
            <a:graphicFrameLocks noGrp="1"/>
          </p:cNvGraphicFramePr>
          <p:nvPr>
            <p:ph type="chart" idx="1"/>
            <p:extLst>
              <p:ext uri="{D42A27DB-BD31-4B8C-83A1-F6EECF244321}">
                <p14:modId xmlns:p14="http://schemas.microsoft.com/office/powerpoint/2010/main" val="1247860673"/>
              </p:ext>
            </p:extLst>
          </p:nvPr>
        </p:nvGraphicFramePr>
        <p:xfrm>
          <a:off x="914400" y="1634836"/>
          <a:ext cx="10363200" cy="430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29928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840F2-6E96-4B52-839D-751917AC34CB}"/>
              </a:ext>
            </a:extLst>
          </p:cNvPr>
          <p:cNvSpPr>
            <a:spLocks noGrp="1"/>
          </p:cNvSpPr>
          <p:nvPr>
            <p:ph type="title"/>
          </p:nvPr>
        </p:nvSpPr>
        <p:spPr/>
        <p:txBody>
          <a:bodyPr/>
          <a:lstStyle/>
          <a:p>
            <a:r>
              <a:rPr lang="en-US" dirty="0"/>
              <a:t>Natural Supports</a:t>
            </a:r>
          </a:p>
        </p:txBody>
      </p:sp>
      <p:graphicFrame>
        <p:nvGraphicFramePr>
          <p:cNvPr id="6" name="Content Placeholder 5">
            <a:extLst>
              <a:ext uri="{FF2B5EF4-FFF2-40B4-BE49-F238E27FC236}">
                <a16:creationId xmlns:a16="http://schemas.microsoft.com/office/drawing/2014/main" id="{E770675F-C004-4EBD-ACB8-15C4B7F25F50}"/>
              </a:ext>
            </a:extLst>
          </p:cNvPr>
          <p:cNvGraphicFramePr>
            <a:graphicFrameLocks noGrp="1"/>
          </p:cNvGraphicFramePr>
          <p:nvPr>
            <p:ph idx="1"/>
            <p:extLst>
              <p:ext uri="{D42A27DB-BD31-4B8C-83A1-F6EECF244321}">
                <p14:modId xmlns:p14="http://schemas.microsoft.com/office/powerpoint/2010/main" val="721763693"/>
              </p:ext>
            </p:extLst>
          </p:nvPr>
        </p:nvGraphicFramePr>
        <p:xfrm>
          <a:off x="609600" y="1219200"/>
          <a:ext cx="10972800" cy="461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0DF24DB6-3D1E-438E-BC35-2F572F1338A0}"/>
              </a:ext>
            </a:extLst>
          </p:cNvPr>
          <p:cNvSpPr>
            <a:spLocks noGrp="1"/>
          </p:cNvSpPr>
          <p:nvPr>
            <p:ph type="sldNum" sz="quarter" idx="4"/>
          </p:nvPr>
        </p:nvSpPr>
        <p:spPr/>
        <p:txBody>
          <a:bodyPr/>
          <a:lstStyle/>
          <a:p>
            <a:fld id="{89CE2B40-8763-45E4-9758-579B0FB876D0}" type="slidenum">
              <a:rPr lang="en-US" smtClean="0"/>
              <a:pPr/>
              <a:t>81</a:t>
            </a:fld>
            <a:endParaRPr lang="en-US" dirty="0"/>
          </a:p>
        </p:txBody>
      </p:sp>
    </p:spTree>
    <p:extLst>
      <p:ext uri="{BB962C8B-B14F-4D97-AF65-F5344CB8AC3E}">
        <p14:creationId xmlns:p14="http://schemas.microsoft.com/office/powerpoint/2010/main" val="29711810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5593-4058-3A2A-869D-0722902EAFD9}"/>
              </a:ext>
            </a:extLst>
          </p:cNvPr>
          <p:cNvSpPr>
            <a:spLocks noGrp="1"/>
          </p:cNvSpPr>
          <p:nvPr>
            <p:ph type="title"/>
          </p:nvPr>
        </p:nvSpPr>
        <p:spPr/>
        <p:txBody>
          <a:bodyPr/>
          <a:lstStyle/>
          <a:p>
            <a:r>
              <a:rPr lang="en-US" dirty="0">
                <a:ea typeface="Calibri"/>
                <a:cs typeface="Calibri"/>
              </a:rPr>
              <a:t>Practical Applications: Participant Feedback</a:t>
            </a:r>
          </a:p>
        </p:txBody>
      </p:sp>
      <p:graphicFrame>
        <p:nvGraphicFramePr>
          <p:cNvPr id="6" name="Diagram 6">
            <a:extLst>
              <a:ext uri="{FF2B5EF4-FFF2-40B4-BE49-F238E27FC236}">
                <a16:creationId xmlns:a16="http://schemas.microsoft.com/office/drawing/2014/main" id="{212BC684-3C8F-B8E5-72BF-6C71FBF7DD8A}"/>
              </a:ext>
            </a:extLst>
          </p:cNvPr>
          <p:cNvGraphicFramePr>
            <a:graphicFrameLocks noGrp="1"/>
          </p:cNvGraphicFramePr>
          <p:nvPr>
            <p:ph idx="1"/>
            <p:extLst>
              <p:ext uri="{D42A27DB-BD31-4B8C-83A1-F6EECF244321}">
                <p14:modId xmlns:p14="http://schemas.microsoft.com/office/powerpoint/2010/main" val="1081730150"/>
              </p:ext>
            </p:extLst>
          </p:nvPr>
        </p:nvGraphicFramePr>
        <p:xfrm>
          <a:off x="609600" y="1219200"/>
          <a:ext cx="10972800" cy="461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749E696D-0DEC-9E6D-10B4-8E516917A14B}"/>
              </a:ext>
            </a:extLst>
          </p:cNvPr>
          <p:cNvSpPr>
            <a:spLocks noGrp="1"/>
          </p:cNvSpPr>
          <p:nvPr>
            <p:ph type="sldNum" sz="quarter" idx="4"/>
          </p:nvPr>
        </p:nvSpPr>
        <p:spPr/>
        <p:txBody>
          <a:bodyPr/>
          <a:lstStyle/>
          <a:p>
            <a:fld id="{89CE2B40-8763-45E4-9758-579B0FB876D0}" type="slidenum">
              <a:rPr lang="en-US" smtClean="0"/>
              <a:pPr/>
              <a:t>82</a:t>
            </a:fld>
            <a:endParaRPr lang="en-US" dirty="0"/>
          </a:p>
        </p:txBody>
      </p:sp>
    </p:spTree>
    <p:extLst>
      <p:ext uri="{BB962C8B-B14F-4D97-AF65-F5344CB8AC3E}">
        <p14:creationId xmlns:p14="http://schemas.microsoft.com/office/powerpoint/2010/main" val="34775631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094D0-3F4F-404E-A586-5225290DC60A}"/>
              </a:ext>
            </a:extLst>
          </p:cNvPr>
          <p:cNvSpPr>
            <a:spLocks noGrp="1"/>
          </p:cNvSpPr>
          <p:nvPr>
            <p:ph type="title"/>
          </p:nvPr>
        </p:nvSpPr>
        <p:spPr/>
        <p:txBody>
          <a:bodyPr/>
          <a:lstStyle/>
          <a:p>
            <a:r>
              <a:rPr lang="en-US" dirty="0"/>
              <a:t>Grounding Techniques</a:t>
            </a:r>
          </a:p>
        </p:txBody>
      </p:sp>
      <p:sp>
        <p:nvSpPr>
          <p:cNvPr id="3" name="Content Placeholder 2">
            <a:extLst>
              <a:ext uri="{FF2B5EF4-FFF2-40B4-BE49-F238E27FC236}">
                <a16:creationId xmlns:a16="http://schemas.microsoft.com/office/drawing/2014/main" id="{7FDAED1A-1EE6-4ED2-B471-D03DC20BD632}"/>
              </a:ext>
            </a:extLst>
          </p:cNvPr>
          <p:cNvSpPr>
            <a:spLocks noGrp="1"/>
          </p:cNvSpPr>
          <p:nvPr>
            <p:ph idx="1"/>
          </p:nvPr>
        </p:nvSpPr>
        <p:spPr/>
        <p:txBody>
          <a:bodyPr/>
          <a:lstStyle/>
          <a:p>
            <a:r>
              <a:rPr lang="en-US" dirty="0"/>
              <a:t>State observations: What day and time is it? What’s on the wall? What can you do to feel OK right now?</a:t>
            </a:r>
          </a:p>
          <a:p>
            <a:r>
              <a:rPr lang="en-US" dirty="0"/>
              <a:t>Decrease Intensity of Affect</a:t>
            </a:r>
          </a:p>
          <a:p>
            <a:pPr lvl="1"/>
            <a:r>
              <a:rPr lang="en-US" dirty="0"/>
              <a:t>Emotional dial: Imagine turning down the emotions with a dial.</a:t>
            </a:r>
          </a:p>
          <a:p>
            <a:pPr lvl="1"/>
            <a:r>
              <a:rPr lang="en-US" dirty="0"/>
              <a:t>Clenching fists and releasing</a:t>
            </a:r>
          </a:p>
          <a:p>
            <a:pPr lvl="1"/>
            <a:r>
              <a:rPr lang="en-US" dirty="0"/>
              <a:t>Guided Imagery</a:t>
            </a:r>
          </a:p>
          <a:p>
            <a:pPr lvl="1"/>
            <a:r>
              <a:rPr lang="en-US" dirty="0"/>
              <a:t>Strengths-based questioning: What strengths did you use to survive?</a:t>
            </a:r>
          </a:p>
          <a:p>
            <a:endParaRPr lang="en-US" dirty="0"/>
          </a:p>
        </p:txBody>
      </p:sp>
      <p:sp>
        <p:nvSpPr>
          <p:cNvPr id="4" name="Content Placeholder 3">
            <a:extLst>
              <a:ext uri="{FF2B5EF4-FFF2-40B4-BE49-F238E27FC236}">
                <a16:creationId xmlns:a16="http://schemas.microsoft.com/office/drawing/2014/main" id="{5EC7856A-995C-4A46-A3D8-1DFED579E544}"/>
              </a:ext>
            </a:extLst>
          </p:cNvPr>
          <p:cNvSpPr>
            <a:spLocks noGrp="1"/>
          </p:cNvSpPr>
          <p:nvPr>
            <p:ph sz="quarter" idx="4294967295"/>
          </p:nvPr>
        </p:nvSpPr>
        <p:spPr>
          <a:xfrm>
            <a:off x="2505096" y="6139249"/>
            <a:ext cx="8643194" cy="365125"/>
          </a:xfrm>
        </p:spPr>
        <p:txBody>
          <a:bodyPr>
            <a:normAutofit/>
          </a:bodyPr>
          <a:lstStyle/>
          <a:p>
            <a:pPr marL="0" indent="0">
              <a:buNone/>
            </a:pPr>
            <a:r>
              <a:rPr lang="en-US" sz="1200" dirty="0">
                <a:hlinkClick r:id="rId2"/>
              </a:rPr>
              <a:t>store.samhsa.gov</a:t>
            </a:r>
            <a:r>
              <a:rPr lang="en-US" sz="1200">
                <a:hlinkClick r:id="rId2"/>
              </a:rPr>
              <a:t>/sites/default/files/d7/priv/sma14-4816.pdf</a:t>
            </a:r>
            <a:endParaRPr lang="en-US" sz="1200"/>
          </a:p>
        </p:txBody>
      </p:sp>
      <p:sp>
        <p:nvSpPr>
          <p:cNvPr id="5" name="Slide Number Placeholder 4">
            <a:extLst>
              <a:ext uri="{FF2B5EF4-FFF2-40B4-BE49-F238E27FC236}">
                <a16:creationId xmlns:a16="http://schemas.microsoft.com/office/drawing/2014/main" id="{4C18E138-71BD-431F-BE69-8DB0537BB9A3}"/>
              </a:ext>
            </a:extLst>
          </p:cNvPr>
          <p:cNvSpPr>
            <a:spLocks noGrp="1"/>
          </p:cNvSpPr>
          <p:nvPr>
            <p:ph type="sldNum" sz="quarter" idx="4"/>
          </p:nvPr>
        </p:nvSpPr>
        <p:spPr/>
        <p:txBody>
          <a:bodyPr/>
          <a:lstStyle/>
          <a:p>
            <a:fld id="{89CE2B40-8763-45E4-9758-579B0FB876D0}" type="slidenum">
              <a:rPr lang="en-US" smtClean="0"/>
              <a:pPr/>
              <a:t>83</a:t>
            </a:fld>
            <a:endParaRPr lang="en-US" dirty="0"/>
          </a:p>
        </p:txBody>
      </p:sp>
    </p:spTree>
    <p:extLst>
      <p:ext uri="{BB962C8B-B14F-4D97-AF65-F5344CB8AC3E}">
        <p14:creationId xmlns:p14="http://schemas.microsoft.com/office/powerpoint/2010/main" val="39045959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094D0-3F4F-404E-A586-5225290DC60A}"/>
              </a:ext>
            </a:extLst>
          </p:cNvPr>
          <p:cNvSpPr>
            <a:spLocks noGrp="1"/>
          </p:cNvSpPr>
          <p:nvPr>
            <p:ph type="title"/>
          </p:nvPr>
        </p:nvSpPr>
        <p:spPr/>
        <p:txBody>
          <a:bodyPr/>
          <a:lstStyle/>
          <a:p>
            <a:r>
              <a:rPr lang="en-US" dirty="0"/>
              <a:t>Grounding Techniques, cont.</a:t>
            </a:r>
          </a:p>
        </p:txBody>
      </p:sp>
      <p:sp>
        <p:nvSpPr>
          <p:cNvPr id="3" name="Content Placeholder 2">
            <a:extLst>
              <a:ext uri="{FF2B5EF4-FFF2-40B4-BE49-F238E27FC236}">
                <a16:creationId xmlns:a16="http://schemas.microsoft.com/office/drawing/2014/main" id="{7FDAED1A-1EE6-4ED2-B471-D03DC20BD632}"/>
              </a:ext>
            </a:extLst>
          </p:cNvPr>
          <p:cNvSpPr>
            <a:spLocks noGrp="1"/>
          </p:cNvSpPr>
          <p:nvPr>
            <p:ph idx="1"/>
          </p:nvPr>
        </p:nvSpPr>
        <p:spPr/>
        <p:txBody>
          <a:bodyPr>
            <a:normAutofit fontScale="92500" lnSpcReduction="10000"/>
          </a:bodyPr>
          <a:lstStyle/>
          <a:p>
            <a:r>
              <a:rPr lang="en-US" dirty="0"/>
              <a:t>Distraction</a:t>
            </a:r>
          </a:p>
          <a:p>
            <a:pPr lvl="1"/>
            <a:r>
              <a:rPr lang="en-US" dirty="0"/>
              <a:t>Focus on external environment (pick a color and ask to name items of that color).</a:t>
            </a:r>
          </a:p>
          <a:p>
            <a:pPr lvl="1"/>
            <a:r>
              <a:rPr lang="en-US" dirty="0"/>
              <a:t>Make a to-do list for the day.</a:t>
            </a:r>
          </a:p>
          <a:p>
            <a:pPr lvl="1"/>
            <a:r>
              <a:rPr lang="en-US" dirty="0"/>
              <a:t>Use self-talk and reminders of safety.</a:t>
            </a:r>
          </a:p>
          <a:p>
            <a:pPr lvl="1"/>
            <a:r>
              <a:rPr lang="en-US" dirty="0"/>
              <a:t>Use counting to return to reality.</a:t>
            </a:r>
          </a:p>
          <a:p>
            <a:pPr lvl="1"/>
            <a:r>
              <a:rPr lang="en-US" dirty="0"/>
              <a:t>Use somatosensory techniques (toe-wiggling, touching items).</a:t>
            </a:r>
          </a:p>
          <a:p>
            <a:r>
              <a:rPr lang="en-US" dirty="0"/>
              <a:t>Breathing techniques</a:t>
            </a:r>
          </a:p>
          <a:p>
            <a:pPr lvl="1"/>
            <a:r>
              <a:rPr lang="en-US" dirty="0"/>
              <a:t>Inhale through nose and exhale through mouth.</a:t>
            </a:r>
          </a:p>
          <a:p>
            <a:pPr lvl="1"/>
            <a:r>
              <a:rPr lang="en-US" dirty="0"/>
              <a:t>Place hands on abdomen and watch hands go up and down.</a:t>
            </a:r>
          </a:p>
          <a:p>
            <a:endParaRPr lang="en-US" dirty="0"/>
          </a:p>
        </p:txBody>
      </p:sp>
      <p:sp>
        <p:nvSpPr>
          <p:cNvPr id="4" name="Content Placeholder 3">
            <a:extLst>
              <a:ext uri="{FF2B5EF4-FFF2-40B4-BE49-F238E27FC236}">
                <a16:creationId xmlns:a16="http://schemas.microsoft.com/office/drawing/2014/main" id="{5EC7856A-995C-4A46-A3D8-1DFED579E544}"/>
              </a:ext>
            </a:extLst>
          </p:cNvPr>
          <p:cNvSpPr>
            <a:spLocks noGrp="1"/>
          </p:cNvSpPr>
          <p:nvPr>
            <p:ph sz="quarter" idx="4294967295"/>
          </p:nvPr>
        </p:nvSpPr>
        <p:spPr>
          <a:xfrm>
            <a:off x="2468150" y="6240850"/>
            <a:ext cx="7950467" cy="365125"/>
          </a:xfrm>
        </p:spPr>
        <p:txBody>
          <a:bodyPr>
            <a:normAutofit/>
          </a:bodyPr>
          <a:lstStyle/>
          <a:p>
            <a:pPr marL="0" indent="0">
              <a:buNone/>
            </a:pPr>
            <a:r>
              <a:rPr lang="en-US" sz="1000" dirty="0">
                <a:hlinkClick r:id="rId2"/>
              </a:rPr>
              <a:t>store.samhsa.gov</a:t>
            </a:r>
            <a:r>
              <a:rPr lang="en-US" sz="1000">
                <a:hlinkClick r:id="rId2"/>
              </a:rPr>
              <a:t>/sites/default/files/d7/priv/sma14-4816.pdf</a:t>
            </a:r>
            <a:endParaRPr lang="en-US" sz="1000"/>
          </a:p>
        </p:txBody>
      </p:sp>
      <p:sp>
        <p:nvSpPr>
          <p:cNvPr id="5" name="Slide Number Placeholder 4">
            <a:extLst>
              <a:ext uri="{FF2B5EF4-FFF2-40B4-BE49-F238E27FC236}">
                <a16:creationId xmlns:a16="http://schemas.microsoft.com/office/drawing/2014/main" id="{4C18E138-71BD-431F-BE69-8DB0537BB9A3}"/>
              </a:ext>
            </a:extLst>
          </p:cNvPr>
          <p:cNvSpPr>
            <a:spLocks noGrp="1"/>
          </p:cNvSpPr>
          <p:nvPr>
            <p:ph type="sldNum" sz="quarter" idx="4"/>
          </p:nvPr>
        </p:nvSpPr>
        <p:spPr/>
        <p:txBody>
          <a:bodyPr/>
          <a:lstStyle/>
          <a:p>
            <a:fld id="{89CE2B40-8763-45E4-9758-579B0FB876D0}" type="slidenum">
              <a:rPr lang="en-US" smtClean="0"/>
              <a:pPr/>
              <a:t>84</a:t>
            </a:fld>
            <a:endParaRPr lang="en-US" dirty="0"/>
          </a:p>
        </p:txBody>
      </p:sp>
    </p:spTree>
    <p:extLst>
      <p:ext uri="{BB962C8B-B14F-4D97-AF65-F5344CB8AC3E}">
        <p14:creationId xmlns:p14="http://schemas.microsoft.com/office/powerpoint/2010/main" val="10650805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8432-D092-4D10-ACDA-F0F8C285E9E4}"/>
              </a:ext>
            </a:extLst>
          </p:cNvPr>
          <p:cNvSpPr>
            <a:spLocks noGrp="1"/>
          </p:cNvSpPr>
          <p:nvPr>
            <p:ph type="title"/>
          </p:nvPr>
        </p:nvSpPr>
        <p:spPr>
          <a:xfrm>
            <a:off x="609600" y="274638"/>
            <a:ext cx="10972800" cy="563562"/>
          </a:xfrm>
        </p:spPr>
        <p:txBody>
          <a:bodyPr anchor="ctr">
            <a:normAutofit/>
          </a:bodyPr>
          <a:lstStyle/>
          <a:p>
            <a:pPr>
              <a:lnSpc>
                <a:spcPct val="90000"/>
              </a:lnSpc>
            </a:pPr>
            <a:r>
              <a:rPr lang="en-US" sz="3300" dirty="0"/>
              <a:t>Practical Application: Soothing the 5 Senses</a:t>
            </a:r>
          </a:p>
        </p:txBody>
      </p:sp>
      <p:sp>
        <p:nvSpPr>
          <p:cNvPr id="5" name="Slide Number Placeholder 4">
            <a:extLst>
              <a:ext uri="{FF2B5EF4-FFF2-40B4-BE49-F238E27FC236}">
                <a16:creationId xmlns:a16="http://schemas.microsoft.com/office/drawing/2014/main" id="{843E0372-4023-4661-AFF4-EC4B55A30BAE}"/>
              </a:ext>
            </a:extLst>
          </p:cNvPr>
          <p:cNvSpPr>
            <a:spLocks noGrp="1"/>
          </p:cNvSpPr>
          <p:nvPr>
            <p:ph type="sldNum" sz="quarter" idx="4"/>
          </p:nvPr>
        </p:nvSpPr>
        <p:spPr>
          <a:xfrm>
            <a:off x="8737600" y="6356351"/>
            <a:ext cx="2844800" cy="365125"/>
          </a:xfrm>
        </p:spPr>
        <p:txBody>
          <a:bodyPr anchor="ctr">
            <a:normAutofit/>
          </a:bodyPr>
          <a:lstStyle/>
          <a:p>
            <a:pPr>
              <a:spcAft>
                <a:spcPts val="600"/>
              </a:spcAft>
            </a:pPr>
            <a:fld id="{89CE2B40-8763-45E4-9758-579B0FB876D0}" type="slidenum">
              <a:rPr lang="en-US" smtClean="0"/>
              <a:pPr>
                <a:spcAft>
                  <a:spcPts val="600"/>
                </a:spcAft>
              </a:pPr>
              <a:t>85</a:t>
            </a:fld>
            <a:endParaRPr lang="en-US" dirty="0"/>
          </a:p>
        </p:txBody>
      </p:sp>
      <p:graphicFrame>
        <p:nvGraphicFramePr>
          <p:cNvPr id="7" name="Content Placeholder 2">
            <a:extLst>
              <a:ext uri="{FF2B5EF4-FFF2-40B4-BE49-F238E27FC236}">
                <a16:creationId xmlns:a16="http://schemas.microsoft.com/office/drawing/2014/main" id="{C8CBFA6D-9C77-4B63-2DDA-14FDC37EB6F9}"/>
              </a:ext>
            </a:extLst>
          </p:cNvPr>
          <p:cNvGraphicFramePr>
            <a:graphicFrameLocks noGrp="1"/>
          </p:cNvGraphicFramePr>
          <p:nvPr>
            <p:ph idx="1"/>
            <p:extLst>
              <p:ext uri="{D42A27DB-BD31-4B8C-83A1-F6EECF244321}">
                <p14:modId xmlns:p14="http://schemas.microsoft.com/office/powerpoint/2010/main" val="2722076796"/>
              </p:ext>
            </p:extLst>
          </p:nvPr>
        </p:nvGraphicFramePr>
        <p:xfrm>
          <a:off x="609600" y="1219201"/>
          <a:ext cx="10972800" cy="490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16055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CE6D4-D062-1567-DFD3-9F5B0E014274}"/>
              </a:ext>
            </a:extLst>
          </p:cNvPr>
          <p:cNvSpPr>
            <a:spLocks noGrp="1"/>
          </p:cNvSpPr>
          <p:nvPr>
            <p:ph type="title"/>
          </p:nvPr>
        </p:nvSpPr>
        <p:spPr/>
        <p:txBody>
          <a:bodyPr/>
          <a:lstStyle/>
          <a:p>
            <a:r>
              <a:rPr lang="en-US" dirty="0"/>
              <a:t>Resources</a:t>
            </a:r>
          </a:p>
        </p:txBody>
      </p:sp>
      <p:sp>
        <p:nvSpPr>
          <p:cNvPr id="4" name="Slide Number Placeholder 3">
            <a:extLst>
              <a:ext uri="{FF2B5EF4-FFF2-40B4-BE49-F238E27FC236}">
                <a16:creationId xmlns:a16="http://schemas.microsoft.com/office/drawing/2014/main" id="{63A2A96C-0CD7-8698-CA3F-DD989F67DE0E}"/>
              </a:ext>
            </a:extLst>
          </p:cNvPr>
          <p:cNvSpPr>
            <a:spLocks noGrp="1"/>
          </p:cNvSpPr>
          <p:nvPr>
            <p:ph type="sldNum" sz="quarter" idx="4"/>
          </p:nvPr>
        </p:nvSpPr>
        <p:spPr/>
        <p:txBody>
          <a:bodyPr/>
          <a:lstStyle/>
          <a:p>
            <a:fld id="{89CE2B40-8763-45E4-9758-579B0FB876D0}" type="slidenum">
              <a:rPr lang="en-US" smtClean="0"/>
              <a:pPr/>
              <a:t>86</a:t>
            </a:fld>
            <a:endParaRPr lang="en-US" dirty="0"/>
          </a:p>
        </p:txBody>
      </p:sp>
    </p:spTree>
    <p:extLst>
      <p:ext uri="{BB962C8B-B14F-4D97-AF65-F5344CB8AC3E}">
        <p14:creationId xmlns:p14="http://schemas.microsoft.com/office/powerpoint/2010/main" val="24020406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DC218-CBCC-43A3-8576-6D1A953913FE}"/>
              </a:ext>
            </a:extLst>
          </p:cNvPr>
          <p:cNvSpPr>
            <a:spLocks noGrp="1"/>
          </p:cNvSpPr>
          <p:nvPr>
            <p:ph type="title"/>
          </p:nvPr>
        </p:nvSpPr>
        <p:spPr/>
        <p:txBody>
          <a:bodyPr/>
          <a:lstStyle/>
          <a:p>
            <a:r>
              <a:rPr lang="en-US" dirty="0"/>
              <a:t>Additional Resources for Grounding Techniques</a:t>
            </a:r>
          </a:p>
        </p:txBody>
      </p:sp>
      <p:sp>
        <p:nvSpPr>
          <p:cNvPr id="3" name="Content Placeholder 2">
            <a:extLst>
              <a:ext uri="{FF2B5EF4-FFF2-40B4-BE49-F238E27FC236}">
                <a16:creationId xmlns:a16="http://schemas.microsoft.com/office/drawing/2014/main" id="{426FAD34-5699-4A18-B5B2-9DF0A0B391C0}"/>
              </a:ext>
            </a:extLst>
          </p:cNvPr>
          <p:cNvSpPr>
            <a:spLocks noGrp="1"/>
          </p:cNvSpPr>
          <p:nvPr>
            <p:ph idx="1"/>
          </p:nvPr>
        </p:nvSpPr>
        <p:spPr/>
        <p:txBody>
          <a:bodyPr/>
          <a:lstStyle/>
          <a:p>
            <a:r>
              <a:rPr lang="en-US" dirty="0"/>
              <a:t>DBT Skills Training Handouts and Worksheets, Second Edition, by Marsha M. Linehan (2015)</a:t>
            </a:r>
          </a:p>
          <a:p>
            <a:r>
              <a:rPr lang="en-US" dirty="0"/>
              <a:t>SAMHSA Treatment Improvement Protocol (TIP) 57</a:t>
            </a:r>
          </a:p>
          <a:p>
            <a:endParaRPr lang="en-US" dirty="0"/>
          </a:p>
        </p:txBody>
      </p:sp>
      <p:sp>
        <p:nvSpPr>
          <p:cNvPr id="5" name="Slide Number Placeholder 4">
            <a:extLst>
              <a:ext uri="{FF2B5EF4-FFF2-40B4-BE49-F238E27FC236}">
                <a16:creationId xmlns:a16="http://schemas.microsoft.com/office/drawing/2014/main" id="{B1E475BB-E8D9-4C16-B111-22DCC5563422}"/>
              </a:ext>
            </a:extLst>
          </p:cNvPr>
          <p:cNvSpPr>
            <a:spLocks noGrp="1"/>
          </p:cNvSpPr>
          <p:nvPr>
            <p:ph type="sldNum" sz="quarter" idx="4"/>
          </p:nvPr>
        </p:nvSpPr>
        <p:spPr/>
        <p:txBody>
          <a:bodyPr/>
          <a:lstStyle/>
          <a:p>
            <a:fld id="{89CE2B40-8763-45E4-9758-579B0FB876D0}" type="slidenum">
              <a:rPr lang="en-US" smtClean="0"/>
              <a:pPr/>
              <a:t>87</a:t>
            </a:fld>
            <a:endParaRPr lang="en-US" dirty="0"/>
          </a:p>
        </p:txBody>
      </p:sp>
    </p:spTree>
    <p:extLst>
      <p:ext uri="{BB962C8B-B14F-4D97-AF65-F5344CB8AC3E}">
        <p14:creationId xmlns:p14="http://schemas.microsoft.com/office/powerpoint/2010/main" val="32990631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PTSD TREATMENT GUIDELINES</a:t>
            </a:r>
          </a:p>
        </p:txBody>
      </p:sp>
      <p:sp>
        <p:nvSpPr>
          <p:cNvPr id="3" name="Content Placeholder 2"/>
          <p:cNvSpPr>
            <a:spLocks noGrp="1"/>
          </p:cNvSpPr>
          <p:nvPr>
            <p:ph idx="1"/>
          </p:nvPr>
        </p:nvSpPr>
        <p:spPr/>
        <p:txBody>
          <a:bodyPr/>
          <a:lstStyle/>
          <a:p>
            <a:r>
              <a:rPr lang="en-US" dirty="0"/>
              <a:t>American Psychiatric Association</a:t>
            </a:r>
          </a:p>
          <a:p>
            <a:r>
              <a:rPr lang="en-US" dirty="0"/>
              <a:t>American Psychological Association</a:t>
            </a:r>
          </a:p>
          <a:p>
            <a:r>
              <a:rPr lang="en-US" dirty="0"/>
              <a:t>International Society for Traumatic Stress Studies</a:t>
            </a:r>
          </a:p>
          <a:p>
            <a:r>
              <a:rPr lang="en-US" dirty="0"/>
              <a:t>Australian Centre for Posttraumatic Mental Health</a:t>
            </a:r>
          </a:p>
          <a:p>
            <a:r>
              <a:rPr lang="en-US" dirty="0"/>
              <a:t>Institute of Medicine</a:t>
            </a:r>
          </a:p>
          <a:p>
            <a:r>
              <a:rPr lang="en-US" dirty="0"/>
              <a:t>US Department of Veterans Affairs and Department of Defense</a:t>
            </a:r>
          </a:p>
          <a:p>
            <a:r>
              <a:rPr lang="en-US" dirty="0"/>
              <a:t>National Institute for Health and Care Excellence (NICE- UK)</a:t>
            </a:r>
          </a:p>
        </p:txBody>
      </p:sp>
      <p:sp>
        <p:nvSpPr>
          <p:cNvPr id="4" name="Content Placeholder 3"/>
          <p:cNvSpPr>
            <a:spLocks noGrp="1"/>
          </p:cNvSpPr>
          <p:nvPr>
            <p:ph sz="quarter" idx="4294967295"/>
          </p:nvPr>
        </p:nvSpPr>
        <p:spPr>
          <a:xfrm>
            <a:off x="2245701" y="5785336"/>
            <a:ext cx="6545178" cy="911027"/>
          </a:xfrm>
        </p:spPr>
        <p:txBody>
          <a:bodyPr>
            <a:normAutofit/>
          </a:bodyPr>
          <a:lstStyle/>
          <a:p>
            <a:pPr marL="0" indent="0">
              <a:buNone/>
            </a:pPr>
            <a:r>
              <a:rPr lang="en-US" sz="1200" dirty="0"/>
              <a:t>Jonas DE, et. Al.  Psychological and Pharmacological Treatments for Adults with Posttraumatic Stress Disorder. Comparative Effectiveness Review No. 92. Agency for Healthcare Research and quality; April 2013. </a:t>
            </a:r>
            <a:r>
              <a:rPr lang="en-US" sz="1200" dirty="0">
                <a:hlinkClick r:id="rId3"/>
              </a:rPr>
              <a:t>effectivehealthcare.ahrq.gov</a:t>
            </a:r>
            <a:r>
              <a:rPr lang="en-US" sz="1200">
                <a:hlinkClick r:id="rId3"/>
              </a:rPr>
              <a:t>/reports/final.cfm</a:t>
            </a:r>
            <a:r>
              <a:rPr lang="en-US" sz="1200"/>
              <a:t>.</a:t>
            </a:r>
          </a:p>
        </p:txBody>
      </p:sp>
      <p:sp>
        <p:nvSpPr>
          <p:cNvPr id="5" name="Slide Number Placeholder 4"/>
          <p:cNvSpPr>
            <a:spLocks noGrp="1"/>
          </p:cNvSpPr>
          <p:nvPr>
            <p:ph type="sldNum" sz="quarter" idx="4"/>
          </p:nvPr>
        </p:nvSpPr>
        <p:spPr/>
        <p:txBody>
          <a:bodyPr/>
          <a:lstStyle/>
          <a:p>
            <a:fld id="{89CE2B40-8763-45E4-9758-579B0FB876D0}" type="slidenum">
              <a:rPr lang="en-US" smtClean="0"/>
              <a:pPr/>
              <a:t>88</a:t>
            </a:fld>
            <a:endParaRPr lang="en-US" dirty="0"/>
          </a:p>
        </p:txBody>
      </p:sp>
    </p:spTree>
    <p:extLst>
      <p:ext uri="{BB962C8B-B14F-4D97-AF65-F5344CB8AC3E}">
        <p14:creationId xmlns:p14="http://schemas.microsoft.com/office/powerpoint/2010/main" val="37159732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7B0FF3-91D0-4C3B-A414-DD26644A418B}"/>
              </a:ext>
            </a:extLst>
          </p:cNvPr>
          <p:cNvSpPr>
            <a:spLocks noGrp="1"/>
          </p:cNvSpPr>
          <p:nvPr>
            <p:ph type="title"/>
          </p:nvPr>
        </p:nvSpPr>
        <p:spPr/>
        <p:txBody>
          <a:bodyPr/>
          <a:lstStyle/>
          <a:p>
            <a:r>
              <a:rPr lang="en-US" dirty="0"/>
              <a:t>Trauma Screenings/Assessments Available in SAMHSA TIP 57</a:t>
            </a:r>
          </a:p>
        </p:txBody>
      </p:sp>
      <p:sp>
        <p:nvSpPr>
          <p:cNvPr id="7" name="Content Placeholder 6">
            <a:extLst>
              <a:ext uri="{FF2B5EF4-FFF2-40B4-BE49-F238E27FC236}">
                <a16:creationId xmlns:a16="http://schemas.microsoft.com/office/drawing/2014/main" id="{BD0AF18E-77BD-42F2-A2A9-04AAC612A18D}"/>
              </a:ext>
            </a:extLst>
          </p:cNvPr>
          <p:cNvSpPr>
            <a:spLocks noGrp="1"/>
          </p:cNvSpPr>
          <p:nvPr>
            <p:ph idx="1"/>
          </p:nvPr>
        </p:nvSpPr>
        <p:spPr/>
        <p:txBody>
          <a:bodyPr vert="horz" lIns="91440" tIns="45720" rIns="91440" bIns="45720" rtlCol="0" anchor="t">
            <a:normAutofit/>
          </a:bodyPr>
          <a:lstStyle/>
          <a:p>
            <a:r>
              <a:rPr lang="en-US" dirty="0">
                <a:ea typeface="Calibri"/>
                <a:cs typeface="Calibri"/>
              </a:rPr>
              <a:t>SLE Screening (Stressful Life Events)</a:t>
            </a:r>
            <a:endParaRPr lang="en-US" dirty="0"/>
          </a:p>
          <a:p>
            <a:r>
              <a:rPr lang="en-US" dirty="0">
                <a:ea typeface="Calibri"/>
                <a:cs typeface="Calibri"/>
              </a:rPr>
              <a:t>STaT Intimate Partner Violence Screening Tool (</a:t>
            </a:r>
            <a:r>
              <a:rPr lang="en-US" dirty="0">
                <a:ea typeface="+mn-lt"/>
                <a:cs typeface="+mn-lt"/>
              </a:rPr>
              <a:t>Slapped, Things, and Threaten)</a:t>
            </a:r>
          </a:p>
          <a:p>
            <a:r>
              <a:rPr lang="en-US" dirty="0">
                <a:ea typeface="Calibri"/>
                <a:cs typeface="Calibri"/>
              </a:rPr>
              <a:t>PC-PTSD Screen (Primary Care-PTSD)</a:t>
            </a:r>
          </a:p>
          <a:p>
            <a:r>
              <a:rPr lang="en-US" dirty="0">
                <a:ea typeface="Calibri"/>
                <a:cs typeface="Calibri"/>
              </a:rPr>
              <a:t>The SPAN (Startle, Physically upset by reminders, Anger, and Numbness)</a:t>
            </a:r>
          </a:p>
          <a:p>
            <a:r>
              <a:rPr lang="en-US" dirty="0">
                <a:ea typeface="Calibri"/>
                <a:cs typeface="Calibri"/>
              </a:rPr>
              <a:t>The PTSD Checklist (PCL-5)</a:t>
            </a:r>
          </a:p>
        </p:txBody>
      </p:sp>
      <p:sp>
        <p:nvSpPr>
          <p:cNvPr id="8" name="Content Placeholder 7">
            <a:extLst>
              <a:ext uri="{FF2B5EF4-FFF2-40B4-BE49-F238E27FC236}">
                <a16:creationId xmlns:a16="http://schemas.microsoft.com/office/drawing/2014/main" id="{E3CC25E3-C635-4082-9130-D603CFE83F1B}"/>
              </a:ext>
            </a:extLst>
          </p:cNvPr>
          <p:cNvSpPr>
            <a:spLocks noGrp="1"/>
          </p:cNvSpPr>
          <p:nvPr>
            <p:ph sz="quarter" idx="4294967295"/>
          </p:nvPr>
        </p:nvSpPr>
        <p:spPr>
          <a:xfrm>
            <a:off x="2246479" y="6379607"/>
            <a:ext cx="4231370" cy="401638"/>
          </a:xfrm>
        </p:spPr>
        <p:txBody>
          <a:bodyPr>
            <a:normAutofit fontScale="40000" lnSpcReduction="20000"/>
          </a:bodyPr>
          <a:lstStyle/>
          <a:p>
            <a:pPr marL="0" indent="0">
              <a:buNone/>
            </a:pPr>
            <a:r>
              <a:rPr lang="en-US" dirty="0">
                <a:hlinkClick r:id="rId2"/>
              </a:rPr>
              <a:t>store.samhsa.gov</a:t>
            </a:r>
            <a:r>
              <a:rPr lang="en-US">
                <a:hlinkClick r:id="rId2"/>
              </a:rPr>
              <a:t>/sites/default/files/d7/priv/sma14-4816.pdf</a:t>
            </a:r>
            <a:endParaRPr lang="en-US"/>
          </a:p>
        </p:txBody>
      </p:sp>
      <p:sp>
        <p:nvSpPr>
          <p:cNvPr id="5" name="Slide Number Placeholder 4">
            <a:extLst>
              <a:ext uri="{FF2B5EF4-FFF2-40B4-BE49-F238E27FC236}">
                <a16:creationId xmlns:a16="http://schemas.microsoft.com/office/drawing/2014/main" id="{1E647A84-B4CE-4CB1-9134-004FCDDC0EE1}"/>
              </a:ext>
            </a:extLst>
          </p:cNvPr>
          <p:cNvSpPr>
            <a:spLocks noGrp="1"/>
          </p:cNvSpPr>
          <p:nvPr>
            <p:ph type="sldNum" sz="quarter" idx="4"/>
          </p:nvPr>
        </p:nvSpPr>
        <p:spPr/>
        <p:txBody>
          <a:bodyPr/>
          <a:lstStyle/>
          <a:p>
            <a:fld id="{89CE2B40-8763-45E4-9758-579B0FB876D0}" type="slidenum">
              <a:rPr lang="en-US" smtClean="0"/>
              <a:pPr/>
              <a:t>89</a:t>
            </a:fld>
            <a:endParaRPr lang="en-US" dirty="0"/>
          </a:p>
        </p:txBody>
      </p:sp>
    </p:spTree>
    <p:extLst>
      <p:ext uri="{BB962C8B-B14F-4D97-AF65-F5344CB8AC3E}">
        <p14:creationId xmlns:p14="http://schemas.microsoft.com/office/powerpoint/2010/main" val="983624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76EB-C7DA-EF9A-5C89-20D08715EBE4}"/>
              </a:ext>
            </a:extLst>
          </p:cNvPr>
          <p:cNvSpPr>
            <a:spLocks noGrp="1"/>
          </p:cNvSpPr>
          <p:nvPr>
            <p:ph type="title"/>
          </p:nvPr>
        </p:nvSpPr>
        <p:spPr/>
        <p:txBody>
          <a:bodyPr/>
          <a:lstStyle/>
          <a:p>
            <a:r>
              <a:rPr lang="en-US" dirty="0"/>
              <a:t>Poll Time: Everyone Who Experiences Trauma Develops PTSD</a:t>
            </a:r>
          </a:p>
        </p:txBody>
      </p:sp>
      <p:graphicFrame>
        <p:nvGraphicFramePr>
          <p:cNvPr id="6" name="Content Placeholder 5">
            <a:extLst>
              <a:ext uri="{FF2B5EF4-FFF2-40B4-BE49-F238E27FC236}">
                <a16:creationId xmlns:a16="http://schemas.microsoft.com/office/drawing/2014/main" id="{AD69BD6D-11BB-9442-6209-82E892817E48}"/>
              </a:ext>
            </a:extLst>
          </p:cNvPr>
          <p:cNvGraphicFramePr>
            <a:graphicFrameLocks noGrp="1"/>
          </p:cNvGraphicFramePr>
          <p:nvPr>
            <p:ph idx="1"/>
            <p:extLst>
              <p:ext uri="{D42A27DB-BD31-4B8C-83A1-F6EECF244321}">
                <p14:modId xmlns:p14="http://schemas.microsoft.com/office/powerpoint/2010/main" val="2199461498"/>
              </p:ext>
            </p:extLst>
          </p:nvPr>
        </p:nvGraphicFramePr>
        <p:xfrm>
          <a:off x="609600" y="1219200"/>
          <a:ext cx="10972800" cy="461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4DB4E516-183A-B67D-1C51-9E05704B981E}"/>
              </a:ext>
            </a:extLst>
          </p:cNvPr>
          <p:cNvSpPr>
            <a:spLocks noGrp="1"/>
          </p:cNvSpPr>
          <p:nvPr>
            <p:ph type="sldNum" sz="quarter" idx="4"/>
          </p:nvPr>
        </p:nvSpPr>
        <p:spPr/>
        <p:txBody>
          <a:bodyPr/>
          <a:lstStyle/>
          <a:p>
            <a:fld id="{89CE2B40-8763-45E4-9758-579B0FB876D0}" type="slidenum">
              <a:rPr lang="en-US" smtClean="0"/>
              <a:pPr/>
              <a:t>9</a:t>
            </a:fld>
            <a:endParaRPr lang="en-US" dirty="0"/>
          </a:p>
        </p:txBody>
      </p:sp>
    </p:spTree>
    <p:extLst>
      <p:ext uri="{BB962C8B-B14F-4D97-AF65-F5344CB8AC3E}">
        <p14:creationId xmlns:p14="http://schemas.microsoft.com/office/powerpoint/2010/main" val="28055991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FC8E-2BD4-432D-A00C-AF0B0D140C5D}"/>
              </a:ext>
            </a:extLst>
          </p:cNvPr>
          <p:cNvSpPr>
            <a:spLocks noGrp="1"/>
          </p:cNvSpPr>
          <p:nvPr>
            <p:ph type="title"/>
          </p:nvPr>
        </p:nvSpPr>
        <p:spPr/>
        <p:txBody>
          <a:bodyPr/>
          <a:lstStyle/>
          <a:p>
            <a:r>
              <a:rPr lang="en-US" dirty="0"/>
              <a:t>Common Trauma Screening Tools for Children &amp; Adolescents</a:t>
            </a:r>
          </a:p>
        </p:txBody>
      </p:sp>
      <p:sp>
        <p:nvSpPr>
          <p:cNvPr id="3" name="Content Placeholder 2">
            <a:extLst>
              <a:ext uri="{FF2B5EF4-FFF2-40B4-BE49-F238E27FC236}">
                <a16:creationId xmlns:a16="http://schemas.microsoft.com/office/drawing/2014/main" id="{12666B9D-8F0F-4E90-87FC-1B5D558FA552}"/>
              </a:ext>
            </a:extLst>
          </p:cNvPr>
          <p:cNvSpPr>
            <a:spLocks noGrp="1"/>
          </p:cNvSpPr>
          <p:nvPr>
            <p:ph idx="1"/>
          </p:nvPr>
        </p:nvSpPr>
        <p:spPr>
          <a:xfrm>
            <a:off x="609600" y="1019339"/>
            <a:ext cx="11286836" cy="5410035"/>
          </a:xfrm>
        </p:spPr>
        <p:txBody>
          <a:bodyPr>
            <a:normAutofit/>
          </a:bodyPr>
          <a:lstStyle/>
          <a:p>
            <a:r>
              <a:rPr lang="en-US" sz="1600" dirty="0"/>
              <a:t>Screening Tools for Trauma Exposure:</a:t>
            </a:r>
          </a:p>
          <a:p>
            <a:pPr lvl="1"/>
            <a:r>
              <a:rPr lang="en-US" sz="1600" dirty="0">
                <a:hlinkClick r:id="rId2"/>
              </a:rPr>
              <a:t>ACE-Q CHILD </a:t>
            </a:r>
            <a:r>
              <a:rPr lang="en-US" sz="1600" dirty="0"/>
              <a:t>– self-report by parent/caregiver for children 0–12</a:t>
            </a:r>
          </a:p>
          <a:p>
            <a:pPr lvl="1"/>
            <a:r>
              <a:rPr lang="en-US" sz="1600" dirty="0">
                <a:hlinkClick r:id="rId3"/>
              </a:rPr>
              <a:t>ACE-Q Teen </a:t>
            </a:r>
            <a:r>
              <a:rPr lang="en-US" sz="1600" dirty="0"/>
              <a:t>– self-report by parent/caregiver for youth 13–19</a:t>
            </a:r>
          </a:p>
          <a:p>
            <a:pPr lvl="1"/>
            <a:r>
              <a:rPr lang="en-US" sz="1600" dirty="0">
                <a:hlinkClick r:id="rId4"/>
              </a:rPr>
              <a:t>ACE-Q Teen self-report </a:t>
            </a:r>
            <a:r>
              <a:rPr lang="en-US" sz="1600" dirty="0"/>
              <a:t>– self-report by youth 13–19</a:t>
            </a:r>
          </a:p>
          <a:p>
            <a:r>
              <a:rPr lang="en-US" sz="1600" dirty="0"/>
              <a:t>Screening Tool for BOTH Trauma Exposure and Symptoms</a:t>
            </a:r>
          </a:p>
          <a:p>
            <a:pPr lvl="1"/>
            <a:r>
              <a:rPr lang="en-US" sz="1600" dirty="0">
                <a:hlinkClick r:id="rId5"/>
              </a:rPr>
              <a:t>Child PTSD Symptom Scale for DSM 5</a:t>
            </a:r>
            <a:r>
              <a:rPr lang="en-US" sz="1600" dirty="0"/>
              <a:t> (CPSS-V SR) with trauma exposure screen – self-report ages 11–17</a:t>
            </a:r>
          </a:p>
          <a:p>
            <a:pPr lvl="1"/>
            <a:r>
              <a:rPr lang="en-US" sz="1600" dirty="0">
                <a:hlinkClick r:id="rId6"/>
              </a:rPr>
              <a:t>Clinician-Administered PTSD Scale for DSM 5 Child/Adolescent Version </a:t>
            </a:r>
            <a:r>
              <a:rPr lang="en-US" sz="1600" dirty="0"/>
              <a:t>(CAPS-CA-5)</a:t>
            </a:r>
          </a:p>
          <a:p>
            <a:pPr lvl="1"/>
            <a:r>
              <a:rPr lang="en-US" sz="1600" dirty="0">
                <a:hlinkClick r:id="rId7"/>
              </a:rPr>
              <a:t>UCLA Child/Adolescent PTSD Reaction Index for DSM 5 </a:t>
            </a:r>
            <a:r>
              <a:rPr lang="en-US" sz="1600" dirty="0"/>
              <a:t>– semi-structured interview (Parent/Caregiver version is also available)</a:t>
            </a:r>
          </a:p>
          <a:p>
            <a:pPr lvl="1"/>
            <a:r>
              <a:rPr lang="en-US" sz="1600" dirty="0">
                <a:hlinkClick r:id="rId8"/>
              </a:rPr>
              <a:t>Child and Adolescent Trauma Screen</a:t>
            </a:r>
            <a:r>
              <a:rPr lang="en-US" sz="1600" dirty="0"/>
              <a:t> (CATS) – youth self-report</a:t>
            </a:r>
          </a:p>
          <a:p>
            <a:r>
              <a:rPr lang="en-US" sz="1600" dirty="0"/>
              <a:t>DSM 5 Trauma-Related Symptom Severity Scales</a:t>
            </a:r>
          </a:p>
          <a:p>
            <a:pPr lvl="1"/>
            <a:r>
              <a:rPr lang="en-US" sz="1600" dirty="0">
                <a:hlinkClick r:id="rId9"/>
              </a:rPr>
              <a:t>Severity of Posttraumatic Stress Symptoms </a:t>
            </a:r>
            <a:r>
              <a:rPr lang="en-US" sz="1600" dirty="0"/>
              <a:t>– Youth self-report 11–17</a:t>
            </a:r>
          </a:p>
          <a:p>
            <a:pPr lvl="1"/>
            <a:r>
              <a:rPr lang="en-US" sz="1600" dirty="0">
                <a:hlinkClick r:id="rId10"/>
              </a:rPr>
              <a:t>Severity of Acute Stress Symptoms </a:t>
            </a:r>
            <a:r>
              <a:rPr lang="en-US" sz="1600" dirty="0"/>
              <a:t>– Youth self-report 11–17</a:t>
            </a:r>
          </a:p>
          <a:p>
            <a:pPr lvl="1"/>
            <a:r>
              <a:rPr lang="en-US" sz="1600" dirty="0">
                <a:hlinkClick r:id="rId11"/>
              </a:rPr>
              <a:t>Severity of Dissociative Symptoms </a:t>
            </a:r>
            <a:r>
              <a:rPr lang="en-US" sz="1600" dirty="0"/>
              <a:t>– Youth self-report 11–17</a:t>
            </a:r>
          </a:p>
          <a:p>
            <a:r>
              <a:rPr lang="en-US" sz="1600" dirty="0"/>
              <a:t>NIMH Suicide Risk Screening Tools</a:t>
            </a:r>
          </a:p>
          <a:p>
            <a:pPr lvl="1"/>
            <a:r>
              <a:rPr lang="en-US" sz="1600" dirty="0">
                <a:hlinkClick r:id="rId12"/>
              </a:rPr>
              <a:t>AsQ</a:t>
            </a:r>
            <a:r>
              <a:rPr lang="en-US" sz="1600">
                <a:hlinkClick r:id="rId12"/>
              </a:rPr>
              <a:t> Suicide Risk Screening Tool</a:t>
            </a:r>
            <a:r>
              <a:rPr lang="en-US" sz="1600"/>
              <a:t> – clinician administered</a:t>
            </a:r>
          </a:p>
          <a:p>
            <a:pPr lvl="1"/>
            <a:r>
              <a:rPr lang="en-US" sz="1600" dirty="0">
                <a:hlinkClick r:id="rId13"/>
              </a:rPr>
              <a:t>Youth Suicide Risk Screening Pathway</a:t>
            </a:r>
            <a:r>
              <a:rPr lang="en-US" sz="1600" dirty="0"/>
              <a:t> – for clinician use</a:t>
            </a:r>
          </a:p>
          <a:p>
            <a:endParaRPr lang="en-US" dirty="0"/>
          </a:p>
          <a:p>
            <a:endParaRPr lang="en-US" dirty="0"/>
          </a:p>
        </p:txBody>
      </p:sp>
      <p:sp>
        <p:nvSpPr>
          <p:cNvPr id="5" name="Slide Number Placeholder 4">
            <a:extLst>
              <a:ext uri="{FF2B5EF4-FFF2-40B4-BE49-F238E27FC236}">
                <a16:creationId xmlns:a16="http://schemas.microsoft.com/office/drawing/2014/main" id="{06735A8B-074A-4203-B933-8E42A8FF7798}"/>
              </a:ext>
            </a:extLst>
          </p:cNvPr>
          <p:cNvSpPr>
            <a:spLocks noGrp="1"/>
          </p:cNvSpPr>
          <p:nvPr>
            <p:ph type="sldNum" sz="quarter" idx="4"/>
          </p:nvPr>
        </p:nvSpPr>
        <p:spPr/>
        <p:txBody>
          <a:bodyPr/>
          <a:lstStyle/>
          <a:p>
            <a:fld id="{89CE2B40-8763-45E4-9758-579B0FB876D0}" type="slidenum">
              <a:rPr lang="en-US" smtClean="0"/>
              <a:pPr/>
              <a:t>90</a:t>
            </a:fld>
            <a:endParaRPr lang="en-US" dirty="0"/>
          </a:p>
        </p:txBody>
      </p:sp>
    </p:spTree>
    <p:extLst>
      <p:ext uri="{BB962C8B-B14F-4D97-AF65-F5344CB8AC3E}">
        <p14:creationId xmlns:p14="http://schemas.microsoft.com/office/powerpoint/2010/main" val="16161782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BC1F6-1842-439D-8048-B6020943F2EC}"/>
              </a:ext>
            </a:extLst>
          </p:cNvPr>
          <p:cNvSpPr>
            <a:spLocks noGrp="1"/>
          </p:cNvSpPr>
          <p:nvPr>
            <p:ph type="title"/>
          </p:nvPr>
        </p:nvSpPr>
        <p:spPr/>
        <p:txBody>
          <a:bodyPr/>
          <a:lstStyle/>
          <a:p>
            <a:r>
              <a:rPr lang="en-US" dirty="0"/>
              <a:t>Symptom Measures for PTSD</a:t>
            </a:r>
          </a:p>
        </p:txBody>
      </p:sp>
      <p:sp>
        <p:nvSpPr>
          <p:cNvPr id="3" name="Content Placeholder 2">
            <a:extLst>
              <a:ext uri="{FF2B5EF4-FFF2-40B4-BE49-F238E27FC236}">
                <a16:creationId xmlns:a16="http://schemas.microsoft.com/office/drawing/2014/main" id="{752A82D4-4D0B-4B6E-BBEA-05012D1B38F7}"/>
              </a:ext>
            </a:extLst>
          </p:cNvPr>
          <p:cNvSpPr>
            <a:spLocks noGrp="1"/>
          </p:cNvSpPr>
          <p:nvPr>
            <p:ph sz="half" idx="1"/>
          </p:nvPr>
        </p:nvSpPr>
        <p:spPr/>
        <p:txBody>
          <a:bodyPr>
            <a:normAutofit fontScale="77500" lnSpcReduction="20000"/>
          </a:bodyPr>
          <a:lstStyle/>
          <a:p>
            <a:r>
              <a:rPr lang="en-US" dirty="0"/>
              <a:t>Self-Report</a:t>
            </a:r>
          </a:p>
          <a:p>
            <a:pPr lvl="1"/>
            <a:r>
              <a:rPr lang="en-US" dirty="0"/>
              <a:t>PTSD Checklist for DSM-5 (PCL-5)- 20 item</a:t>
            </a:r>
          </a:p>
          <a:p>
            <a:pPr lvl="1"/>
            <a:r>
              <a:rPr lang="en-US" dirty="0"/>
              <a:t>Life Events Checklist for DSM 5 (LEC-5) </a:t>
            </a:r>
          </a:p>
          <a:p>
            <a:pPr lvl="1"/>
            <a:r>
              <a:rPr lang="en-US" dirty="0"/>
              <a:t>Primary Care PTSD Screen (PC-PTSD)</a:t>
            </a:r>
          </a:p>
          <a:p>
            <a:pPr lvl="1"/>
            <a:r>
              <a:rPr lang="en-US" dirty="0"/>
              <a:t>Davidson Trauma Scale (DTS) 17 item </a:t>
            </a:r>
          </a:p>
          <a:p>
            <a:pPr lvl="1"/>
            <a:r>
              <a:rPr lang="en-US" dirty="0"/>
              <a:t>Trauma Symptom Checklist (TSC) 40 item</a:t>
            </a:r>
          </a:p>
          <a:p>
            <a:pPr lvl="1"/>
            <a:r>
              <a:rPr lang="en-US" dirty="0"/>
              <a:t>Impact of Events Scale (IES) 22 item</a:t>
            </a:r>
          </a:p>
          <a:p>
            <a:pPr lvl="1"/>
            <a:r>
              <a:rPr lang="en-US" dirty="0"/>
              <a:t>Trauma Symptom Inventory (TSI) 100 item</a:t>
            </a:r>
          </a:p>
          <a:p>
            <a:pPr lvl="1"/>
            <a:r>
              <a:rPr lang="en-US" dirty="0"/>
              <a:t>MMPI-PTSD 46 item </a:t>
            </a:r>
          </a:p>
          <a:p>
            <a:pPr marL="0" indent="0">
              <a:buNone/>
            </a:pPr>
            <a:endParaRPr lang="en-US" dirty="0"/>
          </a:p>
          <a:p>
            <a:pPr lvl="1"/>
            <a:endParaRPr lang="en-US" dirty="0"/>
          </a:p>
          <a:p>
            <a:pPr lvl="1"/>
            <a:endParaRPr lang="en-US" dirty="0"/>
          </a:p>
        </p:txBody>
      </p:sp>
      <p:sp>
        <p:nvSpPr>
          <p:cNvPr id="7" name="Content Placeholder 6">
            <a:extLst>
              <a:ext uri="{FF2B5EF4-FFF2-40B4-BE49-F238E27FC236}">
                <a16:creationId xmlns:a16="http://schemas.microsoft.com/office/drawing/2014/main" id="{C848FF4C-0DB0-4BB0-A84E-E847AD96D556}"/>
              </a:ext>
            </a:extLst>
          </p:cNvPr>
          <p:cNvSpPr>
            <a:spLocks noGrp="1"/>
          </p:cNvSpPr>
          <p:nvPr>
            <p:ph sz="half" idx="14"/>
          </p:nvPr>
        </p:nvSpPr>
        <p:spPr>
          <a:xfrm>
            <a:off x="6197600" y="1123950"/>
            <a:ext cx="5384800" cy="4610099"/>
          </a:xfrm>
        </p:spPr>
        <p:txBody>
          <a:bodyPr vert="horz" lIns="91440" tIns="45720" rIns="91440" bIns="45720" rtlCol="0" anchor="t">
            <a:normAutofit/>
          </a:bodyPr>
          <a:lstStyle/>
          <a:p>
            <a:r>
              <a:rPr lang="en-US" sz="2400" dirty="0"/>
              <a:t>Clinician Administered</a:t>
            </a:r>
          </a:p>
          <a:p>
            <a:pPr lvl="1">
              <a:buFont typeface="Arial" panose="020B0604020202020204" pitchFamily="34" charset="0"/>
              <a:buChar char="•"/>
            </a:pPr>
            <a:r>
              <a:rPr lang="en-US" sz="2200" b="0" i="0" u="none" strike="noStrike" dirty="0">
                <a:effectLst/>
              </a:rPr>
              <a:t>Clinician-Administered PTSD Scale for </a:t>
            </a:r>
            <a:r>
              <a:rPr lang="en-US" sz="2200" b="0" i="1" u="none" strike="noStrike" dirty="0">
                <a:effectLst/>
              </a:rPr>
              <a:t>DSM-5</a:t>
            </a:r>
            <a:r>
              <a:rPr lang="en-US" sz="2200" b="0" i="0" u="none" strike="noStrike" dirty="0">
                <a:effectLst/>
              </a:rPr>
              <a:t> (CAPS-5)</a:t>
            </a:r>
            <a:br>
              <a:rPr lang="en-US" sz="2200" b="0" i="0" dirty="0">
                <a:effectLst/>
              </a:rPr>
            </a:br>
            <a:r>
              <a:rPr lang="en-US" sz="2200" b="0" i="0" dirty="0">
                <a:effectLst/>
              </a:rPr>
              <a:t>Includes information on CAPS for </a:t>
            </a:r>
            <a:r>
              <a:rPr lang="en-US" sz="2200" b="0" i="1" dirty="0">
                <a:effectLst/>
              </a:rPr>
              <a:t>DSM-IV</a:t>
            </a:r>
            <a:r>
              <a:rPr lang="en-US" sz="2200" b="0" i="0" dirty="0">
                <a:effectLst/>
              </a:rPr>
              <a:t>.</a:t>
            </a:r>
          </a:p>
          <a:p>
            <a:pPr lvl="1">
              <a:buFont typeface="Arial" panose="020B0604020202020204" pitchFamily="34" charset="0"/>
              <a:buChar char="•"/>
            </a:pPr>
            <a:r>
              <a:rPr lang="en-US" sz="2200" b="0" i="0" u="none" strike="noStrike" dirty="0">
                <a:effectLst/>
              </a:rPr>
              <a:t>PTSD Symptom Scale - Interview for </a:t>
            </a:r>
            <a:r>
              <a:rPr lang="en-US" sz="2200" b="0" i="1" u="none" strike="noStrike" dirty="0">
                <a:effectLst/>
              </a:rPr>
              <a:t>DSM-5</a:t>
            </a:r>
            <a:r>
              <a:rPr lang="en-US" sz="2200" b="0" i="0" u="none" strike="noStrike" dirty="0">
                <a:effectLst/>
              </a:rPr>
              <a:t> (PSS-I-5)</a:t>
            </a:r>
            <a:endParaRPr lang="en-US" sz="2200" b="0" i="0" dirty="0">
              <a:effectLst/>
            </a:endParaRPr>
          </a:p>
          <a:p>
            <a:pPr lvl="1">
              <a:buFont typeface="Arial" panose="020B0604020202020204" pitchFamily="34" charset="0"/>
              <a:buChar char="•"/>
            </a:pPr>
            <a:r>
              <a:rPr lang="en-US" sz="2200" b="0" i="0" dirty="0">
                <a:effectLst/>
              </a:rPr>
              <a:t>Structured Clinical Interview for the </a:t>
            </a:r>
            <a:r>
              <a:rPr lang="en-US" sz="2200" b="0" i="1" dirty="0">
                <a:effectLst/>
              </a:rPr>
              <a:t>DSM-IV</a:t>
            </a:r>
            <a:r>
              <a:rPr lang="en-US" sz="2200" b="0" i="0" dirty="0">
                <a:effectLst/>
              </a:rPr>
              <a:t> Axis I Disorders (SCID PTSD Module)</a:t>
            </a:r>
            <a:endParaRPr lang="en-US" sz="2200" b="0" i="0" dirty="0">
              <a:effectLst/>
              <a:ea typeface="Calibri"/>
              <a:cs typeface="Calibri"/>
            </a:endParaRPr>
          </a:p>
          <a:p>
            <a:pPr lvl="1">
              <a:buFont typeface="Arial" panose="020B0604020202020204" pitchFamily="34" charset="0"/>
              <a:buChar char="•"/>
            </a:pPr>
            <a:r>
              <a:rPr lang="en-US" sz="2200" b="0" i="0" u="none" strike="noStrike" dirty="0">
                <a:effectLst/>
              </a:rPr>
              <a:t>Structured Interview for PTSD </a:t>
            </a:r>
            <a:br>
              <a:rPr lang="en-US" sz="2200" b="0" i="0" u="none" strike="noStrike" dirty="0">
                <a:effectLst/>
              </a:rPr>
            </a:br>
            <a:r>
              <a:rPr lang="en-US" sz="2200" b="0" i="0" u="none" strike="noStrike" dirty="0">
                <a:effectLst/>
              </a:rPr>
              <a:t>(SI-PTSD)</a:t>
            </a:r>
            <a:endParaRPr lang="en-US" sz="2200" b="0" i="0" dirty="0">
              <a:effectLst/>
            </a:endParaRPr>
          </a:p>
          <a:p>
            <a:pPr lvl="1"/>
            <a:endParaRPr lang="en-US" dirty="0"/>
          </a:p>
        </p:txBody>
      </p:sp>
      <p:sp>
        <p:nvSpPr>
          <p:cNvPr id="5" name="Slide Number Placeholder 4">
            <a:extLst>
              <a:ext uri="{FF2B5EF4-FFF2-40B4-BE49-F238E27FC236}">
                <a16:creationId xmlns:a16="http://schemas.microsoft.com/office/drawing/2014/main" id="{82E54BF7-521D-4F29-A838-E4919CA2819A}"/>
              </a:ext>
            </a:extLst>
          </p:cNvPr>
          <p:cNvSpPr>
            <a:spLocks noGrp="1"/>
          </p:cNvSpPr>
          <p:nvPr>
            <p:ph type="sldNum" sz="quarter" idx="4"/>
          </p:nvPr>
        </p:nvSpPr>
        <p:spPr/>
        <p:txBody>
          <a:bodyPr/>
          <a:lstStyle/>
          <a:p>
            <a:fld id="{89CE2B40-8763-45E4-9758-579B0FB876D0}" type="slidenum">
              <a:rPr lang="en-US" smtClean="0"/>
              <a:pPr/>
              <a:t>91</a:t>
            </a:fld>
            <a:endParaRPr lang="en-US" dirty="0"/>
          </a:p>
        </p:txBody>
      </p:sp>
    </p:spTree>
    <p:extLst>
      <p:ext uri="{BB962C8B-B14F-4D97-AF65-F5344CB8AC3E}">
        <p14:creationId xmlns:p14="http://schemas.microsoft.com/office/powerpoint/2010/main" val="23842934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4C0D5-EF40-47B3-9814-F1AAC8447567}"/>
              </a:ext>
            </a:extLst>
          </p:cNvPr>
          <p:cNvSpPr>
            <a:spLocks noGrp="1"/>
          </p:cNvSpPr>
          <p:nvPr>
            <p:ph type="title"/>
          </p:nvPr>
        </p:nvSpPr>
        <p:spPr>
          <a:xfrm>
            <a:off x="609600" y="136524"/>
            <a:ext cx="10972800" cy="947680"/>
          </a:xfrm>
        </p:spPr>
        <p:txBody>
          <a:bodyPr anchor="ctr">
            <a:normAutofit/>
          </a:bodyPr>
          <a:lstStyle/>
          <a:p>
            <a:r>
              <a:rPr lang="en-US" dirty="0"/>
              <a:t>Questions?</a:t>
            </a:r>
          </a:p>
        </p:txBody>
      </p:sp>
      <p:pic>
        <p:nvPicPr>
          <p:cNvPr id="7" name="Content Placeholder 6" descr="Several hands raised and ready to answer a question">
            <a:extLst>
              <a:ext uri="{FF2B5EF4-FFF2-40B4-BE49-F238E27FC236}">
                <a16:creationId xmlns:a16="http://schemas.microsoft.com/office/drawing/2014/main" id="{1C1A52B4-C421-42A2-8871-C917AFECB8B8}"/>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2392" r="9640" b="-2"/>
          <a:stretch/>
        </p:blipFill>
        <p:spPr>
          <a:xfrm>
            <a:off x="616818" y="966952"/>
            <a:ext cx="5384800" cy="4610099"/>
          </a:xfrm>
          <a:noFill/>
        </p:spPr>
      </p:pic>
      <p:sp>
        <p:nvSpPr>
          <p:cNvPr id="5" name="Slide Number Placeholder 4">
            <a:extLst>
              <a:ext uri="{FF2B5EF4-FFF2-40B4-BE49-F238E27FC236}">
                <a16:creationId xmlns:a16="http://schemas.microsoft.com/office/drawing/2014/main" id="{B27D6107-B288-4E21-AAAA-2C85B7B1FAD0}"/>
              </a:ext>
            </a:extLst>
          </p:cNvPr>
          <p:cNvSpPr>
            <a:spLocks noGrp="1"/>
          </p:cNvSpPr>
          <p:nvPr>
            <p:ph type="sldNum" sz="quarter" idx="4"/>
          </p:nvPr>
        </p:nvSpPr>
        <p:spPr>
          <a:xfrm>
            <a:off x="614015" y="6240850"/>
            <a:ext cx="560268" cy="365125"/>
          </a:xfrm>
        </p:spPr>
        <p:txBody>
          <a:bodyPr anchor="ctr">
            <a:normAutofit/>
          </a:bodyPr>
          <a:lstStyle/>
          <a:p>
            <a:pPr>
              <a:spcAft>
                <a:spcPts val="600"/>
              </a:spcAft>
            </a:pPr>
            <a:fld id="{89CE2B40-8763-45E4-9758-579B0FB876D0}" type="slidenum">
              <a:rPr lang="en-US" smtClean="0"/>
              <a:pPr>
                <a:spcAft>
                  <a:spcPts val="600"/>
                </a:spcAft>
              </a:pPr>
              <a:t>92</a:t>
            </a:fld>
            <a:endParaRPr lang="en-US" dirty="0"/>
          </a:p>
        </p:txBody>
      </p:sp>
      <p:sp>
        <p:nvSpPr>
          <p:cNvPr id="4" name="Content Placeholder 3">
            <a:extLst>
              <a:ext uri="{FF2B5EF4-FFF2-40B4-BE49-F238E27FC236}">
                <a16:creationId xmlns:a16="http://schemas.microsoft.com/office/drawing/2014/main" id="{08FE1036-A0D2-7AAF-5638-B1D44160EBC3}"/>
              </a:ext>
            </a:extLst>
          </p:cNvPr>
          <p:cNvSpPr>
            <a:spLocks noGrp="1"/>
          </p:cNvSpPr>
          <p:nvPr>
            <p:ph sz="half" idx="14"/>
          </p:nvPr>
        </p:nvSpPr>
        <p:spPr/>
        <p:txBody>
          <a:bodyPr>
            <a:normAutofit/>
          </a:bodyPr>
          <a:lstStyle/>
          <a:p>
            <a:r>
              <a:rPr lang="en-US" dirty="0"/>
              <a:t>Rebekah Sedlock, DSW, LCSW</a:t>
            </a:r>
          </a:p>
          <a:p>
            <a:r>
              <a:rPr lang="en-US" dirty="0">
                <a:hlinkClick r:id="rId3"/>
              </a:rPr>
              <a:t>sedlockr@ccbh.com</a:t>
            </a:r>
            <a:endParaRPr lang="en-US" dirty="0"/>
          </a:p>
          <a:p>
            <a:endParaRPr lang="en-US" dirty="0"/>
          </a:p>
          <a:p>
            <a:endParaRPr lang="en-US" dirty="0"/>
          </a:p>
          <a:p>
            <a:endParaRPr lang="en-US" dirty="0"/>
          </a:p>
          <a:p>
            <a:endParaRPr lang="en-US" dirty="0"/>
          </a:p>
          <a:p>
            <a:endParaRPr lang="en-US" dirty="0"/>
          </a:p>
          <a:p>
            <a:pPr marL="0" indent="0">
              <a:buNone/>
            </a:pPr>
            <a:r>
              <a:rPr lang="en-US" sz="1100" b="0" i="0" dirty="0">
                <a:solidFill>
                  <a:srgbClr val="222222"/>
                </a:solidFill>
                <a:effectLst/>
                <a:latin typeface="ProximaNova-Regular"/>
              </a:rPr>
              <a:t>*Community Care does not practice medicine</a:t>
            </a:r>
            <a:r>
              <a:rPr lang="en-US" sz="1100" b="0" i="0">
                <a:solidFill>
                  <a:srgbClr val="222222"/>
                </a:solidFill>
                <a:effectLst/>
                <a:latin typeface="ProximaNova-Regular"/>
              </a:rPr>
              <a:t>; The </a:t>
            </a:r>
            <a:r>
              <a:rPr lang="en-US" sz="1100" b="0" i="0" dirty="0">
                <a:solidFill>
                  <a:srgbClr val="222222"/>
                </a:solidFill>
                <a:effectLst/>
                <a:latin typeface="ProximaNova-Regular"/>
              </a:rPr>
              <a:t>provider is ultimately responsible for clinical decisions regarding care. </a:t>
            </a:r>
          </a:p>
          <a:p>
            <a:pPr marL="0" indent="0">
              <a:buNone/>
            </a:pPr>
            <a:r>
              <a:rPr lang="en-US" sz="1100" dirty="0">
                <a:solidFill>
                  <a:srgbClr val="222222"/>
                </a:solidFill>
                <a:latin typeface="ProximaNova-Regular"/>
              </a:rPr>
              <a:t>N</a:t>
            </a:r>
            <a:r>
              <a:rPr lang="en-US" sz="1100" b="0" i="0" dirty="0">
                <a:solidFill>
                  <a:srgbClr val="222222"/>
                </a:solidFill>
                <a:effectLst/>
                <a:latin typeface="ProximaNova-Regular"/>
              </a:rPr>
              <a:t>ot all services are covered benefits under Member's insurance plan, please review plan documents to ensure coverage.</a:t>
            </a:r>
            <a:endParaRPr lang="en-US" sz="1100" dirty="0"/>
          </a:p>
        </p:txBody>
      </p:sp>
    </p:spTree>
    <p:extLst>
      <p:ext uri="{BB962C8B-B14F-4D97-AF65-F5344CB8AC3E}">
        <p14:creationId xmlns:p14="http://schemas.microsoft.com/office/powerpoint/2010/main" val="954709996"/>
      </p:ext>
    </p:extLst>
  </p:cSld>
  <p:clrMapOvr>
    <a:masterClrMapping/>
  </p:clrMapOvr>
</p:sld>
</file>

<file path=ppt/theme/theme1.xml><?xml version="1.0" encoding="utf-8"?>
<a:theme xmlns:a="http://schemas.openxmlformats.org/drawingml/2006/main" name="purple">
  <a:themeElements>
    <a:clrScheme name="CCBH">
      <a:dk1>
        <a:srgbClr val="000000"/>
      </a:dk1>
      <a:lt1>
        <a:srgbClr val="FFFFFF"/>
      </a:lt1>
      <a:dk2>
        <a:srgbClr val="5E6367"/>
      </a:dk2>
      <a:lt2>
        <a:srgbClr val="FFFFFF"/>
      </a:lt2>
      <a:accent1>
        <a:srgbClr val="771B61"/>
      </a:accent1>
      <a:accent2>
        <a:srgbClr val="FCB71E"/>
      </a:accent2>
      <a:accent3>
        <a:srgbClr val="4298B5"/>
      </a:accent3>
      <a:accent4>
        <a:srgbClr val="007F6E"/>
      </a:accent4>
      <a:accent5>
        <a:srgbClr val="A7AD37"/>
      </a:accent5>
      <a:accent6>
        <a:srgbClr val="00427A"/>
      </a:accent6>
      <a:hlink>
        <a:srgbClr val="0973EB"/>
      </a:hlink>
      <a:folHlink>
        <a:srgbClr val="B940E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CE42D37-B62F-1448-BF97-54B984272C90}" vid="{0F6F824C-ABD8-2C4A-AD37-9FA922B887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42C32F0432B34DA4E5566B7D16F8E7" ma:contentTypeVersion="4" ma:contentTypeDescription="Create a new document." ma:contentTypeScope="" ma:versionID="e60f0ba35c96cd562bd0740d9aadc9e5">
  <xsd:schema xmlns:xsd="http://www.w3.org/2001/XMLSchema" xmlns:xs="http://www.w3.org/2001/XMLSchema" xmlns:p="http://schemas.microsoft.com/office/2006/metadata/properties" xmlns:ns2="5475907b-55c9-45d9-9206-a9b1b83de80d" targetNamespace="http://schemas.microsoft.com/office/2006/metadata/properties" ma:root="true" ma:fieldsID="86a218bf7f9410a60e11e6f01c339c3f" ns2:_="">
    <xsd:import namespace="5475907b-55c9-45d9-9206-a9b1b83de8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75907b-55c9-45d9-9206-a9b1b83de8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69FC32-DF80-473D-8DFC-27BEAA594B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75907b-55c9-45d9-9206-a9b1b83de8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5E4335-2F6C-4AEF-BBBF-BBF49F606A0F}">
  <ds:schemaRefs>
    <ds:schemaRef ds:uri="5475907b-55c9-45d9-9206-a9b1b83de80d"/>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1E87288-B16E-418C-A362-9F4FFB02F2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21PV1750616 Community Care PPT_Cobranded _HP (1)</Template>
  <TotalTime>6556</TotalTime>
  <Words>9406</Words>
  <Application>Microsoft Office PowerPoint</Application>
  <PresentationFormat>Widescreen</PresentationFormat>
  <Paragraphs>931</Paragraphs>
  <Slides>92</Slides>
  <Notes>22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02" baseType="lpstr">
      <vt:lpstr>Arial</vt:lpstr>
      <vt:lpstr>Calibri</vt:lpstr>
      <vt:lpstr>Century Gothic</vt:lpstr>
      <vt:lpstr>Georgia</vt:lpstr>
      <vt:lpstr>ProximaNova-Regular</vt:lpstr>
      <vt:lpstr>Roboto</vt:lpstr>
      <vt:lpstr>Verdana</vt:lpstr>
      <vt:lpstr>Wingdings</vt:lpstr>
      <vt:lpstr>purple</vt:lpstr>
      <vt:lpstr>Clip</vt:lpstr>
      <vt:lpstr>Adolescents, Trauma, and  Substance Use</vt:lpstr>
      <vt:lpstr>Disclosures</vt:lpstr>
      <vt:lpstr>Acronyms Used</vt:lpstr>
      <vt:lpstr>Learning Objectives</vt:lpstr>
      <vt:lpstr>Overview of Trauma</vt:lpstr>
      <vt:lpstr>Human Stress Response</vt:lpstr>
      <vt:lpstr>Physical Illness Related to Stress</vt:lpstr>
      <vt:lpstr>Common Presenting Symptoms of Trauma</vt:lpstr>
      <vt:lpstr>Poll Time: Everyone Who Experiences Trauma Develops PTSD</vt:lpstr>
      <vt:lpstr>How do you know if you need specific traumatic stress treatment?</vt:lpstr>
      <vt:lpstr>PTSD Is NOT the Only Post-Traumatic Outcome</vt:lpstr>
      <vt:lpstr>Trauma and Adolescents</vt:lpstr>
      <vt:lpstr>Exposure in Infancy</vt:lpstr>
      <vt:lpstr>Exposure in the Toddler Years (Ages 2 to 5)</vt:lpstr>
      <vt:lpstr>Exposure in the Middle Childhood (Ages 6 to 9)</vt:lpstr>
      <vt:lpstr>Exposure in Preteens and Early Adolescence (Ages 10 to 13)</vt:lpstr>
      <vt:lpstr>Exposure in Later Adolescence (Ages 14 to 17)</vt:lpstr>
      <vt:lpstr>Cyberbullying</vt:lpstr>
      <vt:lpstr>What Happens to These Youth? </vt:lpstr>
      <vt:lpstr>NASMHPD/NTAC 2004 Study</vt:lpstr>
      <vt:lpstr>Potential Societal Consequences for Females</vt:lpstr>
      <vt:lpstr>Intergenerational Trauma</vt:lpstr>
      <vt:lpstr>How is Trauma Passed Through Generations? </vt:lpstr>
      <vt:lpstr>Impact of Intergenerational Trauma</vt:lpstr>
      <vt:lpstr>Racial Trauma for Preschool and Elementary Children  (Ages 3 to 11)</vt:lpstr>
      <vt:lpstr>Racial Trauma for Preschool and Elementary Children  (Ages 3 to 11)</vt:lpstr>
      <vt:lpstr>Racial Trauma in the Education System</vt:lpstr>
      <vt:lpstr>Racial Trauma for Middle School Children  (Ages 12 to 14)</vt:lpstr>
      <vt:lpstr>Racial Trauma for High School Children  (Ages 15 to 18)</vt:lpstr>
      <vt:lpstr>Racial Trauma for High School Children  (Ages 15 to 18)</vt:lpstr>
      <vt:lpstr>Adverse Childhood Experiences (ACE)</vt:lpstr>
      <vt:lpstr>The ACE Study (17,421 participants)</vt:lpstr>
      <vt:lpstr>The ACE Study Findings</vt:lpstr>
      <vt:lpstr>Philadelphia Expanded Ace Study (1,784 adult participants)</vt:lpstr>
      <vt:lpstr>Findings from Philadelphia</vt:lpstr>
      <vt:lpstr>SAFETY: Individual and Family Risk Factors</vt:lpstr>
      <vt:lpstr>SAFETY:  Community Risk Factors</vt:lpstr>
      <vt:lpstr>SAFETY:  Individual and Family Protective Factors</vt:lpstr>
      <vt:lpstr>SAFETY:  Community Protective Factors</vt:lpstr>
      <vt:lpstr>Correlation Between Trauma and Substance Use</vt:lpstr>
      <vt:lpstr>Poll Time: How are Trauma and SUD Related?</vt:lpstr>
      <vt:lpstr>SUD and Trauma: 3 Hypotheses</vt:lpstr>
      <vt:lpstr>Youth Behavioral Health Risk Increases as  Adverse Experience Score Increases</vt:lpstr>
      <vt:lpstr>Odds Ratio for Youth to Engage in Substance Use or Have Mental Health Problems Based on Adverse Experience</vt:lpstr>
      <vt:lpstr>Factors Associated with SUD Among Adolescents</vt:lpstr>
      <vt:lpstr>Warning Signs of Teen Substance Use</vt:lpstr>
      <vt:lpstr>Trends in Adolescent Fatal Overdoses (per 100,000 adolescents)</vt:lpstr>
      <vt:lpstr>Trends in Adolescent Fatal Overdoses (per 100,000)</vt:lpstr>
      <vt:lpstr>Trauma Informed Care (TIC)</vt:lpstr>
      <vt:lpstr>SAMSHA TIC APPROACH</vt:lpstr>
      <vt:lpstr>Changing the fundamental question from:   "What’s wrong with you?" to "What’s happened to you?"</vt:lpstr>
      <vt:lpstr>SAMHSA TIC Key Principles: </vt:lpstr>
      <vt:lpstr>TIC Helps Youth at Multiple Levels</vt:lpstr>
      <vt:lpstr>TIC Strategies</vt:lpstr>
      <vt:lpstr>TIC Strategies, cont.</vt:lpstr>
      <vt:lpstr>Specific Trauma Informed Practices</vt:lpstr>
      <vt:lpstr>Specific Trauma Informed Practices, cont.</vt:lpstr>
      <vt:lpstr>Strategies for Creating a Trauma Informed Environment</vt:lpstr>
      <vt:lpstr>Screening and Assessment</vt:lpstr>
      <vt:lpstr>Identifying Trauma</vt:lpstr>
      <vt:lpstr>National Child Traumatic Stress Network Recommendations for Co-Occurring Traumatic Stress and Substance Use</vt:lpstr>
      <vt:lpstr>National Child Traumatic Stress Network Recommendations for Co-Occurring Traumatic Stress and Substance Use, cont.</vt:lpstr>
      <vt:lpstr>Domains To Include for Trauma Screenings</vt:lpstr>
      <vt:lpstr>Considerations During Screening and Assessment</vt:lpstr>
      <vt:lpstr>Considerations During Screening and Assessment, cont.</vt:lpstr>
      <vt:lpstr>Cultural Considerations During Screening and Assessment</vt:lpstr>
      <vt:lpstr>Culture: Cross-Cutting Factors</vt:lpstr>
      <vt:lpstr>Culture-Specific Stress Responses: Latinx Community</vt:lpstr>
      <vt:lpstr>Treatment Interventions</vt:lpstr>
      <vt:lpstr>Things to do right after an acute trauma</vt:lpstr>
      <vt:lpstr>Prevention</vt:lpstr>
      <vt:lpstr>Age-Appropriate Prevention Programs</vt:lpstr>
      <vt:lpstr>Treatment</vt:lpstr>
      <vt:lpstr>Contraindications and Recommendations for Children With Severe Co-Occurring Conditions</vt:lpstr>
      <vt:lpstr>Evidence/Outcomes-Based Group Interventions for Children and Adolescents</vt:lpstr>
      <vt:lpstr>Evidence-Based Treatment Models for Children and Adolescents With PTSD and SUD</vt:lpstr>
      <vt:lpstr>TRAUMA WORK is SAFETY WORK</vt:lpstr>
      <vt:lpstr>Important Things To Know About Trauma Treatment</vt:lpstr>
      <vt:lpstr>Safety </vt:lpstr>
      <vt:lpstr>Can there be times when you WOULD NOT use a trauma specific treatment approach for PTSD ?</vt:lpstr>
      <vt:lpstr>Natural Supports</vt:lpstr>
      <vt:lpstr>Practical Applications: Participant Feedback</vt:lpstr>
      <vt:lpstr>Grounding Techniques</vt:lpstr>
      <vt:lpstr>Grounding Techniques, cont.</vt:lpstr>
      <vt:lpstr>Practical Application: Soothing the 5 Senses</vt:lpstr>
      <vt:lpstr>Resources</vt:lpstr>
      <vt:lpstr>Additional Resources for Grounding Techniques</vt:lpstr>
      <vt:lpstr>PTSD TREATMENT GUIDELINES</vt:lpstr>
      <vt:lpstr>Trauma Screenings/Assessments Available in SAMHSA TIP 57</vt:lpstr>
      <vt:lpstr>Common Trauma Screening Tools for Children &amp; Adolescents</vt:lpstr>
      <vt:lpstr>Symptom Measures for PTSD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Willman, Victoria</dc:creator>
  <cp:lastModifiedBy>Yvonne Stroman</cp:lastModifiedBy>
  <cp:revision>94</cp:revision>
  <dcterms:created xsi:type="dcterms:W3CDTF">2022-01-06T20:11:38Z</dcterms:created>
  <dcterms:modified xsi:type="dcterms:W3CDTF">2022-10-25T15:21:13Z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2021-02-09T19:54:37Z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0ed268e7-2281-45f1-baba-323acc5b35d3</vt:lpwstr>
  </property>
  <property fmtid="{D5CDD505-2E9C-101B-9397-08002B2CF9AE}" pid="8" name="MSIP_Label_5e4b1be8-281e-475d-98b0-21c3457e5a46_ContentBits">
    <vt:lpwstr>0</vt:lpwstr>
  </property>
  <property fmtid="{D5CDD505-2E9C-101B-9397-08002B2CF9AE}" pid="9" name="ContentTypeId">
    <vt:lpwstr>0x0101005342C32F0432B34DA4E5566B7D16F8E7</vt:lpwstr>
  </property>
  <property fmtid="{D5CDD505-2E9C-101B-9397-08002B2CF9AE}" pid="10" name="WorkflowChangePath">
    <vt:lpwstr>758027ae-407a-4977-9214-251c61bf42ed,4;</vt:lpwstr>
  </property>
</Properties>
</file>